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76" r:id="rId14"/>
    <p:sldId id="277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B5FF"/>
    <a:srgbClr val="9C2E2A"/>
    <a:srgbClr val="84532A"/>
    <a:srgbClr val="252525"/>
    <a:srgbClr val="DC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Ponto de trabalho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2558831682392364E-2"/>
          <c:y val="8.9352530095152177E-2"/>
          <c:w val="0.89095216483465678"/>
          <c:h val="0.79265847274836898"/>
        </c:manualLayout>
      </c:layout>
      <c:scatterChart>
        <c:scatterStyle val="lineMarker"/>
        <c:varyColors val="0"/>
        <c:ser>
          <c:idx val="0"/>
          <c:order val="0"/>
          <c:tx>
            <c:v>HB = F(q)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intercept val="70"/>
            <c:dispRSqr val="1"/>
            <c:dispEq val="1"/>
            <c:trendlineLbl>
              <c:layout>
                <c:manualLayout>
                  <c:x val="-1.2389780330895883E-2"/>
                  <c:y val="7.2676449337553267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 baseline="0">
                        <a:solidFill>
                          <a:schemeClr val="accent1"/>
                        </a:solidFill>
                      </a:rPr>
                      <a:t>H</a:t>
                    </a:r>
                    <a:r>
                      <a:rPr lang="en-US" sz="1100" b="1" baseline="-25000">
                        <a:solidFill>
                          <a:schemeClr val="accent1"/>
                        </a:solidFill>
                      </a:rPr>
                      <a:t>B</a:t>
                    </a:r>
                    <a:r>
                      <a:rPr lang="en-US" sz="1100" b="1" baseline="0">
                        <a:solidFill>
                          <a:schemeClr val="accent1"/>
                        </a:solidFill>
                      </a:rPr>
                      <a:t> = -0,00125Q</a:t>
                    </a:r>
                    <a:r>
                      <a:rPr lang="en-US" sz="1100" b="1" baseline="30000">
                        <a:solidFill>
                          <a:schemeClr val="accent1"/>
                        </a:solidFill>
                      </a:rPr>
                      <a:t>2</a:t>
                    </a:r>
                    <a:r>
                      <a:rPr lang="en-US" sz="1100" b="1" baseline="0">
                        <a:solidFill>
                          <a:schemeClr val="accent1"/>
                        </a:solidFill>
                      </a:rPr>
                      <a:t> - 0,01339Q + 70,00000</a:t>
                    </a:r>
                    <a:br>
                      <a:rPr lang="en-US" sz="1100" b="1" baseline="0">
                        <a:solidFill>
                          <a:schemeClr val="accent1"/>
                        </a:solidFill>
                      </a:rPr>
                    </a:br>
                    <a:r>
                      <a:rPr lang="en-US" sz="1100" b="1" baseline="0">
                        <a:solidFill>
                          <a:schemeClr val="accent1"/>
                        </a:solidFill>
                      </a:rPr>
                      <a:t>R² = 0,99261</a:t>
                    </a:r>
                    <a:endParaRPr lang="en-US" sz="1100" b="1">
                      <a:solidFill>
                        <a:schemeClr val="accent1"/>
                      </a:solidFill>
                    </a:endParaRPr>
                  </a:p>
                </c:rich>
              </c:tx>
              <c:numFmt formatCode="0.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tabelas!$B$2:$G$2</c:f>
              <c:numCache>
                <c:formatCode>0.0</c:formatCode>
                <c:ptCount val="6"/>
                <c:pt idx="0">
                  <c:v>0</c:v>
                </c:pt>
                <c:pt idx="1">
                  <c:v>75.599999999999994</c:v>
                </c:pt>
                <c:pt idx="2">
                  <c:v>122.4</c:v>
                </c:pt>
                <c:pt idx="3">
                  <c:v>154.80000000000001</c:v>
                </c:pt>
                <c:pt idx="4">
                  <c:v>176.4</c:v>
                </c:pt>
                <c:pt idx="5">
                  <c:v>190.8</c:v>
                </c:pt>
              </c:numCache>
            </c:numRef>
          </c:xVal>
          <c:yVal>
            <c:numRef>
              <c:f>tabelas!$B$1:$G$1</c:f>
              <c:numCache>
                <c:formatCode>0.0</c:formatCode>
                <c:ptCount val="6"/>
                <c:pt idx="0">
                  <c:v>70</c:v>
                </c:pt>
                <c:pt idx="1">
                  <c:v>60</c:v>
                </c:pt>
                <c:pt idx="2">
                  <c:v>50</c:v>
                </c:pt>
                <c:pt idx="3">
                  <c:v>40</c:v>
                </c:pt>
                <c:pt idx="4">
                  <c:v>30</c:v>
                </c:pt>
                <c:pt idx="5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74F-49C3-B7C5-3846889DB325}"/>
            </c:ext>
          </c:extLst>
        </c:ser>
        <c:ser>
          <c:idx val="1"/>
          <c:order val="1"/>
          <c:tx>
            <c:v>rendimento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intercept val="0"/>
            <c:dispRSqr val="1"/>
            <c:dispEq val="1"/>
            <c:trendlineLbl>
              <c:layout>
                <c:manualLayout>
                  <c:x val="-6.6733786572383658E-2"/>
                  <c:y val="-0.3847953117161854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 i="0" baseline="0">
                        <a:solidFill>
                          <a:schemeClr val="accent2"/>
                        </a:solidFill>
                        <a:latin typeface="Symbol" panose="05050102010706020507" pitchFamily="18" charset="2"/>
                      </a:rPr>
                      <a:t>h</a:t>
                    </a:r>
                    <a:r>
                      <a:rPr lang="en-US" sz="1100" b="1" i="0" baseline="-25000">
                        <a:solidFill>
                          <a:schemeClr val="accent2"/>
                        </a:solidFill>
                      </a:rPr>
                      <a:t>B</a:t>
                    </a:r>
                    <a:r>
                      <a:rPr lang="en-US" sz="1100" b="1" i="0" baseline="0">
                        <a:solidFill>
                          <a:schemeClr val="accent2"/>
                        </a:solidFill>
                      </a:rPr>
                      <a:t>= -0,00689Q</a:t>
                    </a:r>
                    <a:r>
                      <a:rPr lang="en-US" sz="1100" b="1" i="0" baseline="30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US" sz="1100" b="1" i="0" baseline="0">
                        <a:solidFill>
                          <a:schemeClr val="accent2"/>
                        </a:solidFill>
                      </a:rPr>
                      <a:t> + 1,48342Q</a:t>
                    </a:r>
                    <a:br>
                      <a:rPr lang="en-US" sz="1100" b="1" i="0" baseline="0">
                        <a:solidFill>
                          <a:schemeClr val="accent2"/>
                        </a:solidFill>
                      </a:rPr>
                    </a:br>
                    <a:r>
                      <a:rPr lang="en-US" sz="1100" b="1" i="0" baseline="0">
                        <a:solidFill>
                          <a:schemeClr val="accent2"/>
                        </a:solidFill>
                      </a:rPr>
                      <a:t>R² = 0,99244</a:t>
                    </a:r>
                    <a:endParaRPr lang="en-US" sz="1100" b="1" i="0">
                      <a:solidFill>
                        <a:schemeClr val="accent2"/>
                      </a:solidFill>
                    </a:endParaRPr>
                  </a:p>
                </c:rich>
              </c:tx>
              <c:numFmt formatCode="0.0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tabelas!$B$2:$G$2</c:f>
              <c:numCache>
                <c:formatCode>0.0</c:formatCode>
                <c:ptCount val="6"/>
                <c:pt idx="0">
                  <c:v>0</c:v>
                </c:pt>
                <c:pt idx="1">
                  <c:v>75.599999999999994</c:v>
                </c:pt>
                <c:pt idx="2">
                  <c:v>122.4</c:v>
                </c:pt>
                <c:pt idx="3">
                  <c:v>154.80000000000001</c:v>
                </c:pt>
                <c:pt idx="4">
                  <c:v>176.4</c:v>
                </c:pt>
                <c:pt idx="5">
                  <c:v>190.8</c:v>
                </c:pt>
              </c:numCache>
            </c:numRef>
          </c:xVal>
          <c:yVal>
            <c:numRef>
              <c:f>tabelas!$B$3:$G$3</c:f>
              <c:numCache>
                <c:formatCode>0.0</c:formatCode>
                <c:ptCount val="6"/>
                <c:pt idx="0">
                  <c:v>0</c:v>
                </c:pt>
                <c:pt idx="1">
                  <c:v>69</c:v>
                </c:pt>
                <c:pt idx="2">
                  <c:v>80</c:v>
                </c:pt>
                <c:pt idx="3">
                  <c:v>68</c:v>
                </c:pt>
                <c:pt idx="4">
                  <c:v>47</c:v>
                </c:pt>
                <c:pt idx="5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74F-49C3-B7C5-3846889DB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007872"/>
        <c:axId val="489005904"/>
      </c:scatterChart>
      <c:valAx>
        <c:axId val="489007872"/>
        <c:scaling>
          <c:orientation val="minMax"/>
          <c:max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Q(m³/h)</a:t>
                </a:r>
              </a:p>
            </c:rich>
          </c:tx>
          <c:layout>
            <c:manualLayout>
              <c:xMode val="edge"/>
              <c:yMode val="edge"/>
              <c:x val="0.89558953385598672"/>
              <c:y val="0.93432706880469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9005904"/>
        <c:crosses val="autoZero"/>
        <c:crossBetween val="midCat"/>
      </c:valAx>
      <c:valAx>
        <c:axId val="48900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H (m) e </a:t>
                </a:r>
                <a:r>
                  <a:rPr lang="en-US" sz="1400" b="1">
                    <a:latin typeface="Symbol" panose="05050102010706020507" pitchFamily="18" charset="2"/>
                  </a:rPr>
                  <a:t>h</a:t>
                </a:r>
                <a:r>
                  <a:rPr lang="en-US" sz="1400" b="1" baseline="-25000"/>
                  <a:t>B</a:t>
                </a:r>
                <a:r>
                  <a:rPr lang="en-US" sz="1400" b="1"/>
                  <a:t>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9007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712392517098041E-2"/>
          <c:y val="0.95379211558241617"/>
          <c:w val="0.68423999457622497"/>
          <c:h val="4.0759188219279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Ponto de trabalho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2558831682392364E-2"/>
          <c:y val="8.9352530095152177E-2"/>
          <c:w val="0.89095216483465678"/>
          <c:h val="0.79265847274836898"/>
        </c:manualLayout>
      </c:layout>
      <c:scatterChart>
        <c:scatterStyle val="lineMarker"/>
        <c:varyColors val="0"/>
        <c:ser>
          <c:idx val="0"/>
          <c:order val="0"/>
          <c:tx>
            <c:v>HB = F(q)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intercept val="70"/>
            <c:dispRSqr val="1"/>
            <c:dispEq val="1"/>
            <c:trendlineLbl>
              <c:layout>
                <c:manualLayout>
                  <c:x val="-1.2389780330895883E-2"/>
                  <c:y val="7.2676449337553267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 baseline="0">
                        <a:solidFill>
                          <a:schemeClr val="accent1"/>
                        </a:solidFill>
                      </a:rPr>
                      <a:t>H</a:t>
                    </a:r>
                    <a:r>
                      <a:rPr lang="en-US" sz="1100" b="1" baseline="-25000">
                        <a:solidFill>
                          <a:schemeClr val="accent1"/>
                        </a:solidFill>
                      </a:rPr>
                      <a:t>B</a:t>
                    </a:r>
                    <a:r>
                      <a:rPr lang="en-US" sz="1100" b="1" baseline="0">
                        <a:solidFill>
                          <a:schemeClr val="accent1"/>
                        </a:solidFill>
                      </a:rPr>
                      <a:t> = -0,00125Q</a:t>
                    </a:r>
                    <a:r>
                      <a:rPr lang="en-US" sz="1100" b="1" baseline="30000">
                        <a:solidFill>
                          <a:schemeClr val="accent1"/>
                        </a:solidFill>
                      </a:rPr>
                      <a:t>2</a:t>
                    </a:r>
                    <a:r>
                      <a:rPr lang="en-US" sz="1100" b="1" baseline="0">
                        <a:solidFill>
                          <a:schemeClr val="accent1"/>
                        </a:solidFill>
                      </a:rPr>
                      <a:t> - 0,01339Q + 70,00000</a:t>
                    </a:r>
                    <a:br>
                      <a:rPr lang="en-US" sz="1100" b="1" baseline="0">
                        <a:solidFill>
                          <a:schemeClr val="accent1"/>
                        </a:solidFill>
                      </a:rPr>
                    </a:br>
                    <a:r>
                      <a:rPr lang="en-US" sz="1100" b="1" baseline="0">
                        <a:solidFill>
                          <a:schemeClr val="accent1"/>
                        </a:solidFill>
                      </a:rPr>
                      <a:t>R² = 0,99261</a:t>
                    </a:r>
                    <a:endParaRPr lang="en-US" sz="1100" b="1">
                      <a:solidFill>
                        <a:schemeClr val="accent1"/>
                      </a:solidFill>
                    </a:endParaRPr>
                  </a:p>
                </c:rich>
              </c:tx>
              <c:numFmt formatCode="0.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tabelas!$B$2:$G$2</c:f>
              <c:numCache>
                <c:formatCode>0.0</c:formatCode>
                <c:ptCount val="6"/>
                <c:pt idx="0">
                  <c:v>0</c:v>
                </c:pt>
                <c:pt idx="1">
                  <c:v>75.599999999999994</c:v>
                </c:pt>
                <c:pt idx="2">
                  <c:v>122.4</c:v>
                </c:pt>
                <c:pt idx="3">
                  <c:v>154.80000000000001</c:v>
                </c:pt>
                <c:pt idx="4">
                  <c:v>176.4</c:v>
                </c:pt>
                <c:pt idx="5">
                  <c:v>190.8</c:v>
                </c:pt>
              </c:numCache>
            </c:numRef>
          </c:xVal>
          <c:yVal>
            <c:numRef>
              <c:f>tabelas!$B$1:$G$1</c:f>
              <c:numCache>
                <c:formatCode>0.0</c:formatCode>
                <c:ptCount val="6"/>
                <c:pt idx="0">
                  <c:v>70</c:v>
                </c:pt>
                <c:pt idx="1">
                  <c:v>60</c:v>
                </c:pt>
                <c:pt idx="2">
                  <c:v>50</c:v>
                </c:pt>
                <c:pt idx="3">
                  <c:v>40</c:v>
                </c:pt>
                <c:pt idx="4">
                  <c:v>30</c:v>
                </c:pt>
                <c:pt idx="5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97F-4A08-BF40-4A5C58C1099B}"/>
            </c:ext>
          </c:extLst>
        </c:ser>
        <c:ser>
          <c:idx val="1"/>
          <c:order val="1"/>
          <c:tx>
            <c:v>rendimento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intercept val="0"/>
            <c:dispRSqr val="1"/>
            <c:dispEq val="1"/>
            <c:trendlineLbl>
              <c:layout>
                <c:manualLayout>
                  <c:x val="-0.51397596496440445"/>
                  <c:y val="-2.505412270652120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 i="0" baseline="0">
                        <a:solidFill>
                          <a:schemeClr val="accent2"/>
                        </a:solidFill>
                        <a:latin typeface="Symbol" panose="05050102010706020507" pitchFamily="18" charset="2"/>
                      </a:rPr>
                      <a:t>h</a:t>
                    </a:r>
                    <a:r>
                      <a:rPr lang="en-US" sz="1100" b="1" i="0" baseline="-25000">
                        <a:solidFill>
                          <a:schemeClr val="accent2"/>
                        </a:solidFill>
                      </a:rPr>
                      <a:t>B</a:t>
                    </a:r>
                    <a:r>
                      <a:rPr lang="en-US" sz="1100" b="1" i="0" baseline="0">
                        <a:solidFill>
                          <a:schemeClr val="accent2"/>
                        </a:solidFill>
                      </a:rPr>
                      <a:t>= -0,00689Q</a:t>
                    </a:r>
                    <a:r>
                      <a:rPr lang="en-US" sz="1100" b="1" i="0" baseline="30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US" sz="1100" b="1" i="0" baseline="0">
                        <a:solidFill>
                          <a:schemeClr val="accent2"/>
                        </a:solidFill>
                      </a:rPr>
                      <a:t> + 1,48342Q</a:t>
                    </a:r>
                    <a:br>
                      <a:rPr lang="en-US" sz="1100" b="1" i="0" baseline="0">
                        <a:solidFill>
                          <a:schemeClr val="accent2"/>
                        </a:solidFill>
                      </a:rPr>
                    </a:br>
                    <a:r>
                      <a:rPr lang="en-US" sz="1100" b="1" i="0" baseline="0">
                        <a:solidFill>
                          <a:schemeClr val="accent2"/>
                        </a:solidFill>
                      </a:rPr>
                      <a:t>R² = 0,99244</a:t>
                    </a:r>
                    <a:endParaRPr lang="en-US" sz="1100" b="1" i="0">
                      <a:solidFill>
                        <a:schemeClr val="accent2"/>
                      </a:solidFill>
                    </a:endParaRPr>
                  </a:p>
                </c:rich>
              </c:tx>
              <c:numFmt formatCode="0.0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tabelas!$B$2:$G$2</c:f>
              <c:numCache>
                <c:formatCode>0.0</c:formatCode>
                <c:ptCount val="6"/>
                <c:pt idx="0">
                  <c:v>0</c:v>
                </c:pt>
                <c:pt idx="1">
                  <c:v>75.599999999999994</c:v>
                </c:pt>
                <c:pt idx="2">
                  <c:v>122.4</c:v>
                </c:pt>
                <c:pt idx="3">
                  <c:v>154.80000000000001</c:v>
                </c:pt>
                <c:pt idx="4">
                  <c:v>176.4</c:v>
                </c:pt>
                <c:pt idx="5">
                  <c:v>190.8</c:v>
                </c:pt>
              </c:numCache>
            </c:numRef>
          </c:xVal>
          <c:yVal>
            <c:numRef>
              <c:f>tabelas!$B$3:$G$3</c:f>
              <c:numCache>
                <c:formatCode>0.0</c:formatCode>
                <c:ptCount val="6"/>
                <c:pt idx="0">
                  <c:v>0</c:v>
                </c:pt>
                <c:pt idx="1">
                  <c:v>69</c:v>
                </c:pt>
                <c:pt idx="2">
                  <c:v>80</c:v>
                </c:pt>
                <c:pt idx="3">
                  <c:v>68</c:v>
                </c:pt>
                <c:pt idx="4">
                  <c:v>47</c:v>
                </c:pt>
                <c:pt idx="5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97F-4A08-BF40-4A5C58C1099B}"/>
            </c:ext>
          </c:extLst>
        </c:ser>
        <c:ser>
          <c:idx val="2"/>
          <c:order val="2"/>
          <c:tx>
            <c:v>associação paralelo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accent6">
                    <a:lumMod val="75000"/>
                  </a:schemeClr>
                </a:solidFill>
                <a:prstDash val="sysDot"/>
              </a:ln>
              <a:effectLst/>
            </c:spPr>
            <c:trendlineType val="poly"/>
            <c:order val="2"/>
            <c:intercept val="140"/>
            <c:dispRSqr val="1"/>
            <c:dispEq val="1"/>
            <c:trendlineLbl>
              <c:layout>
                <c:manualLayout>
                  <c:x val="-0.19535085458664553"/>
                  <c:y val="-0.3718830377375311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H</a:t>
                    </a:r>
                    <a:r>
                      <a:rPr lang="en-US" sz="1100" b="1" baseline="-250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Bas</a:t>
                    </a:r>
                    <a:r>
                      <a:rPr lang="en-US" sz="1100" b="1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= -0,0025Q</a:t>
                    </a:r>
                    <a:r>
                      <a:rPr lang="en-US" sz="1100" b="1" baseline="300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2</a:t>
                    </a:r>
                    <a:r>
                      <a:rPr lang="en-US" sz="1100" b="1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- 0,0268Q + 140,0000</a:t>
                    </a:r>
                    <a:br>
                      <a:rPr lang="en-US" sz="1100" b="1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</a:br>
                    <a:r>
                      <a:rPr lang="en-US" sz="1100" b="1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R² = 0,9926</a:t>
                    </a:r>
                    <a:endParaRPr lang="en-US" sz="1100" b="1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numFmt formatCode="0.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tabelas!$B$2:$G$2</c:f>
              <c:numCache>
                <c:formatCode>0.0</c:formatCode>
                <c:ptCount val="6"/>
                <c:pt idx="0">
                  <c:v>0</c:v>
                </c:pt>
                <c:pt idx="1">
                  <c:v>75.599999999999994</c:v>
                </c:pt>
                <c:pt idx="2">
                  <c:v>122.4</c:v>
                </c:pt>
                <c:pt idx="3">
                  <c:v>154.80000000000001</c:v>
                </c:pt>
                <c:pt idx="4">
                  <c:v>176.4</c:v>
                </c:pt>
                <c:pt idx="5">
                  <c:v>190.8</c:v>
                </c:pt>
              </c:numCache>
            </c:numRef>
          </c:xVal>
          <c:yVal>
            <c:numRef>
              <c:f>tabelas!$B$4:$G$4</c:f>
              <c:numCache>
                <c:formatCode>0.0</c:formatCode>
                <c:ptCount val="6"/>
                <c:pt idx="0">
                  <c:v>140</c:v>
                </c:pt>
                <c:pt idx="1">
                  <c:v>120</c:v>
                </c:pt>
                <c:pt idx="2">
                  <c:v>100</c:v>
                </c:pt>
                <c:pt idx="3">
                  <c:v>80</c:v>
                </c:pt>
                <c:pt idx="4">
                  <c:v>60</c:v>
                </c:pt>
                <c:pt idx="5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97F-4A08-BF40-4A5C58C10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007872"/>
        <c:axId val="489005904"/>
      </c:scatterChart>
      <c:valAx>
        <c:axId val="489007872"/>
        <c:scaling>
          <c:orientation val="minMax"/>
          <c:max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Q(m³/h)</a:t>
                </a:r>
              </a:p>
            </c:rich>
          </c:tx>
          <c:layout>
            <c:manualLayout>
              <c:xMode val="edge"/>
              <c:yMode val="edge"/>
              <c:x val="0.89558953385598672"/>
              <c:y val="0.93432706880469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9005904"/>
        <c:crosses val="autoZero"/>
        <c:crossBetween val="midCat"/>
      </c:valAx>
      <c:valAx>
        <c:axId val="48900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H (m) e </a:t>
                </a:r>
                <a:r>
                  <a:rPr lang="en-US" sz="1400" b="1">
                    <a:latin typeface="Symbol" panose="05050102010706020507" pitchFamily="18" charset="2"/>
                  </a:rPr>
                  <a:t>h</a:t>
                </a:r>
                <a:r>
                  <a:rPr lang="en-US" sz="1400" b="1" baseline="-25000"/>
                  <a:t>B</a:t>
                </a:r>
                <a:r>
                  <a:rPr lang="en-US" sz="1400" b="1"/>
                  <a:t>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9007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712392517098041E-2"/>
          <c:y val="0.95379211558241617"/>
          <c:w val="0.7047386916055266"/>
          <c:h val="4.6207884417583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Ponto de trabalho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2558831682392364E-2"/>
          <c:y val="8.9352530095152177E-2"/>
          <c:w val="0.89095216483465678"/>
          <c:h val="0.79265847274836898"/>
        </c:manualLayout>
      </c:layout>
      <c:scatterChart>
        <c:scatterStyle val="lineMarker"/>
        <c:varyColors val="0"/>
        <c:ser>
          <c:idx val="0"/>
          <c:order val="0"/>
          <c:tx>
            <c:v>HB = F(q)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intercept val="70"/>
            <c:dispRSqr val="1"/>
            <c:dispEq val="1"/>
            <c:trendlineLbl>
              <c:layout>
                <c:manualLayout>
                  <c:x val="-1.2389780330895883E-2"/>
                  <c:y val="7.2676449337553267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 baseline="0">
                        <a:solidFill>
                          <a:schemeClr val="accent1"/>
                        </a:solidFill>
                      </a:rPr>
                      <a:t>H</a:t>
                    </a:r>
                    <a:r>
                      <a:rPr lang="en-US" sz="1100" b="1" baseline="-25000">
                        <a:solidFill>
                          <a:schemeClr val="accent1"/>
                        </a:solidFill>
                      </a:rPr>
                      <a:t>B</a:t>
                    </a:r>
                    <a:r>
                      <a:rPr lang="en-US" sz="1100" b="1" baseline="0">
                        <a:solidFill>
                          <a:schemeClr val="accent1"/>
                        </a:solidFill>
                      </a:rPr>
                      <a:t> = -0,00125Q</a:t>
                    </a:r>
                    <a:r>
                      <a:rPr lang="en-US" sz="1100" b="1" baseline="30000">
                        <a:solidFill>
                          <a:schemeClr val="accent1"/>
                        </a:solidFill>
                      </a:rPr>
                      <a:t>2</a:t>
                    </a:r>
                    <a:r>
                      <a:rPr lang="en-US" sz="1100" b="1" baseline="0">
                        <a:solidFill>
                          <a:schemeClr val="accent1"/>
                        </a:solidFill>
                      </a:rPr>
                      <a:t> - 0,01339Q + 70,00000</a:t>
                    </a:r>
                    <a:br>
                      <a:rPr lang="en-US" sz="1100" b="1" baseline="0">
                        <a:solidFill>
                          <a:schemeClr val="accent1"/>
                        </a:solidFill>
                      </a:rPr>
                    </a:br>
                    <a:r>
                      <a:rPr lang="en-US" sz="1100" b="1" baseline="0">
                        <a:solidFill>
                          <a:schemeClr val="accent1"/>
                        </a:solidFill>
                      </a:rPr>
                      <a:t>R² = 0,99261</a:t>
                    </a:r>
                    <a:endParaRPr lang="en-US" sz="1100" b="1">
                      <a:solidFill>
                        <a:schemeClr val="accent1"/>
                      </a:solidFill>
                    </a:endParaRPr>
                  </a:p>
                </c:rich>
              </c:tx>
              <c:numFmt formatCode="0.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tabelas!$B$2:$G$2</c:f>
              <c:numCache>
                <c:formatCode>0.0</c:formatCode>
                <c:ptCount val="6"/>
                <c:pt idx="0">
                  <c:v>0</c:v>
                </c:pt>
                <c:pt idx="1">
                  <c:v>75.599999999999994</c:v>
                </c:pt>
                <c:pt idx="2">
                  <c:v>122.4</c:v>
                </c:pt>
                <c:pt idx="3">
                  <c:v>154.80000000000001</c:v>
                </c:pt>
                <c:pt idx="4">
                  <c:v>176.4</c:v>
                </c:pt>
                <c:pt idx="5">
                  <c:v>190.8</c:v>
                </c:pt>
              </c:numCache>
            </c:numRef>
          </c:xVal>
          <c:yVal>
            <c:numRef>
              <c:f>tabelas!$B$1:$G$1</c:f>
              <c:numCache>
                <c:formatCode>0.0</c:formatCode>
                <c:ptCount val="6"/>
                <c:pt idx="0">
                  <c:v>70</c:v>
                </c:pt>
                <c:pt idx="1">
                  <c:v>60</c:v>
                </c:pt>
                <c:pt idx="2">
                  <c:v>50</c:v>
                </c:pt>
                <c:pt idx="3">
                  <c:v>40</c:v>
                </c:pt>
                <c:pt idx="4">
                  <c:v>30</c:v>
                </c:pt>
                <c:pt idx="5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92-4C8C-B081-8A98AD25A70E}"/>
            </c:ext>
          </c:extLst>
        </c:ser>
        <c:ser>
          <c:idx val="1"/>
          <c:order val="1"/>
          <c:tx>
            <c:v>rendimento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intercept val="0"/>
            <c:dispRSqr val="1"/>
            <c:dispEq val="1"/>
            <c:trendlineLbl>
              <c:layout>
                <c:manualLayout>
                  <c:x val="-0.50212700714399894"/>
                  <c:y val="-0.2362890252324249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 i="0" baseline="0">
                        <a:solidFill>
                          <a:schemeClr val="accent2"/>
                        </a:solidFill>
                        <a:latin typeface="Symbol" panose="05050102010706020507" pitchFamily="18" charset="2"/>
                      </a:rPr>
                      <a:t>h</a:t>
                    </a:r>
                    <a:r>
                      <a:rPr lang="en-US" sz="1100" b="1" i="0" baseline="-25000">
                        <a:solidFill>
                          <a:schemeClr val="accent2"/>
                        </a:solidFill>
                      </a:rPr>
                      <a:t>B</a:t>
                    </a:r>
                    <a:r>
                      <a:rPr lang="en-US" sz="1100" b="1" i="0" baseline="0">
                        <a:solidFill>
                          <a:schemeClr val="accent2"/>
                        </a:solidFill>
                      </a:rPr>
                      <a:t>= -0,00689Q</a:t>
                    </a:r>
                    <a:r>
                      <a:rPr lang="en-US" sz="1100" b="1" i="0" baseline="30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US" sz="1100" b="1" i="0" baseline="0">
                        <a:solidFill>
                          <a:schemeClr val="accent2"/>
                        </a:solidFill>
                      </a:rPr>
                      <a:t> + 1,48342Q</a:t>
                    </a:r>
                    <a:br>
                      <a:rPr lang="en-US" sz="1100" b="1" i="0" baseline="0">
                        <a:solidFill>
                          <a:schemeClr val="accent2"/>
                        </a:solidFill>
                      </a:rPr>
                    </a:br>
                    <a:r>
                      <a:rPr lang="en-US" sz="1100" b="1" i="0" baseline="0">
                        <a:solidFill>
                          <a:schemeClr val="accent2"/>
                        </a:solidFill>
                      </a:rPr>
                      <a:t>R² = 0,99244</a:t>
                    </a:r>
                    <a:endParaRPr lang="en-US" sz="1100" b="1" i="0">
                      <a:solidFill>
                        <a:schemeClr val="accent2"/>
                      </a:solidFill>
                    </a:endParaRPr>
                  </a:p>
                </c:rich>
              </c:tx>
              <c:numFmt formatCode="0.0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tabelas!$B$2:$G$2</c:f>
              <c:numCache>
                <c:formatCode>0.0</c:formatCode>
                <c:ptCount val="6"/>
                <c:pt idx="0">
                  <c:v>0</c:v>
                </c:pt>
                <c:pt idx="1">
                  <c:v>75.599999999999994</c:v>
                </c:pt>
                <c:pt idx="2">
                  <c:v>122.4</c:v>
                </c:pt>
                <c:pt idx="3">
                  <c:v>154.80000000000001</c:v>
                </c:pt>
                <c:pt idx="4">
                  <c:v>176.4</c:v>
                </c:pt>
                <c:pt idx="5">
                  <c:v>190.8</c:v>
                </c:pt>
              </c:numCache>
            </c:numRef>
          </c:xVal>
          <c:yVal>
            <c:numRef>
              <c:f>tabelas!$B$3:$G$3</c:f>
              <c:numCache>
                <c:formatCode>0.0</c:formatCode>
                <c:ptCount val="6"/>
                <c:pt idx="0">
                  <c:v>0</c:v>
                </c:pt>
                <c:pt idx="1">
                  <c:v>69</c:v>
                </c:pt>
                <c:pt idx="2">
                  <c:v>80</c:v>
                </c:pt>
                <c:pt idx="3">
                  <c:v>68</c:v>
                </c:pt>
                <c:pt idx="4">
                  <c:v>47</c:v>
                </c:pt>
                <c:pt idx="5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F92-4C8C-B081-8A98AD25A70E}"/>
            </c:ext>
          </c:extLst>
        </c:ser>
        <c:ser>
          <c:idx val="2"/>
          <c:order val="2"/>
          <c:tx>
            <c:v>associação paralelo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accent6">
                    <a:lumMod val="75000"/>
                  </a:schemeClr>
                </a:solidFill>
                <a:prstDash val="sysDot"/>
              </a:ln>
              <a:effectLst/>
            </c:spPr>
            <c:trendlineType val="poly"/>
            <c:order val="2"/>
            <c:intercept val="140"/>
            <c:dispRSqr val="1"/>
            <c:dispEq val="1"/>
            <c:trendlineLbl>
              <c:layout>
                <c:manualLayout>
                  <c:x val="-0.48909968446318625"/>
                  <c:y val="-0.509185724379368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H</a:t>
                    </a:r>
                    <a:r>
                      <a:rPr lang="en-US" sz="1100" b="1" baseline="-250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Bas</a:t>
                    </a:r>
                    <a:r>
                      <a:rPr lang="en-US" sz="1100" b="1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= -0,0025Q</a:t>
                    </a:r>
                    <a:r>
                      <a:rPr lang="en-US" sz="1100" b="1" baseline="300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2</a:t>
                    </a:r>
                    <a:r>
                      <a:rPr lang="en-US" sz="1100" b="1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- 0,0268Q + 140,0000</a:t>
                    </a:r>
                    <a:br>
                      <a:rPr lang="en-US" sz="1100" b="1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</a:br>
                    <a:r>
                      <a:rPr lang="en-US" sz="1100" b="1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R² = 0,9926</a:t>
                    </a:r>
                    <a:endParaRPr lang="en-US" sz="1100" b="1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numFmt formatCode="0.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tabelas!$B$2:$G$2</c:f>
              <c:numCache>
                <c:formatCode>0.0</c:formatCode>
                <c:ptCount val="6"/>
                <c:pt idx="0">
                  <c:v>0</c:v>
                </c:pt>
                <c:pt idx="1">
                  <c:v>75.599999999999994</c:v>
                </c:pt>
                <c:pt idx="2">
                  <c:v>122.4</c:v>
                </c:pt>
                <c:pt idx="3">
                  <c:v>154.80000000000001</c:v>
                </c:pt>
                <c:pt idx="4">
                  <c:v>176.4</c:v>
                </c:pt>
                <c:pt idx="5">
                  <c:v>190.8</c:v>
                </c:pt>
              </c:numCache>
            </c:numRef>
          </c:xVal>
          <c:yVal>
            <c:numRef>
              <c:f>tabelas!$B$4:$G$4</c:f>
              <c:numCache>
                <c:formatCode>0.0</c:formatCode>
                <c:ptCount val="6"/>
                <c:pt idx="0">
                  <c:v>140</c:v>
                </c:pt>
                <c:pt idx="1">
                  <c:v>120</c:v>
                </c:pt>
                <c:pt idx="2">
                  <c:v>100</c:v>
                </c:pt>
                <c:pt idx="3">
                  <c:v>80</c:v>
                </c:pt>
                <c:pt idx="4">
                  <c:v>60</c:v>
                </c:pt>
                <c:pt idx="5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F92-4C8C-B081-8A98AD25A70E}"/>
            </c:ext>
          </c:extLst>
        </c:ser>
        <c:ser>
          <c:idx val="3"/>
          <c:order val="3"/>
          <c:tx>
            <c:v>CCI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254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2"/>
            <c:intercept val="20"/>
            <c:dispRSqr val="1"/>
            <c:dispEq val="1"/>
            <c:trendlineLbl>
              <c:layout>
                <c:manualLayout>
                  <c:x val="1.6126711490213257E-2"/>
                  <c:y val="-1.688066259232794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sz="1100" b="1" baseline="0">
                        <a:solidFill>
                          <a:srgbClr val="FF0000"/>
                        </a:solidFill>
                        <a:latin typeface="+mj-lt"/>
                      </a:rPr>
                      <a:t>H</a:t>
                    </a:r>
                    <a:r>
                      <a:rPr lang="en-US" sz="1100" b="1" baseline="-25000">
                        <a:solidFill>
                          <a:srgbClr val="FF0000"/>
                        </a:solidFill>
                        <a:latin typeface="+mj-lt"/>
                      </a:rPr>
                      <a:t>S</a:t>
                    </a:r>
                    <a:r>
                      <a:rPr lang="en-US" sz="1100" b="1" baseline="0">
                        <a:solidFill>
                          <a:srgbClr val="FF0000"/>
                        </a:solidFill>
                        <a:latin typeface="+mj-lt"/>
                      </a:rPr>
                      <a:t> = 0,00278Q</a:t>
                    </a:r>
                    <a:r>
                      <a:rPr lang="en-US" sz="1100" b="1" baseline="30000">
                        <a:solidFill>
                          <a:srgbClr val="FF0000"/>
                        </a:solidFill>
                        <a:latin typeface="+mj-lt"/>
                      </a:rPr>
                      <a:t>2</a:t>
                    </a:r>
                    <a:r>
                      <a:rPr lang="en-US" sz="1100" b="1" baseline="0">
                        <a:solidFill>
                          <a:srgbClr val="FF0000"/>
                        </a:solidFill>
                        <a:latin typeface="+mj-lt"/>
                      </a:rPr>
                      <a:t> + 0,00000Q + 20,00000</a:t>
                    </a:r>
                    <a:br>
                      <a:rPr lang="en-US" sz="1100" b="1" baseline="0">
                        <a:solidFill>
                          <a:srgbClr val="FF0000"/>
                        </a:solidFill>
                        <a:latin typeface="+mj-lt"/>
                      </a:rPr>
                    </a:br>
                    <a:r>
                      <a:rPr lang="en-US" sz="1100" b="1" baseline="0">
                        <a:solidFill>
                          <a:srgbClr val="FF0000"/>
                        </a:solidFill>
                        <a:latin typeface="+mj-lt"/>
                      </a:rPr>
                      <a:t>R² = 1,00000</a:t>
                    </a:r>
                    <a:endParaRPr lang="en-US" sz="1100" b="1">
                      <a:solidFill>
                        <a:srgbClr val="FF0000"/>
                      </a:solidFill>
                      <a:latin typeface="+mj-lt"/>
                    </a:endParaRPr>
                  </a:p>
                </c:rich>
              </c:tx>
              <c:numFmt formatCode="#,##0.0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tabelas!$B$2:$G$2</c:f>
              <c:numCache>
                <c:formatCode>0.0</c:formatCode>
                <c:ptCount val="6"/>
                <c:pt idx="0">
                  <c:v>0</c:v>
                </c:pt>
                <c:pt idx="1">
                  <c:v>75.599999999999994</c:v>
                </c:pt>
                <c:pt idx="2">
                  <c:v>122.4</c:v>
                </c:pt>
                <c:pt idx="3">
                  <c:v>154.80000000000001</c:v>
                </c:pt>
                <c:pt idx="4">
                  <c:v>176.4</c:v>
                </c:pt>
                <c:pt idx="5">
                  <c:v>190.8</c:v>
                </c:pt>
              </c:numCache>
            </c:numRef>
          </c:xVal>
          <c:yVal>
            <c:numRef>
              <c:f>tabelas!$B$5:$G$5</c:f>
              <c:numCache>
                <c:formatCode>0.0</c:formatCode>
                <c:ptCount val="6"/>
                <c:pt idx="0">
                  <c:v>20</c:v>
                </c:pt>
                <c:pt idx="1">
                  <c:v>35.875999999999998</c:v>
                </c:pt>
                <c:pt idx="2">
                  <c:v>61.616000000000007</c:v>
                </c:pt>
                <c:pt idx="3">
                  <c:v>86.564000000000007</c:v>
                </c:pt>
                <c:pt idx="4">
                  <c:v>106.43600000000001</c:v>
                </c:pt>
                <c:pt idx="5">
                  <c:v>121.12400000000002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F92-4C8C-B081-8A98AD25A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007872"/>
        <c:axId val="489005904"/>
      </c:scatterChart>
      <c:valAx>
        <c:axId val="489007872"/>
        <c:scaling>
          <c:orientation val="minMax"/>
          <c:max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Q(m³/h)</a:t>
                </a:r>
              </a:p>
            </c:rich>
          </c:tx>
          <c:layout>
            <c:manualLayout>
              <c:xMode val="edge"/>
              <c:yMode val="edge"/>
              <c:x val="0.89558953385598672"/>
              <c:y val="0.93432706880469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9005904"/>
        <c:crosses val="autoZero"/>
        <c:crossBetween val="midCat"/>
      </c:valAx>
      <c:valAx>
        <c:axId val="48900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H (m) e </a:t>
                </a:r>
                <a:r>
                  <a:rPr lang="en-US" sz="1400" b="1">
                    <a:latin typeface="Symbol" panose="05050102010706020507" pitchFamily="18" charset="2"/>
                  </a:rPr>
                  <a:t>h</a:t>
                </a:r>
                <a:r>
                  <a:rPr lang="en-US" sz="1400" b="1" baseline="-25000"/>
                  <a:t>B</a:t>
                </a:r>
                <a:r>
                  <a:rPr lang="en-US" sz="1400" b="1"/>
                  <a:t>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9007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712392517098041E-2"/>
          <c:y val="0.95379211558241617"/>
          <c:w val="0.7047386916055266"/>
          <c:h val="4.6207884417583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A16A1-A49B-46C9-886F-A78CA86A0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5A5A73-4D40-42E4-8D89-ABD0FB094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F26D00-55E4-42FD-BEE6-AE89A2EE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D919-1E42-4DF5-9D80-67A64254B246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D7944B-280A-4620-91B6-9C31CED9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E9E702-7F06-45DC-8129-9C3AD6D9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29-F416-4868-867E-0D83FDC041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16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DD32F-A82E-4226-9C20-A51F2687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4A0CB6-52E6-4C29-8C82-0FAED125C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266C3C-5EAB-4B97-B55F-73447EA8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D919-1E42-4DF5-9D80-67A64254B246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3B5165-A4E2-4CEB-BC33-F56B987E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DA64D6-E16E-4CD7-8F28-56F1DA9F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29-F416-4868-867E-0D83FDC041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33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AEEE2E-556F-4F4A-98C1-0CF1E023A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B92661-5A36-4F48-9756-ABE1B5FB8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BFFD87-E345-40B4-A6B1-1B64021C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D919-1E42-4DF5-9D80-67A64254B246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A83E26-C032-4B14-B16E-99CDBCB2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DE5658-2575-4171-A9F7-DC90738F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29-F416-4868-867E-0D83FDC041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49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7FB31-A4AB-4CEE-BE5D-A2A4E8669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0939CE-5145-47F5-B5E1-C87AD88C1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4751B0-E261-47E8-9130-CF4788CB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D919-1E42-4DF5-9D80-67A64254B246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BB3D73-C1FE-4D86-B82C-8EAD6D57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04C2C8-378C-46CF-92B4-3B357E13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29-F416-4868-867E-0D83FDC041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95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4FA93-56D1-4C52-B034-252BD2C8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EC34CC-0C1F-441F-9EFC-286D15FC0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B4A5B0-0FB9-4F5C-B1C4-B43F1E32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D919-1E42-4DF5-9D80-67A64254B246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4B0C56-0EE0-478E-81FA-4052EDB1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C6A435-36EC-4912-932B-F10C10B2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29-F416-4868-867E-0D83FDC041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10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66918-ED29-4547-8B8B-6B386F02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F10AE4-6615-456A-A216-1660425BF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9C65BC-8DF0-495E-A105-00ED98B35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D769CA-59E9-4FDD-BC9F-A91C542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D919-1E42-4DF5-9D80-67A64254B246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B4DDAA-E580-41E8-B4D0-2763B4C2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2E14E4-F713-4F98-865E-FD436D3D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29-F416-4868-867E-0D83FDC041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18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A7B4B-0D14-4F84-9C67-98727D2D3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8B7AFA-845A-4DEB-ABD7-EA8D7A542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E8924E-1FF2-43C7-B260-51444A44B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0BBA239-C27A-4694-B3D9-31C373366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5815567-D57E-4FE0-9DB2-B9B8A1336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6C322C8-6CE3-47BE-B9E0-D805686E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D919-1E42-4DF5-9D80-67A64254B246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C15C1F5-D49C-49E8-B0FA-443B0ACD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E348F25-0B6F-4440-9F3D-8F98317C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29-F416-4868-867E-0D83FDC041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73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CE3AC-B5EC-48D7-9CB1-6A0EED7D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4A1AC89-A992-47C9-8219-6496E90C3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D919-1E42-4DF5-9D80-67A64254B246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D20FA81-CE1C-4A47-934D-34C2C500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A0ED0A6-D44D-433F-AA22-A7481C47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29-F416-4868-867E-0D83FDC041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7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0974254-5862-4E2A-A96A-E090EB072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D919-1E42-4DF5-9D80-67A64254B246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12768AA-5AEB-4519-9F41-956D8DBF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5F8616-3943-4613-9DBF-DBE87158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29-F416-4868-867E-0D83FDC041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05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A05DC-D569-4B9B-A91C-B6EB04C3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2FDFD5-B123-4ACE-A6E6-B2D8205E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842F40-BC32-4F38-945B-F7886B707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67EDF8-E69A-4A76-B44B-8DC525BD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D919-1E42-4DF5-9D80-67A64254B246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5A1C0C-1CF1-4F2C-ADE7-79CBD787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D59F22-9503-4541-8809-075397F2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29-F416-4868-867E-0D83FDC041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02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3CC9A-13D4-4370-AF15-7B7D9EB4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AC099A-3555-4D30-BEC0-6AEAE69D0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C1416A-D4DC-4B33-9805-5D5FFB9FC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A1AFA9-029C-4EFF-9408-33F77D99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D919-1E42-4DF5-9D80-67A64254B246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C8B7F6-B075-4123-B13D-06A6A05F9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8B2E11-E45C-44FE-903E-27ABBC31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29-F416-4868-867E-0D83FDC041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00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E31EE41-61FA-4AB7-AA78-222B9226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1BA32E-9AA0-412F-AB0C-658EF7734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7C31B8-7F7D-472E-86CE-A5BD85BBD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D919-1E42-4DF5-9D80-67A64254B246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16C9CD-8F40-45C9-8516-5FE3B82D5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781761-06AE-4EDB-A6DF-25EC62D27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97329-F416-4868-867E-0D83FDC041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79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fT_O1eNptd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13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13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1.wmf"/><Relationship Id="rId3" Type="http://schemas.openxmlformats.org/officeDocument/2006/relationships/image" Target="../media/image13.pn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1.wmf"/><Relationship Id="rId3" Type="http://schemas.openxmlformats.org/officeDocument/2006/relationships/image" Target="../media/image13.pn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8.wmf"/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5.wmf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hão, céu, ao ar livre, edifício&#10;&#10;Descrição gerada com muito alta confiança">
            <a:extLst>
              <a:ext uri="{FF2B5EF4-FFF2-40B4-BE49-F238E27FC236}">
                <a16:creationId xmlns:a16="http://schemas.microsoft.com/office/drawing/2014/main" id="{E2CA2621-BF08-44AC-A2F4-71116C63C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45" b="85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9FE13AC-3328-4BC7-A712-876004F0EA1E}"/>
              </a:ext>
            </a:extLst>
          </p:cNvPr>
          <p:cNvSpPr/>
          <p:nvPr/>
        </p:nvSpPr>
        <p:spPr>
          <a:xfrm>
            <a:off x="3530206" y="145477"/>
            <a:ext cx="8661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600" b="1" cap="none" spc="0" dirty="0">
                <a:ln/>
                <a:effectLst/>
              </a:rPr>
              <a:t>Restaurante da Universidade de Compostela</a:t>
            </a:r>
          </a:p>
        </p:txBody>
      </p:sp>
      <p:pic>
        <p:nvPicPr>
          <p:cNvPr id="10242" name="Picture 2" descr="C:\Users\Raimundo F Ignacio\AppData\Local\Temp\SNAGHTML36b43053.PNG">
            <a:extLst>
              <a:ext uri="{FF2B5EF4-FFF2-40B4-BE49-F238E27FC236}">
                <a16:creationId xmlns:a16="http://schemas.microsoft.com/office/drawing/2014/main" id="{43BAB947-55DB-4ACE-BE00-54815CBB2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42" y="5298501"/>
            <a:ext cx="1102669" cy="155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FF501932-0E68-416C-B11B-808EE066D93C}"/>
              </a:ext>
            </a:extLst>
          </p:cNvPr>
          <p:cNvSpPr/>
          <p:nvPr/>
        </p:nvSpPr>
        <p:spPr>
          <a:xfrm>
            <a:off x="2930013" y="4477915"/>
            <a:ext cx="3165987" cy="1559489"/>
          </a:xfrm>
          <a:prstGeom prst="wedgeEllipseCallout">
            <a:avLst>
              <a:gd name="adj1" fmla="val -64001"/>
              <a:gd name="adj2" fmla="val 27824"/>
            </a:avLst>
          </a:prstGeom>
          <a:solidFill>
            <a:srgbClr val="8FB5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n/>
                <a:solidFill>
                  <a:srgbClr val="9C2E2A"/>
                </a:solidFill>
              </a:rPr>
              <a:t>Problemas envolvendo</a:t>
            </a:r>
          </a:p>
          <a:p>
            <a:pPr algn="ctr"/>
            <a:r>
              <a:rPr lang="pt-BR" sz="2400" b="1" dirty="0">
                <a:ln/>
                <a:solidFill>
                  <a:srgbClr val="9C2E2A"/>
                </a:solidFill>
              </a:rPr>
              <a:t>associações de bombas</a:t>
            </a:r>
          </a:p>
        </p:txBody>
      </p:sp>
    </p:spTree>
    <p:extLst>
      <p:ext uri="{BB962C8B-B14F-4D97-AF65-F5344CB8AC3E}">
        <p14:creationId xmlns:p14="http://schemas.microsoft.com/office/powerpoint/2010/main" val="17995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esporte&#10;&#10;Descrição gerada com muito alta confiança">
            <a:extLst>
              <a:ext uri="{FF2B5EF4-FFF2-40B4-BE49-F238E27FC236}">
                <a16:creationId xmlns:a16="http://schemas.microsoft.com/office/drawing/2014/main" id="{0262433E-2C52-492A-B815-8B4962D4C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62" y="2892428"/>
            <a:ext cx="3505689" cy="3629532"/>
          </a:xfrm>
          <a:prstGeom prst="rect">
            <a:avLst/>
          </a:prstGeom>
        </p:spPr>
      </p:pic>
      <p:pic>
        <p:nvPicPr>
          <p:cNvPr id="5" name="Imagem 4" descr="Uma imagem contendo esporte&#10;&#10;Descrição gerada com muito alta confiança">
            <a:extLst>
              <a:ext uri="{FF2B5EF4-FFF2-40B4-BE49-F238E27FC236}">
                <a16:creationId xmlns:a16="http://schemas.microsoft.com/office/drawing/2014/main" id="{E9BE71FB-97EB-4C97-9FB5-D16CE9866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9" y="968218"/>
            <a:ext cx="3825572" cy="3132091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ECB76DFE-7717-4EED-A16C-FFE79F38A7F4}"/>
              </a:ext>
            </a:extLst>
          </p:cNvPr>
          <p:cNvSpPr/>
          <p:nvPr/>
        </p:nvSpPr>
        <p:spPr>
          <a:xfrm>
            <a:off x="2300749" y="471689"/>
            <a:ext cx="4414683" cy="1347019"/>
          </a:xfrm>
          <a:prstGeom prst="wedgeEllipseCallout">
            <a:avLst>
              <a:gd name="adj1" fmla="val -48895"/>
              <a:gd name="adj2" fmla="val 71259"/>
            </a:avLst>
          </a:prstGeom>
          <a:solidFill>
            <a:srgbClr val="9C2E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Para aprender fazendo, resolvam o item c, que é a associação em paralelo.</a:t>
            </a:r>
          </a:p>
        </p:txBody>
      </p:sp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E72549E9-D8F9-4968-B962-1026777FF619}"/>
              </a:ext>
            </a:extLst>
          </p:cNvPr>
          <p:cNvSpPr/>
          <p:nvPr/>
        </p:nvSpPr>
        <p:spPr>
          <a:xfrm>
            <a:off x="6449962" y="2620295"/>
            <a:ext cx="3165987" cy="1347019"/>
          </a:xfrm>
          <a:prstGeom prst="wedgeEllipseCallout">
            <a:avLst>
              <a:gd name="adj1" fmla="val 54943"/>
              <a:gd name="adj2" fmla="val 51551"/>
            </a:avLst>
          </a:prstGeom>
          <a:solidFill>
            <a:srgbClr val="25252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Vamos aplicar o que estudamos no vídeo: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13D9F3F-0DBD-4279-AA9E-32A298D8A12F}"/>
              </a:ext>
            </a:extLst>
          </p:cNvPr>
          <p:cNvSpPr/>
          <p:nvPr/>
        </p:nvSpPr>
        <p:spPr>
          <a:xfrm>
            <a:off x="2772697" y="44457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Times New Roman" panose="02020603050405020304" pitchFamily="18" charset="0"/>
              </a:rPr>
              <a:t>Solução do problema de associação paralelo de bombas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b="1" u="sng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https://youtu.be/fT_O1eNptdY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8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9490" y="630045"/>
            <a:ext cx="1111073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 bomba centr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fuga com 3500 rpm apresenta as seguintes equa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ões caracter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sticas de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carga manom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trica e rendimento: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1214204" y="1984101"/>
          <a:ext cx="8004525" cy="996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ção" r:id="rId3" imgW="5118100" imgH="635000" progId="Equation.3">
                  <p:embed/>
                </p:oleObj>
              </mc:Choice>
              <mc:Fallback>
                <p:oleObj name="Equação" r:id="rId3" imgW="5118100" imgH="635000" progId="Equation.3">
                  <p:embed/>
                  <p:pic>
                    <p:nvPicPr>
                      <p:cNvPr id="7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204" y="1984101"/>
                        <a:ext cx="8004525" cy="996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9289" y="1503620"/>
            <a:ext cx="1130805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Pede-se determinar: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449263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equa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de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pt-BR" altLang="pt-BR" sz="24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Bap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f(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pt-BR" altLang="pt-BR" sz="24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considerando a associa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paralelo de duas bombas idênticas 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descrita no enunciado;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449263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equa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de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pt-BR" altLang="pt-BR" sz="24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f(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pt-BR" altLang="pt-BR" sz="24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considerando a associa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s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 de duas bombas idênticas 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descrita no enunciado; </a:t>
            </a:r>
          </a:p>
          <a:p>
            <a:pPr marL="449263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equa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ões de H</a:t>
            </a:r>
            <a:r>
              <a:rPr kumimoji="0" lang="pt-BR" altLang="pt-BR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f(Q) e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pt-BR" altLang="pt-BR" sz="24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f(Q) quando a rota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da bomba for alterada para 1750 rpm. 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DF2F936-485F-4928-ABD5-589C980DCB7C}"/>
              </a:ext>
            </a:extLst>
          </p:cNvPr>
          <p:cNvSpPr/>
          <p:nvPr/>
        </p:nvSpPr>
        <p:spPr>
          <a:xfrm>
            <a:off x="275303" y="241173"/>
            <a:ext cx="11700387" cy="644476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561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156698B-1F30-42AC-BFBD-86B3984E0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613" y="3215842"/>
            <a:ext cx="3486637" cy="3258005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0CE43832-2D53-497A-84B8-3E789A824AFD}"/>
              </a:ext>
            </a:extLst>
          </p:cNvPr>
          <p:cNvSpPr/>
          <p:nvPr/>
        </p:nvSpPr>
        <p:spPr>
          <a:xfrm>
            <a:off x="1671485" y="1477989"/>
            <a:ext cx="4198374" cy="1951011"/>
          </a:xfrm>
          <a:prstGeom prst="wedgeEllipseCallout">
            <a:avLst>
              <a:gd name="adj1" fmla="val -36993"/>
              <a:gd name="adj2" fmla="val 95578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iniciar obtendo a equação para associação paralelo das duas bombas idênticas.</a:t>
            </a:r>
          </a:p>
        </p:txBody>
      </p:sp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id="{DC4DF5FD-B2DE-4033-84DA-9B5940D2E5CD}"/>
              </a:ext>
            </a:extLst>
          </p:cNvPr>
          <p:cNvSpPr/>
          <p:nvPr/>
        </p:nvSpPr>
        <p:spPr>
          <a:xfrm>
            <a:off x="3519949" y="3303639"/>
            <a:ext cx="3274142" cy="1628657"/>
          </a:xfrm>
          <a:prstGeom prst="cloudCallout">
            <a:avLst>
              <a:gd name="adj1" fmla="val -70328"/>
              <a:gd name="adj2" fmla="val 60326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só lembrar que Qap = Q/2.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547EB31-0485-4A28-A37F-2CF4510C7C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654579"/>
              </p:ext>
            </p:extLst>
          </p:nvPr>
        </p:nvGraphicFramePr>
        <p:xfrm>
          <a:off x="6096000" y="1690738"/>
          <a:ext cx="5568966" cy="37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4" imgW="3403440" imgH="228600" progId="Equation.DSMT4">
                  <p:embed/>
                </p:oleObj>
              </mc:Choice>
              <mc:Fallback>
                <p:oleObj name="Equation" r:id="rId4" imgW="3403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1690738"/>
                        <a:ext cx="5568966" cy="374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A079F089-9780-46FF-B12C-A3CC1C8AD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47756"/>
              </p:ext>
            </p:extLst>
          </p:nvPr>
        </p:nvGraphicFramePr>
        <p:xfrm>
          <a:off x="6878638" y="3567113"/>
          <a:ext cx="515302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6" imgW="3149280" imgH="520560" progId="Equation.DSMT4">
                  <p:embed/>
                </p:oleObj>
              </mc:Choice>
              <mc:Fallback>
                <p:oleObj name="Equation" r:id="rId6" imgW="3149280" imgH="52056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D547EB31-0485-4A28-A37F-2CF4510C7C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78638" y="3567113"/>
                        <a:ext cx="5153025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5C46DFD-AFBA-488E-8DC6-869A4B251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705626"/>
              </p:ext>
            </p:extLst>
          </p:nvPr>
        </p:nvGraphicFramePr>
        <p:xfrm>
          <a:off x="7076154" y="4844844"/>
          <a:ext cx="42814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8" imgW="2616120" imgH="279360" progId="Equation.DSMT4">
                  <p:embed/>
                </p:oleObj>
              </mc:Choice>
              <mc:Fallback>
                <p:oleObj name="Equation" r:id="rId8" imgW="2616120" imgH="27936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A079F089-9780-46FF-B12C-A3CC1C8AD2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76154" y="4844844"/>
                        <a:ext cx="4281488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80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156698B-1F30-42AC-BFBD-86B3984E0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613" y="3215842"/>
            <a:ext cx="3486637" cy="3258005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0CE43832-2D53-497A-84B8-3E789A824AFD}"/>
              </a:ext>
            </a:extLst>
          </p:cNvPr>
          <p:cNvSpPr/>
          <p:nvPr/>
        </p:nvSpPr>
        <p:spPr>
          <a:xfrm>
            <a:off x="1671485" y="1477989"/>
            <a:ext cx="4198374" cy="1951011"/>
          </a:xfrm>
          <a:prstGeom prst="wedgeEllipseCallout">
            <a:avLst>
              <a:gd name="adj1" fmla="val -36993"/>
              <a:gd name="adj2" fmla="val 95578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 obtemos a equação para associação série das duas bombas idênticas.</a:t>
            </a:r>
          </a:p>
        </p:txBody>
      </p:sp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id="{DC4DF5FD-B2DE-4033-84DA-9B5940D2E5CD}"/>
              </a:ext>
            </a:extLst>
          </p:cNvPr>
          <p:cNvSpPr/>
          <p:nvPr/>
        </p:nvSpPr>
        <p:spPr>
          <a:xfrm>
            <a:off x="3519949" y="3303639"/>
            <a:ext cx="3274142" cy="1628657"/>
          </a:xfrm>
          <a:prstGeom prst="cloudCallout">
            <a:avLst>
              <a:gd name="adj1" fmla="val -70328"/>
              <a:gd name="adj2" fmla="val 60326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só lembrar que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 * HB.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547EB31-0485-4A28-A37F-2CF4510C7C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690738"/>
          <a:ext cx="5568966" cy="37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4" imgW="3403440" imgH="228600" progId="Equation.DSMT4">
                  <p:embed/>
                </p:oleObj>
              </mc:Choice>
              <mc:Fallback>
                <p:oleObj name="Equation" r:id="rId4" imgW="3403440" imgH="2286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D547EB31-0485-4A28-A37F-2CF4510C7C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1690738"/>
                        <a:ext cx="5568966" cy="374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A079F089-9780-46FF-B12C-A3CC1C8AD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382071"/>
              </p:ext>
            </p:extLst>
          </p:nvPr>
        </p:nvGraphicFramePr>
        <p:xfrm>
          <a:off x="6846888" y="3763963"/>
          <a:ext cx="5216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6" imgW="3187440" imgH="279360" progId="Equation.DSMT4">
                  <p:embed/>
                </p:oleObj>
              </mc:Choice>
              <mc:Fallback>
                <p:oleObj name="Equation" r:id="rId6" imgW="3187440" imgH="27936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A079F089-9780-46FF-B12C-A3CC1C8AD2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46888" y="3763963"/>
                        <a:ext cx="52165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5C46DFD-AFBA-488E-8DC6-869A4B251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967696"/>
              </p:ext>
            </p:extLst>
          </p:nvPr>
        </p:nvGraphicFramePr>
        <p:xfrm>
          <a:off x="7292975" y="4865688"/>
          <a:ext cx="38449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8" imgW="2349360" imgH="253800" progId="Equation.DSMT4">
                  <p:embed/>
                </p:oleObj>
              </mc:Choice>
              <mc:Fallback>
                <p:oleObj name="Equation" r:id="rId8" imgW="2349360" imgH="2538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5C46DFD-AFBA-488E-8DC6-869A4B251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2975" y="4865688"/>
                        <a:ext cx="3844925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034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156698B-1F30-42AC-BFBD-86B3984E0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613" y="3215842"/>
            <a:ext cx="3486637" cy="3258005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0CE43832-2D53-497A-84B8-3E789A824AFD}"/>
              </a:ext>
            </a:extLst>
          </p:cNvPr>
          <p:cNvSpPr/>
          <p:nvPr/>
        </p:nvSpPr>
        <p:spPr>
          <a:xfrm>
            <a:off x="1671485" y="1477989"/>
            <a:ext cx="3657599" cy="1951011"/>
          </a:xfrm>
          <a:prstGeom prst="wedgeEllipseCallout">
            <a:avLst>
              <a:gd name="adj1" fmla="val -36993"/>
              <a:gd name="adj2" fmla="val 95578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obter as curvas para a rotação de 1750 rpm (protótipo) conhecidas as curvas de 3500 rpm (modelo).</a:t>
            </a:r>
          </a:p>
        </p:txBody>
      </p:sp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id="{DC4DF5FD-B2DE-4033-84DA-9B5940D2E5CD}"/>
              </a:ext>
            </a:extLst>
          </p:cNvPr>
          <p:cNvSpPr/>
          <p:nvPr/>
        </p:nvSpPr>
        <p:spPr>
          <a:xfrm>
            <a:off x="3519949" y="3303639"/>
            <a:ext cx="3274142" cy="1628657"/>
          </a:xfrm>
          <a:prstGeom prst="cloudCallout">
            <a:avLst>
              <a:gd name="adj1" fmla="val -70328"/>
              <a:gd name="adj2" fmla="val 60326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só impor as condições de semelhança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547EB31-0485-4A28-A37F-2CF4510C7C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42513"/>
              </p:ext>
            </p:extLst>
          </p:nvPr>
        </p:nvGraphicFramePr>
        <p:xfrm>
          <a:off x="7166897" y="3618587"/>
          <a:ext cx="36163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4" imgW="2209680" imgH="431640" progId="Equation.DSMT4">
                  <p:embed/>
                </p:oleObj>
              </mc:Choice>
              <mc:Fallback>
                <p:oleObj name="Equation" r:id="rId4" imgW="2209680" imgH="4316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D547EB31-0485-4A28-A37F-2CF4510C7C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6897" y="3618587"/>
                        <a:ext cx="3616325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D1E71DF-9C75-43D5-B9F7-5B099C1447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199407"/>
              </p:ext>
            </p:extLst>
          </p:nvPr>
        </p:nvGraphicFramePr>
        <p:xfrm>
          <a:off x="5545027" y="614326"/>
          <a:ext cx="5935663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6" imgW="3670200" imgH="711000" progId="Equation.DSMT4">
                  <p:embed/>
                </p:oleObj>
              </mc:Choice>
              <mc:Fallback>
                <p:oleObj name="Equation" r:id="rId6" imgW="36702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45027" y="614326"/>
                        <a:ext cx="5935663" cy="114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CD0807FB-C2AF-429D-8921-C976BA329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40593"/>
              </p:ext>
            </p:extLst>
          </p:nvPr>
        </p:nvGraphicFramePr>
        <p:xfrm>
          <a:off x="5545027" y="1988091"/>
          <a:ext cx="6303962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8" imgW="3898800" imgH="736560" progId="Equation.DSMT4">
                  <p:embed/>
                </p:oleObj>
              </mc:Choice>
              <mc:Fallback>
                <p:oleObj name="Equation" r:id="rId8" imgW="3898800" imgH="73656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0D1E71DF-9C75-43D5-B9F7-5B099C144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45027" y="1988091"/>
                        <a:ext cx="6303962" cy="118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8777CFCF-E47B-4574-8216-9CF1FA693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117683"/>
              </p:ext>
            </p:extLst>
          </p:nvPr>
        </p:nvGraphicFramePr>
        <p:xfrm>
          <a:off x="5888959" y="4844844"/>
          <a:ext cx="61722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10" imgW="3771720" imgH="660240" progId="Equation.DSMT4">
                  <p:embed/>
                </p:oleObj>
              </mc:Choice>
              <mc:Fallback>
                <p:oleObj name="Equation" r:id="rId10" imgW="3771720" imgH="6602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D547EB31-0485-4A28-A37F-2CF4510C7C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88959" y="4844844"/>
                        <a:ext cx="6172200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880DFF50-1B99-40A1-98C4-2AEBF6761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998064"/>
              </p:ext>
            </p:extLst>
          </p:nvPr>
        </p:nvGraphicFramePr>
        <p:xfrm>
          <a:off x="5987145" y="6079801"/>
          <a:ext cx="50514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12" imgW="3085920" imgH="241200" progId="Equation.DSMT4">
                  <p:embed/>
                </p:oleObj>
              </mc:Choice>
              <mc:Fallback>
                <p:oleObj name="Equation" r:id="rId12" imgW="3085920" imgH="2412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8777CFCF-E47B-4574-8216-9CF1FA6931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87145" y="6079801"/>
                        <a:ext cx="505142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44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61292" y="687180"/>
            <a:ext cx="81369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Uma instalação de bombeamento transporta um fluido com viscosidade menor que 20 mm²/s e tem a sua CCI representada pela equação: </a:t>
            </a:r>
            <a:endParaRPr lang="pt-B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5538788" y="1412875"/>
          <a:ext cx="25781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ção" r:id="rId3" imgW="1346040" imgH="266400" progId="Equation.3">
                  <p:embed/>
                </p:oleObj>
              </mc:Choice>
              <mc:Fallback>
                <p:oleObj name="Equação" r:id="rId3" imgW="1346040" imgH="266400" progId="Equation.3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788" y="1412875"/>
                        <a:ext cx="2578100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359696" y="2060848"/>
            <a:ext cx="69385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 a vazão em m³/s e a carga do sistema em m, isto para </a:t>
            </a:r>
            <a:r>
              <a:rPr lang="pt-BR" b="1" u="sng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todas </a:t>
            </a:r>
            <a:r>
              <a:rPr lang="pt-BR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 possibilidades de funcionamento das bombas idênticas que se encontram na casa de máquina.</a:t>
            </a:r>
            <a:endParaRPr lang="pt-B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374255" y="3068960"/>
            <a:ext cx="6794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Conhecendo os dados para obtenção das curvas H</a:t>
            </a:r>
            <a:r>
              <a:rPr lang="pt-BR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f(Q) e </a:t>
            </a:r>
            <a:r>
              <a:rPr lang="pt-BR" dirty="0">
                <a:solidFill>
                  <a:schemeClr val="tx2"/>
                </a:solidFill>
                <a:latin typeface="Symbol" pitchFamily="18" charset="2"/>
                <a:cs typeface="Times New Roman" pitchFamily="18" charset="0"/>
              </a:rPr>
              <a:t>h</a:t>
            </a:r>
            <a:r>
              <a:rPr lang="pt-BR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f(Q), pede-se determinar a vazão, a carga manométrica, o rendimento e a potência mecânica para: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374255" y="4097308"/>
            <a:ext cx="676536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t-BR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o uso de uma única bomba;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t-BR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o uso da associação em série das duas bombas idênticas;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t-BR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O uso da associação em paralelo das duas bombas idênticas.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3143672" y="5517232"/>
          <a:ext cx="6624734" cy="870585"/>
        </p:xfrm>
        <a:graphic>
          <a:graphicData uri="http://schemas.openxmlformats.org/drawingml/2006/table">
            <a:tbl>
              <a:tblPr firstRow="1" firstCol="1" bandRow="1"/>
              <a:tblGrid>
                <a:gridCol w="945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pt-BR" sz="1800" baseline="-250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Q(m³/h)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Symbol" pitchFamily="18" charset="2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pt-BR" sz="1800" baseline="-250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Explosão 2 12"/>
          <p:cNvSpPr/>
          <p:nvPr/>
        </p:nvSpPr>
        <p:spPr>
          <a:xfrm>
            <a:off x="1289917" y="5204222"/>
            <a:ext cx="1742750" cy="1152128"/>
          </a:xfrm>
          <a:prstGeom prst="irregularSeal2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Dado: </a:t>
            </a:r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AE951DF-8FF6-4059-98AA-A734B66733D3}"/>
              </a:ext>
            </a:extLst>
          </p:cNvPr>
          <p:cNvSpPr/>
          <p:nvPr/>
        </p:nvSpPr>
        <p:spPr>
          <a:xfrm>
            <a:off x="275303" y="241173"/>
            <a:ext cx="11700387" cy="644476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Seta: para Cima 1">
            <a:extLst>
              <a:ext uri="{FF2B5EF4-FFF2-40B4-BE49-F238E27FC236}">
                <a16:creationId xmlns:a16="http://schemas.microsoft.com/office/drawing/2014/main" id="{A8611064-179A-4C16-B184-EA435DABFE29}"/>
              </a:ext>
            </a:extLst>
          </p:cNvPr>
          <p:cNvSpPr/>
          <p:nvPr/>
        </p:nvSpPr>
        <p:spPr>
          <a:xfrm rot="20703204">
            <a:off x="1799303" y="4226117"/>
            <a:ext cx="235974" cy="1152128"/>
          </a:xfrm>
          <a:prstGeom prst="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E40434E-142E-47C5-B9BD-3E719B6DF4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676190"/>
              </p:ext>
            </p:extLst>
          </p:nvPr>
        </p:nvGraphicFramePr>
        <p:xfrm>
          <a:off x="1016865" y="3686558"/>
          <a:ext cx="1615828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1015920" imgH="406080" progId="Equation.DSMT4">
                  <p:embed/>
                </p:oleObj>
              </mc:Choice>
              <mc:Fallback>
                <p:oleObj name="Equation" r:id="rId5" imgW="10159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6865" y="3686558"/>
                        <a:ext cx="1615828" cy="64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49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18E8862-E750-404B-90CB-27A400E73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234145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204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F8B167-5C2F-4E3F-822F-8720365E31A8}"/>
              </a:ext>
            </a:extLst>
          </p:cNvPr>
          <p:cNvSpPr txBox="1"/>
          <p:nvPr/>
        </p:nvSpPr>
        <p:spPr>
          <a:xfrm>
            <a:off x="270387" y="235974"/>
            <a:ext cx="1165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TRAÇAR A CURVA DA ASSOCIAÇÃO LEMBRAMOS QUE A ASSOCIAÇÃO EM SÉRIE PARA BOMBAS IGUAIS, TEMOS: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F8287A4-EBD4-4A99-BBD3-72C4BC1F3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953694"/>
              </p:ext>
            </p:extLst>
          </p:nvPr>
        </p:nvGraphicFramePr>
        <p:xfrm>
          <a:off x="3553880" y="1559771"/>
          <a:ext cx="5084238" cy="492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2361960" imgH="228600" progId="Equation.DSMT4">
                  <p:embed/>
                </p:oleObj>
              </mc:Choice>
              <mc:Fallback>
                <p:oleObj name="Equation" r:id="rId3" imgW="236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3880" y="1559771"/>
                        <a:ext cx="5084238" cy="492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24E2CF6-C0B7-4E68-AB6B-4A59A3082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149691"/>
              </p:ext>
            </p:extLst>
          </p:nvPr>
        </p:nvGraphicFramePr>
        <p:xfrm>
          <a:off x="1337189" y="2619261"/>
          <a:ext cx="9517620" cy="112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660">
                  <a:extLst>
                    <a:ext uri="{9D8B030D-6E8A-4147-A177-3AD203B41FA5}">
                      <a16:colId xmlns:a16="http://schemas.microsoft.com/office/drawing/2014/main" val="2789966196"/>
                    </a:ext>
                  </a:extLst>
                </a:gridCol>
                <a:gridCol w="1359660">
                  <a:extLst>
                    <a:ext uri="{9D8B030D-6E8A-4147-A177-3AD203B41FA5}">
                      <a16:colId xmlns:a16="http://schemas.microsoft.com/office/drawing/2014/main" val="1115152922"/>
                    </a:ext>
                  </a:extLst>
                </a:gridCol>
                <a:gridCol w="1359660">
                  <a:extLst>
                    <a:ext uri="{9D8B030D-6E8A-4147-A177-3AD203B41FA5}">
                      <a16:colId xmlns:a16="http://schemas.microsoft.com/office/drawing/2014/main" val="2182500345"/>
                    </a:ext>
                  </a:extLst>
                </a:gridCol>
                <a:gridCol w="1359660">
                  <a:extLst>
                    <a:ext uri="{9D8B030D-6E8A-4147-A177-3AD203B41FA5}">
                      <a16:colId xmlns:a16="http://schemas.microsoft.com/office/drawing/2014/main" val="4288450987"/>
                    </a:ext>
                  </a:extLst>
                </a:gridCol>
                <a:gridCol w="1359660">
                  <a:extLst>
                    <a:ext uri="{9D8B030D-6E8A-4147-A177-3AD203B41FA5}">
                      <a16:colId xmlns:a16="http://schemas.microsoft.com/office/drawing/2014/main" val="3942342239"/>
                    </a:ext>
                  </a:extLst>
                </a:gridCol>
                <a:gridCol w="1359660">
                  <a:extLst>
                    <a:ext uri="{9D8B030D-6E8A-4147-A177-3AD203B41FA5}">
                      <a16:colId xmlns:a16="http://schemas.microsoft.com/office/drawing/2014/main" val="869611279"/>
                    </a:ext>
                  </a:extLst>
                </a:gridCol>
                <a:gridCol w="1359660">
                  <a:extLst>
                    <a:ext uri="{9D8B030D-6E8A-4147-A177-3AD203B41FA5}">
                      <a16:colId xmlns:a16="http://schemas.microsoft.com/office/drawing/2014/main" val="188847917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H</a:t>
                      </a:r>
                      <a:r>
                        <a:rPr lang="pt-BR" sz="1800" b="1" u="none" strike="noStrike" baseline="-25000" dirty="0">
                          <a:effectLst/>
                        </a:rPr>
                        <a:t>B</a:t>
                      </a:r>
                      <a:r>
                        <a:rPr lang="pt-BR" sz="1800" b="1" u="none" strike="noStrike" dirty="0">
                          <a:effectLst/>
                        </a:rPr>
                        <a:t>(m)</a:t>
                      </a:r>
                      <a:endParaRPr lang="pt-BR" sz="1800" b="1" i="0" u="none" strike="noStrike" dirty="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70</a:t>
                      </a:r>
                      <a:endParaRPr lang="pt-BR" sz="1800" b="1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60</a:t>
                      </a:r>
                      <a:endParaRPr lang="pt-BR" sz="1800" b="1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50</a:t>
                      </a:r>
                      <a:endParaRPr lang="pt-BR" sz="1800" b="1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40</a:t>
                      </a:r>
                      <a:endParaRPr lang="pt-BR" sz="1800" b="1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30</a:t>
                      </a:r>
                      <a:endParaRPr lang="pt-BR" sz="1800" b="1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20</a:t>
                      </a:r>
                      <a:endParaRPr lang="pt-BR" sz="1800" b="1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734619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Q(m³/h)</a:t>
                      </a:r>
                      <a:endParaRPr lang="pt-BR" sz="1800" b="1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75,6</a:t>
                      </a:r>
                      <a:endParaRPr lang="pt-BR" sz="1800" b="1" i="0" u="none" strike="noStrike" dirty="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122,4</a:t>
                      </a:r>
                      <a:endParaRPr lang="pt-BR" sz="1800" b="1" i="0" u="none" strike="noStrike" dirty="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154,8</a:t>
                      </a:r>
                      <a:endParaRPr lang="pt-BR" sz="1800" b="1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176,4</a:t>
                      </a:r>
                      <a:endParaRPr lang="pt-BR" sz="1800" b="1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190,8</a:t>
                      </a:r>
                      <a:endParaRPr lang="pt-BR" sz="1800" b="1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4622373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err="1">
                          <a:effectLst/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pt-BR" sz="1800" b="1" u="none" strike="noStrike" baseline="-25000" dirty="0" err="1">
                          <a:effectLst/>
                        </a:rPr>
                        <a:t>B</a:t>
                      </a:r>
                      <a:r>
                        <a:rPr lang="pt-BR" sz="1800" b="1" u="none" strike="noStrike" dirty="0">
                          <a:effectLst/>
                        </a:rPr>
                        <a:t> (%)</a:t>
                      </a:r>
                      <a:endParaRPr lang="pt-BR" sz="1800" b="1" i="0" u="none" strike="noStrike" dirty="0">
                        <a:solidFill>
                          <a:srgbClr val="44546A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0</a:t>
                      </a:r>
                      <a:endParaRPr lang="pt-BR" sz="1800" b="1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69</a:t>
                      </a:r>
                      <a:endParaRPr lang="pt-BR" sz="1800" b="1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80</a:t>
                      </a:r>
                      <a:endParaRPr lang="pt-BR" sz="1800" b="1" i="0" u="none" strike="noStrike" dirty="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68</a:t>
                      </a:r>
                      <a:endParaRPr lang="pt-BR" sz="1800" b="1" i="0" u="none" strike="noStrike" dirty="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47</a:t>
                      </a:r>
                      <a:endParaRPr lang="pt-BR" sz="1800" b="1" i="0" u="none" strike="noStrike" dirty="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30</a:t>
                      </a:r>
                      <a:endParaRPr lang="pt-BR" sz="1800" b="1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50944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H</a:t>
                      </a:r>
                      <a:r>
                        <a:rPr lang="pt-BR" sz="1800" b="1" u="none" strike="noStrike" baseline="-25000">
                          <a:effectLst/>
                        </a:rPr>
                        <a:t>Bas</a:t>
                      </a:r>
                      <a:r>
                        <a:rPr lang="pt-BR" sz="1800" b="1" u="none" strike="noStrike">
                          <a:effectLst/>
                        </a:rPr>
                        <a:t> (m)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140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120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100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80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60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40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0555338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62BC8812-D4C1-4A73-BBF5-1A77BA60F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41" y="4485833"/>
            <a:ext cx="4591317" cy="11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6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18E8862-E750-404B-90CB-27A400E73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23624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124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C27D15-B30B-41F6-9A0E-84D67CDE5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613" y="3215842"/>
            <a:ext cx="3486637" cy="3258005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1274E6FD-DC89-4491-8177-32DF7956FF15}"/>
              </a:ext>
            </a:extLst>
          </p:cNvPr>
          <p:cNvSpPr/>
          <p:nvPr/>
        </p:nvSpPr>
        <p:spPr>
          <a:xfrm>
            <a:off x="1504336" y="993058"/>
            <a:ext cx="4198374" cy="2649101"/>
          </a:xfrm>
          <a:prstGeom prst="wedgeEllipseCallout">
            <a:avLst>
              <a:gd name="adj1" fmla="val -33714"/>
              <a:gd name="adj2" fmla="val 78443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obter a equação da CCI com unidades homólogas as obtivas para a curva da bomba e da associação em série da bomba, isto para que possamos achar o ponto de trabalho!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A9A6BE9-2663-493B-86CA-E06D74350C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962864"/>
              </p:ext>
            </p:extLst>
          </p:nvPr>
        </p:nvGraphicFramePr>
        <p:xfrm>
          <a:off x="6341190" y="825910"/>
          <a:ext cx="4609243" cy="68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4" imgW="2806560" imgH="419040" progId="Equation.DSMT4">
                  <p:embed/>
                </p:oleObj>
              </mc:Choice>
              <mc:Fallback>
                <p:oleObj name="Equation" r:id="rId4" imgW="2806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41190" y="825910"/>
                        <a:ext cx="4609243" cy="688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alão de Pensamento: Nuvem 5">
            <a:extLst>
              <a:ext uri="{FF2B5EF4-FFF2-40B4-BE49-F238E27FC236}">
                <a16:creationId xmlns:a16="http://schemas.microsoft.com/office/drawing/2014/main" id="{9B7EF5EE-647B-48E1-B958-AEBDFBDBD806}"/>
              </a:ext>
            </a:extLst>
          </p:cNvPr>
          <p:cNvSpPr/>
          <p:nvPr/>
        </p:nvSpPr>
        <p:spPr>
          <a:xfrm>
            <a:off x="3519948" y="3575444"/>
            <a:ext cx="2920181" cy="1356852"/>
          </a:xfrm>
          <a:prstGeom prst="cloudCallout">
            <a:avLst>
              <a:gd name="adj1" fmla="val -70328"/>
              <a:gd name="adj2" fmla="val 60326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Precisamos considerar a vazão em m³/h!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79E96BAE-4FC3-458D-8DDC-E919B74E2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622332"/>
              </p:ext>
            </p:extLst>
          </p:nvPr>
        </p:nvGraphicFramePr>
        <p:xfrm>
          <a:off x="6394173" y="1647336"/>
          <a:ext cx="431641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6" imgW="2628720" imgH="469800" progId="Equation.DSMT4">
                  <p:embed/>
                </p:oleObj>
              </mc:Choice>
              <mc:Fallback>
                <p:oleObj name="Equation" r:id="rId6" imgW="2628720" imgH="4698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A9A6BE9-2663-493B-86CA-E06D74350C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94173" y="1647336"/>
                        <a:ext cx="4316412" cy="77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58EDA57-1C12-431A-98A9-CE2374207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343592"/>
              </p:ext>
            </p:extLst>
          </p:nvPr>
        </p:nvGraphicFramePr>
        <p:xfrm>
          <a:off x="7300913" y="2554288"/>
          <a:ext cx="25019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8" imgW="1523880" imgH="406080" progId="Equation.DSMT4">
                  <p:embed/>
                </p:oleObj>
              </mc:Choice>
              <mc:Fallback>
                <p:oleObj name="Equation" r:id="rId8" imgW="1523880" imgH="4060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79E96BAE-4FC3-458D-8DDC-E919B74E2F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00913" y="2554288"/>
                        <a:ext cx="250190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6C599B42-E00E-4595-A997-E6A4D8542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56013"/>
              </p:ext>
            </p:extLst>
          </p:nvPr>
        </p:nvGraphicFramePr>
        <p:xfrm>
          <a:off x="7123113" y="3429000"/>
          <a:ext cx="30448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10" imgW="1854000" imgH="406080" progId="Equation.DSMT4">
                  <p:embed/>
                </p:oleObj>
              </mc:Choice>
              <mc:Fallback>
                <p:oleObj name="Equation" r:id="rId10" imgW="1854000" imgH="40608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58EDA57-1C12-431A-98A9-CE2374207A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23113" y="3429000"/>
                        <a:ext cx="3044825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01B61D41-8FF1-40AC-A159-03A7588E2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147559"/>
              </p:ext>
            </p:extLst>
          </p:nvPr>
        </p:nvGraphicFramePr>
        <p:xfrm>
          <a:off x="7154069" y="4566377"/>
          <a:ext cx="279558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12" imgW="1701720" imgH="444240" progId="Equation.DSMT4">
                  <p:embed/>
                </p:oleObj>
              </mc:Choice>
              <mc:Fallback>
                <p:oleObj name="Equation" r:id="rId12" imgW="1701720" imgH="4442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58EDA57-1C12-431A-98A9-CE2374207A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54069" y="4566377"/>
                        <a:ext cx="2795587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D3C4411-5541-48EF-9B40-E865A15CD9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654671"/>
              </p:ext>
            </p:extLst>
          </p:nvPr>
        </p:nvGraphicFramePr>
        <p:xfrm>
          <a:off x="6457950" y="5559425"/>
          <a:ext cx="48387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14" imgW="2946240" imgH="419040" progId="Equation.DSMT4">
                  <p:embed/>
                </p:oleObj>
              </mc:Choice>
              <mc:Fallback>
                <p:oleObj name="Equation" r:id="rId14" imgW="2946240" imgH="4190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A9A6BE9-2663-493B-86CA-E06D74350C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57950" y="5559425"/>
                        <a:ext cx="483870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11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18E8862-E750-404B-90CB-27A400E73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231163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478639BC-E62A-43C8-A6CD-AA0D74325FFA}"/>
              </a:ext>
            </a:extLst>
          </p:cNvPr>
          <p:cNvSpPr txBox="1"/>
          <p:nvPr/>
        </p:nvSpPr>
        <p:spPr>
          <a:xfrm>
            <a:off x="1691147" y="629340"/>
            <a:ext cx="323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PROVANDO PELO EXCELL</a:t>
            </a:r>
          </a:p>
        </p:txBody>
      </p:sp>
    </p:spTree>
    <p:extLst>
      <p:ext uri="{BB962C8B-B14F-4D97-AF65-F5344CB8AC3E}">
        <p14:creationId xmlns:p14="http://schemas.microsoft.com/office/powerpoint/2010/main" val="293575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A835718-34AE-4AE9-AF80-7C0D90307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613" y="3215842"/>
            <a:ext cx="3486637" cy="3258005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1CAF557B-F5D4-4EA7-87F4-2949395A00D7}"/>
              </a:ext>
            </a:extLst>
          </p:cNvPr>
          <p:cNvSpPr/>
          <p:nvPr/>
        </p:nvSpPr>
        <p:spPr>
          <a:xfrm>
            <a:off x="1671485" y="1477989"/>
            <a:ext cx="4198374" cy="1951011"/>
          </a:xfrm>
          <a:prstGeom prst="wedgeEllipseCallout">
            <a:avLst>
              <a:gd name="adj1" fmla="val -36993"/>
              <a:gd name="adj2" fmla="val 95578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Obtendo o ponto de trabalho para a bomba operando isoladamente e associação de duas bombas idênticas.</a:t>
            </a:r>
          </a:p>
        </p:txBody>
      </p:sp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id="{2BF525F5-9940-4BD2-8155-3BC2A8884198}"/>
              </a:ext>
            </a:extLst>
          </p:cNvPr>
          <p:cNvSpPr/>
          <p:nvPr/>
        </p:nvSpPr>
        <p:spPr>
          <a:xfrm>
            <a:off x="3519949" y="3303639"/>
            <a:ext cx="3274142" cy="1628657"/>
          </a:xfrm>
          <a:prstGeom prst="cloudCallout">
            <a:avLst>
              <a:gd name="adj1" fmla="val -70328"/>
              <a:gd name="adj2" fmla="val 60326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só igualar as equações da CCI com a respectiva da(s) bomba(s).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F612E7-C610-45A9-AB9C-3B319C78CA30}"/>
              </a:ext>
            </a:extLst>
          </p:cNvPr>
          <p:cNvSpPr txBox="1"/>
          <p:nvPr/>
        </p:nvSpPr>
        <p:spPr>
          <a:xfrm>
            <a:off x="7020232" y="344129"/>
            <a:ext cx="433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BOMBA OPERANDO ISOLADAMENTE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4365748-E1E2-4F98-A133-F9D2F6F6B7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723329"/>
              </p:ext>
            </p:extLst>
          </p:nvPr>
        </p:nvGraphicFramePr>
        <p:xfrm>
          <a:off x="6459794" y="1119450"/>
          <a:ext cx="4804388" cy="2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4" imgW="3771720" imgH="228600" progId="Equation.DSMT4">
                  <p:embed/>
                </p:oleObj>
              </mc:Choice>
              <mc:Fallback>
                <p:oleObj name="Equation" r:id="rId4" imgW="3771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59794" y="1119450"/>
                        <a:ext cx="4804388" cy="29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10D6EB5-6340-4D1D-8C53-FC60CE928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326348"/>
              </p:ext>
            </p:extLst>
          </p:nvPr>
        </p:nvGraphicFramePr>
        <p:xfrm>
          <a:off x="7901576" y="1687232"/>
          <a:ext cx="257333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6" imgW="2019240" imgH="203040" progId="Equation.DSMT4">
                  <p:embed/>
                </p:oleObj>
              </mc:Choice>
              <mc:Fallback>
                <p:oleObj name="Equation" r:id="rId6" imgW="2019240" imgH="2030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F4365748-E1E2-4F98-A133-F9D2F6F6B7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01576" y="1687232"/>
                        <a:ext cx="2573338" cy="25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951E3C7-FFBD-4D4F-B00C-9C6101D66A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680778"/>
              </p:ext>
            </p:extLst>
          </p:nvPr>
        </p:nvGraphicFramePr>
        <p:xfrm>
          <a:off x="6849857" y="2162187"/>
          <a:ext cx="46767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8" imgW="3670200" imgH="457200" progId="Equation.DSMT4">
                  <p:embed/>
                </p:oleObj>
              </mc:Choice>
              <mc:Fallback>
                <p:oleObj name="Equation" r:id="rId8" imgW="3670200" imgH="4572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10D6EB5-6340-4D1D-8C53-FC60CE9286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49857" y="2162187"/>
                        <a:ext cx="467677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9796E2BA-5C82-4BEE-8050-A511751FE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623078"/>
              </p:ext>
            </p:extLst>
          </p:nvPr>
        </p:nvGraphicFramePr>
        <p:xfrm>
          <a:off x="7504113" y="3070225"/>
          <a:ext cx="34940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10" imgW="2743200" imgH="228600" progId="Equation.DSMT4">
                  <p:embed/>
                </p:oleObj>
              </mc:Choice>
              <mc:Fallback>
                <p:oleObj name="Equation" r:id="rId10" imgW="2743200" imgH="2286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F4365748-E1E2-4F98-A133-F9D2F6F6B7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04113" y="3070225"/>
                        <a:ext cx="3494087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55E53161-D190-458A-A3EA-ADE6BA89BB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155779"/>
              </p:ext>
            </p:extLst>
          </p:nvPr>
        </p:nvGraphicFramePr>
        <p:xfrm>
          <a:off x="7039487" y="3766814"/>
          <a:ext cx="46609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12" imgW="3657600" imgH="228600" progId="Equation.DSMT4">
                  <p:embed/>
                </p:oleObj>
              </mc:Choice>
              <mc:Fallback>
                <p:oleObj name="Equation" r:id="rId12" imgW="3657600" imgH="2286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10D6EB5-6340-4D1D-8C53-FC60CE9286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39487" y="3766814"/>
                        <a:ext cx="4660900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0C37C6E4-661A-49BE-AE2B-1E3ABFF49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55827"/>
              </p:ext>
            </p:extLst>
          </p:nvPr>
        </p:nvGraphicFramePr>
        <p:xfrm>
          <a:off x="7394574" y="4367729"/>
          <a:ext cx="377031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14" imgW="2958840" imgH="660240" progId="Equation.DSMT4">
                  <p:embed/>
                </p:oleObj>
              </mc:Choice>
              <mc:Fallback>
                <p:oleObj name="Equation" r:id="rId14" imgW="2958840" imgH="66024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9796E2BA-5C82-4BEE-8050-A511751FED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94574" y="4367729"/>
                        <a:ext cx="3770313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E1526F0F-E155-4104-9232-354F753C2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627271"/>
              </p:ext>
            </p:extLst>
          </p:nvPr>
        </p:nvGraphicFramePr>
        <p:xfrm>
          <a:off x="8494713" y="5645150"/>
          <a:ext cx="157003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16" imgW="1231560" imgH="228600" progId="Equation.DSMT4">
                  <p:embed/>
                </p:oleObj>
              </mc:Choice>
              <mc:Fallback>
                <p:oleObj name="Equation" r:id="rId16" imgW="1231560" imgH="22860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0C37C6E4-661A-49BE-AE2B-1E3ABFF49C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94713" y="5645150"/>
                        <a:ext cx="1570037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70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A835718-34AE-4AE9-AF80-7C0D90307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613" y="3215842"/>
            <a:ext cx="3486637" cy="3258005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1CAF557B-F5D4-4EA7-87F4-2949395A00D7}"/>
              </a:ext>
            </a:extLst>
          </p:cNvPr>
          <p:cNvSpPr/>
          <p:nvPr/>
        </p:nvSpPr>
        <p:spPr>
          <a:xfrm>
            <a:off x="1743115" y="2278227"/>
            <a:ext cx="3765754" cy="1483005"/>
          </a:xfrm>
          <a:prstGeom prst="wedgeEllipseCallout">
            <a:avLst>
              <a:gd name="adj1" fmla="val -36993"/>
              <a:gd name="adj2" fmla="val 95578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 a associação de duas bombas idênticas.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4365748-E1E2-4F98-A133-F9D2F6F6B7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54436"/>
              </p:ext>
            </p:extLst>
          </p:nvPr>
        </p:nvGraphicFramePr>
        <p:xfrm>
          <a:off x="6092519" y="1131243"/>
          <a:ext cx="4804388" cy="2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4" imgW="3771720" imgH="228600" progId="Equation.DSMT4">
                  <p:embed/>
                </p:oleObj>
              </mc:Choice>
              <mc:Fallback>
                <p:oleObj name="Equation" r:id="rId4" imgW="3771720" imgH="2286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F4365748-E1E2-4F98-A133-F9D2F6F6B7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2519" y="1131243"/>
                        <a:ext cx="4804388" cy="29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10D6EB5-6340-4D1D-8C53-FC60CE928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100112"/>
              </p:ext>
            </p:extLst>
          </p:nvPr>
        </p:nvGraphicFramePr>
        <p:xfrm>
          <a:off x="7329488" y="1724025"/>
          <a:ext cx="2557462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6" imgW="2006280" imgH="203040" progId="Equation.DSMT4">
                  <p:embed/>
                </p:oleObj>
              </mc:Choice>
              <mc:Fallback>
                <p:oleObj name="Equation" r:id="rId6" imgW="2006280" imgH="2030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10D6EB5-6340-4D1D-8C53-FC60CE9286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29488" y="1724025"/>
                        <a:ext cx="2557462" cy="25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951E3C7-FFBD-4D4F-B00C-9C6101D66A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341627"/>
              </p:ext>
            </p:extLst>
          </p:nvPr>
        </p:nvGraphicFramePr>
        <p:xfrm>
          <a:off x="6700838" y="2278063"/>
          <a:ext cx="45624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tion" r:id="rId8" imgW="3581280" imgH="457200" progId="Equation.DSMT4">
                  <p:embed/>
                </p:oleObj>
              </mc:Choice>
              <mc:Fallback>
                <p:oleObj name="Equation" r:id="rId8" imgW="3581280" imgH="4572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8951E3C7-FFBD-4D4F-B00C-9C6101D66A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00838" y="2278063"/>
                        <a:ext cx="4562475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9796E2BA-5C82-4BEE-8050-A511751FE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068422"/>
              </p:ext>
            </p:extLst>
          </p:nvPr>
        </p:nvGraphicFramePr>
        <p:xfrm>
          <a:off x="7145338" y="3111500"/>
          <a:ext cx="36718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Equation" r:id="rId10" imgW="2882880" imgH="228600" progId="Equation.DSMT4">
                  <p:embed/>
                </p:oleObj>
              </mc:Choice>
              <mc:Fallback>
                <p:oleObj name="Equation" r:id="rId10" imgW="2882880" imgH="2286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9796E2BA-5C82-4BEE-8050-A511751FED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45338" y="3111500"/>
                        <a:ext cx="3671887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55E53161-D190-458A-A3EA-ADE6BA89BB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3355"/>
              </p:ext>
            </p:extLst>
          </p:nvPr>
        </p:nvGraphicFramePr>
        <p:xfrm>
          <a:off x="6764184" y="3787922"/>
          <a:ext cx="46609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12" imgW="3657600" imgH="228600" progId="Equation.DSMT4">
                  <p:embed/>
                </p:oleObj>
              </mc:Choice>
              <mc:Fallback>
                <p:oleObj name="Equation" r:id="rId12" imgW="3657600" imgH="22860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55E53161-D190-458A-A3EA-ADE6BA89B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64184" y="3787922"/>
                        <a:ext cx="4660900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0C37C6E4-661A-49BE-AE2B-1E3ABFF49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952151"/>
              </p:ext>
            </p:extLst>
          </p:nvPr>
        </p:nvGraphicFramePr>
        <p:xfrm>
          <a:off x="7189788" y="4329113"/>
          <a:ext cx="373538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tion" r:id="rId14" imgW="2933640" imgH="660240" progId="Equation.DSMT4">
                  <p:embed/>
                </p:oleObj>
              </mc:Choice>
              <mc:Fallback>
                <p:oleObj name="Equation" r:id="rId14" imgW="2933640" imgH="66024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0C37C6E4-661A-49BE-AE2B-1E3ABFF49C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89788" y="4329113"/>
                        <a:ext cx="3735387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E1526F0F-E155-4104-9232-354F753C2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499340"/>
              </p:ext>
            </p:extLst>
          </p:nvPr>
        </p:nvGraphicFramePr>
        <p:xfrm>
          <a:off x="8188325" y="5672138"/>
          <a:ext cx="1585913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16" imgW="1244520" imgH="228600" progId="Equation.DSMT4">
                  <p:embed/>
                </p:oleObj>
              </mc:Choice>
              <mc:Fallback>
                <p:oleObj name="Equation" r:id="rId16" imgW="1244520" imgH="2286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E1526F0F-E155-4104-9232-354F753C2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188325" y="5672138"/>
                        <a:ext cx="1585913" cy="29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224A69CD-6690-4C8C-91B8-5D4E0C5A20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364" y="-4189"/>
            <a:ext cx="4337256" cy="22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2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573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Symbol</vt:lpstr>
      <vt:lpstr>Times New Roman</vt:lpstr>
      <vt:lpstr>Tema do Office</vt:lpstr>
      <vt:lpstr>Equação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1</cp:revision>
  <dcterms:created xsi:type="dcterms:W3CDTF">2018-09-24T17:14:34Z</dcterms:created>
  <dcterms:modified xsi:type="dcterms:W3CDTF">2018-09-24T17:23:01Z</dcterms:modified>
</cp:coreProperties>
</file>