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5" r:id="rId22"/>
    <p:sldId id="276" r:id="rId23"/>
    <p:sldId id="274" r:id="rId24"/>
    <p:sldId id="27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A2A"/>
    <a:srgbClr val="BDBAC7"/>
    <a:srgbClr val="0D1C14"/>
    <a:srgbClr val="002141"/>
    <a:srgbClr val="EF4A2A"/>
    <a:srgbClr val="FFFFFF"/>
    <a:srgbClr val="9C2E2A"/>
    <a:srgbClr val="4B92DB"/>
    <a:srgbClr val="CFD5EA"/>
    <a:srgbClr val="1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E0E1-A40F-447B-98E9-3F558CDFD432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F218-2C0E-4BDE-9C43-6CCCBCD17B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17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31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1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13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1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466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72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342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5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104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69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5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97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16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10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1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60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316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F218-2C0E-4BDE-9C43-6CCCBCD17B6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48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ECFB0-F6E8-4BF6-8855-3B2C3B9B3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8A883A-0CFF-4909-8223-59A2350FE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53078D-F14B-4994-88F8-31BEC217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44B270-9DD7-44F3-B05A-44256ED7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FDB491-B38A-43EE-AD28-01831C17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8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86F36-85F8-494F-8B9B-40AEA285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A2E46D-8B59-43F2-9DFD-65F442BBC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D93D03-0FBA-43D5-8E28-AC3F9439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9DCFC-80FA-4574-B6C2-E5DAB53F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1B4DF-96BE-4DB6-BD9B-A9A6FAB8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58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126ECD-42FD-4A53-97F1-5159D0320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FEAC17-348D-45EA-AC8E-ADF1F40E2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7FDD3-DED3-4668-9458-49B0B768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6E9B9B-3A2C-4867-91D2-352AC7A6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875DE-D915-473F-993F-C1FF1AB1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3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F4537-F080-4579-B686-C189ECBB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FD5916-AA1D-4DFE-BE7C-108B451B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13BF3E-7DA1-4906-A82D-78E2ECCD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8DE3E4-9B0F-4DEF-893E-A047BC5E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598499-7E45-42CC-AAC7-B9FD5316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43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DBE0D-0C20-4028-B543-E12B2A97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2014B1-DB5F-464F-8B01-24432257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DA6187-E11B-44DF-9F7A-62166059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ACA2C-7E3D-4A22-81CC-352D68A4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307A22-ED45-4982-80A7-C97F0CE3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9AE52-6BDE-411A-8836-0512407A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BB686-5C04-4A7F-9724-EC056F690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4CAAB-FF84-4281-A98D-6047870A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713B75-FC62-498D-B826-E7A450A2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128D1-6AFC-4567-BFA8-D0FD34B6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797B0B-0FC8-4672-AE0E-FCB55E81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03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941F4-1A06-4657-A22F-4040975A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5D20B5-7239-4FE3-A023-93672DBD3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003838-0437-472A-9339-0ADC7F88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957542-80DF-445D-83ED-3F87CF988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9EAF957-BC33-496E-81FB-9C1B5CD91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D70665-5849-4D81-83E3-CB87E9F3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42F485-94BA-44FF-BB83-2D50CCBB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B4A2B96-6FB9-4ACB-9B37-85DE2009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3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058E2-A553-4EB2-BEEC-0EB6FDF7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428A3E-722A-4F60-8362-3010B288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6EA956-0402-4BBC-A412-9813D90A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738713-70F9-4108-ABC7-FDEA017E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2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7BF02E9-651F-4C7F-BA89-075F3B3D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0B5131-8C71-45CF-8930-348FD843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DF8441-0F21-4B2D-A3E2-1F46A8DF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19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1C6D5-FB0C-419F-86B5-BDD5B624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BA5D31-42E1-4233-8696-D9C2C527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F91084-9ABB-47D3-8C07-09A90E57D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C5DD86-7140-4008-8BF3-A3EC7C5E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803526-DDE1-44DB-9D19-D19125AA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A7045D-B93B-4E35-8460-87EF489A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56CE2-C4ED-403A-9D2B-7EDB7970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CC7B20-21FC-4C81-B399-3347E5DEB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0CAE16-1AE3-4483-B92C-522F7B72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239A42-E226-4224-992F-AAF37CE1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B42920-394A-4E0B-8BE4-8A97EC62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B89ACD-A7AA-491C-8B65-62AB37D1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13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98E90E-7E61-4222-BB34-A67B592B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0A879B-769D-448F-BD1F-4AFFABA4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91078C-1019-4657-B02C-A3BA4EF1D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78AC-50F2-4122-87E4-F53F17FA7E9D}" type="datetimeFigureOut">
              <a:rPr lang="pt-BR" smtClean="0"/>
              <a:t>11/08/2018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8C7366-776F-4BE8-A4CE-6B5A1BD4C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7E513F-EC5D-472D-89DC-C81F51DFE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7D70-EE43-4CB7-B8A1-CF7981BA2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46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11" Type="http://schemas.openxmlformats.org/officeDocument/2006/relationships/image" Target="../media/image34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1.png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11" Type="http://schemas.openxmlformats.org/officeDocument/2006/relationships/image" Target="../media/image39.wmf"/><Relationship Id="rId5" Type="http://schemas.openxmlformats.org/officeDocument/2006/relationships/image" Target="../media/image23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1.png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60.png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56.wmf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4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0.wmf"/><Relationship Id="rId17" Type="http://schemas.openxmlformats.org/officeDocument/2006/relationships/image" Target="../media/image52.wmf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61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24.bin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31" Type="http://schemas.openxmlformats.org/officeDocument/2006/relationships/image" Target="../media/image58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62.png"/><Relationship Id="rId30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7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8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ama, ao ar livre, árvore, verde&#10;&#10;Descrição gerada com muito alta confiança">
            <a:extLst>
              <a:ext uri="{FF2B5EF4-FFF2-40B4-BE49-F238E27FC236}">
                <a16:creationId xmlns:a16="http://schemas.microsoft.com/office/drawing/2014/main" id="{EBE7B8FD-4F1A-43CB-9E32-61518BDAC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75" b="150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26" name="Picture 2" descr="C:\Users\Raimundo F Ignacio\AppData\Local\Temp\SNAGHTML6e0ed775.PNG">
            <a:extLst>
              <a:ext uri="{FF2B5EF4-FFF2-40B4-BE49-F238E27FC236}">
                <a16:creationId xmlns:a16="http://schemas.microsoft.com/office/drawing/2014/main" id="{D5DF88C1-27C2-49B9-847A-833808C7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13" y="660400"/>
            <a:ext cx="10287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32D04478-F88E-43BE-8E16-4EA45F3A894B}"/>
              </a:ext>
            </a:extLst>
          </p:cNvPr>
          <p:cNvSpPr/>
          <p:nvPr/>
        </p:nvSpPr>
        <p:spPr>
          <a:xfrm>
            <a:off x="8922329" y="110836"/>
            <a:ext cx="3094180" cy="1099127"/>
          </a:xfrm>
          <a:prstGeom prst="wedgeEllipseCallout">
            <a:avLst>
              <a:gd name="adj1" fmla="val -50230"/>
              <a:gd name="adj2" fmla="val 67673"/>
            </a:avLst>
          </a:prstGeom>
          <a:solidFill>
            <a:srgbClr val="327F23"/>
          </a:solidFill>
          <a:ln>
            <a:solidFill>
              <a:srgbClr val="04A47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AE7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2 de hidráulica II – obtenção de parte das CCB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16282D1-8E06-44B9-B142-CC10C7170EB8}"/>
              </a:ext>
            </a:extLst>
          </p:cNvPr>
          <p:cNvCxnSpPr>
            <a:cxnSpLocks/>
          </p:cNvCxnSpPr>
          <p:nvPr/>
        </p:nvCxnSpPr>
        <p:spPr>
          <a:xfrm>
            <a:off x="9993746" y="5994399"/>
            <a:ext cx="0" cy="6280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9C07A2A-8351-457B-B723-DEEAAD61456F}"/>
              </a:ext>
            </a:extLst>
          </p:cNvPr>
          <p:cNvCxnSpPr/>
          <p:nvPr/>
        </p:nvCxnSpPr>
        <p:spPr>
          <a:xfrm>
            <a:off x="8515927" y="5310909"/>
            <a:ext cx="822037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D003A8E-2468-469F-B9CA-2BDC64E7BC82}"/>
              </a:ext>
            </a:extLst>
          </p:cNvPr>
          <p:cNvCxnSpPr/>
          <p:nvPr/>
        </p:nvCxnSpPr>
        <p:spPr>
          <a:xfrm flipV="1">
            <a:off x="6945745" y="3429000"/>
            <a:ext cx="0" cy="8959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793D336-E33D-441E-B22F-33BA69AD5D2E}"/>
              </a:ext>
            </a:extLst>
          </p:cNvPr>
          <p:cNvCxnSpPr/>
          <p:nvPr/>
        </p:nvCxnSpPr>
        <p:spPr>
          <a:xfrm>
            <a:off x="3971636" y="1995055"/>
            <a:ext cx="997528" cy="29556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6C2D197-CFB8-41F4-B776-D54400D79E37}"/>
              </a:ext>
            </a:extLst>
          </p:cNvPr>
          <p:cNvCxnSpPr/>
          <p:nvPr/>
        </p:nvCxnSpPr>
        <p:spPr>
          <a:xfrm flipH="1">
            <a:off x="4719782" y="5144655"/>
            <a:ext cx="812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0FE27B1-4FDB-46F4-B0F8-37857C994388}"/>
              </a:ext>
            </a:extLst>
          </p:cNvPr>
          <p:cNvSpPr txBox="1"/>
          <p:nvPr/>
        </p:nvSpPr>
        <p:spPr>
          <a:xfrm>
            <a:off x="3879273" y="4821489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elétrico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B54B8094-4181-4C34-9D5D-63F166D59E0E}"/>
              </a:ext>
            </a:extLst>
          </p:cNvPr>
          <p:cNvCxnSpPr/>
          <p:nvPr/>
        </p:nvCxnSpPr>
        <p:spPr>
          <a:xfrm>
            <a:off x="6640945" y="5144654"/>
            <a:ext cx="775855" cy="1163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3DE4D24-BE05-4EEF-8674-534FC6B6060E}"/>
              </a:ext>
            </a:extLst>
          </p:cNvPr>
          <p:cNvSpPr txBox="1"/>
          <p:nvPr/>
        </p:nvSpPr>
        <p:spPr>
          <a:xfrm>
            <a:off x="6862618" y="6308435"/>
            <a:ext cx="192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 hidráulica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7AAECAC-18A4-48F4-8922-269BAAEEC755}"/>
              </a:ext>
            </a:extLst>
          </p:cNvPr>
          <p:cNvSpPr/>
          <p:nvPr/>
        </p:nvSpPr>
        <p:spPr>
          <a:xfrm>
            <a:off x="6091382" y="4899944"/>
            <a:ext cx="424873" cy="48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145915B-6182-4C29-A5B2-CE01CCE5E60F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5717310" y="4324927"/>
            <a:ext cx="586509" cy="575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CEA2E45-ABE7-4AD5-8DED-3D09628885EA}"/>
              </a:ext>
            </a:extLst>
          </p:cNvPr>
          <p:cNvSpPr txBox="1"/>
          <p:nvPr/>
        </p:nvSpPr>
        <p:spPr>
          <a:xfrm>
            <a:off x="4798291" y="3990232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acoplamento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4EC66C0-B666-4B74-9870-B1A6A048E5B1}"/>
              </a:ext>
            </a:extLst>
          </p:cNvPr>
          <p:cNvCxnSpPr/>
          <p:nvPr/>
        </p:nvCxnSpPr>
        <p:spPr>
          <a:xfrm flipH="1" flipV="1">
            <a:off x="10547927" y="3648364"/>
            <a:ext cx="1052946" cy="20781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CaixaDeTexto 1023">
            <a:extLst>
              <a:ext uri="{FF2B5EF4-FFF2-40B4-BE49-F238E27FC236}">
                <a16:creationId xmlns:a16="http://schemas.microsoft.com/office/drawing/2014/main" id="{BF0767F5-B689-4BEE-8227-7D3579E3451D}"/>
              </a:ext>
            </a:extLst>
          </p:cNvPr>
          <p:cNvSpPr txBox="1"/>
          <p:nvPr/>
        </p:nvSpPr>
        <p:spPr>
          <a:xfrm>
            <a:off x="9591945" y="3071199"/>
            <a:ext cx="21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Reservatório de captação</a:t>
            </a:r>
          </a:p>
        </p:txBody>
      </p:sp>
    </p:spTree>
    <p:extLst>
      <p:ext uri="{BB962C8B-B14F-4D97-AF65-F5344CB8AC3E}">
        <p14:creationId xmlns:p14="http://schemas.microsoft.com/office/powerpoint/2010/main" val="13256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5" grpId="0"/>
      <p:bldP spid="26" grpId="0" animBg="1"/>
      <p:bldP spid="29" grpId="0"/>
      <p:bldP spid="10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692F40E-E143-479D-B8F3-51F7B693B4C2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C:\Users\Raimundo F Ignacio\AppData\Local\Temp\SNAGHTML6fae0e90.PNG">
            <a:extLst>
              <a:ext uri="{FF2B5EF4-FFF2-40B4-BE49-F238E27FC236}">
                <a16:creationId xmlns:a16="http://schemas.microsoft.com/office/drawing/2014/main" id="{CE3AD3F4-3B3D-4AE9-B2EF-7778B05E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14" y="2347334"/>
            <a:ext cx="3440272" cy="25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F7B3E71-DFC4-410A-97D7-12A381186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406" y="308819"/>
            <a:ext cx="1358180" cy="2243689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0DD5BE29-BF28-44C5-946B-1C095B75BDCA}"/>
              </a:ext>
            </a:extLst>
          </p:cNvPr>
          <p:cNvSpPr/>
          <p:nvPr/>
        </p:nvSpPr>
        <p:spPr>
          <a:xfrm>
            <a:off x="3872369" y="415637"/>
            <a:ext cx="7931704" cy="1108364"/>
          </a:xfrm>
          <a:prstGeom prst="wedgeEllipseCallout">
            <a:avLst>
              <a:gd name="adj1" fmla="val -58250"/>
              <a:gd name="adj2" fmla="val 14166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Ok, mas como achamos o rendimento da bomba?</a:t>
            </a:r>
          </a:p>
        </p:txBody>
      </p:sp>
      <p:pic>
        <p:nvPicPr>
          <p:cNvPr id="7" name="Picture 2" descr="C:\Users\Raimundo F Ignacio\AppData\Local\Temp\SNAGHTML6fae0e90.PNG">
            <a:extLst>
              <a:ext uri="{FF2B5EF4-FFF2-40B4-BE49-F238E27FC236}">
                <a16:creationId xmlns:a16="http://schemas.microsoft.com/office/drawing/2014/main" id="{FEAFBCBC-F3ED-4BFD-950B-8BA1211C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716" flipH="1">
            <a:off x="5919983" y="3461574"/>
            <a:ext cx="1787182" cy="13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47360A99-1E45-4547-B927-45DD0F1A5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55" y="3871684"/>
            <a:ext cx="2255715" cy="2758679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509A2540-5E0C-4470-AA37-CFC0132FCF37}"/>
              </a:ext>
            </a:extLst>
          </p:cNvPr>
          <p:cNvSpPr/>
          <p:nvPr/>
        </p:nvSpPr>
        <p:spPr>
          <a:xfrm>
            <a:off x="9153236" y="2706255"/>
            <a:ext cx="2503055" cy="923636"/>
          </a:xfrm>
          <a:prstGeom prst="wedgeEllipseCallout">
            <a:avLst>
              <a:gd name="adj1" fmla="val 6877"/>
              <a:gd name="adj2" fmla="val 87570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Lembrando que: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18BE863C-CD46-4C6C-87EB-6749926171D0}"/>
              </a:ext>
            </a:extLst>
          </p:cNvPr>
          <p:cNvSpPr/>
          <p:nvPr/>
        </p:nvSpPr>
        <p:spPr>
          <a:xfrm rot="2617049">
            <a:off x="5899535" y="4327069"/>
            <a:ext cx="230909" cy="877454"/>
          </a:xfrm>
          <a:prstGeom prst="downArrow">
            <a:avLst/>
          </a:prstGeom>
          <a:solidFill>
            <a:srgbClr val="BD5738"/>
          </a:solidFill>
          <a:ln>
            <a:solidFill>
              <a:srgbClr val="BD573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4634B7-F238-47A4-87D8-F8B4B91B9A98}"/>
              </a:ext>
            </a:extLst>
          </p:cNvPr>
          <p:cNvSpPr txBox="1"/>
          <p:nvPr/>
        </p:nvSpPr>
        <p:spPr>
          <a:xfrm rot="2468887">
            <a:off x="3679945" y="4901905"/>
            <a:ext cx="33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elétrico transforma potência elétrica (</a:t>
            </a:r>
            <a:r>
              <a:rPr lang="pt-BR" b="1" dirty="0" err="1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baseline="-25000" dirty="0" err="1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em potência mecânica (N</a:t>
            </a:r>
            <a:r>
              <a:rPr lang="pt-BR" b="1" baseline="-25000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EB29C25-9B02-49FC-A88B-FD781A8FD6C7}"/>
              </a:ext>
            </a:extLst>
          </p:cNvPr>
          <p:cNvCxnSpPr>
            <a:cxnSpLocks/>
          </p:cNvCxnSpPr>
          <p:nvPr/>
        </p:nvCxnSpPr>
        <p:spPr>
          <a:xfrm>
            <a:off x="5374817" y="3433233"/>
            <a:ext cx="555952" cy="290474"/>
          </a:xfrm>
          <a:prstGeom prst="straightConnector1">
            <a:avLst/>
          </a:prstGeom>
          <a:ln w="76200">
            <a:solidFill>
              <a:srgbClr val="BD57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596469-D8B3-4962-8FC3-72754BF860E4}"/>
              </a:ext>
            </a:extLst>
          </p:cNvPr>
          <p:cNvSpPr txBox="1"/>
          <p:nvPr/>
        </p:nvSpPr>
        <p:spPr>
          <a:xfrm>
            <a:off x="5404296" y="3114614"/>
            <a:ext cx="5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baseline="-25000" dirty="0" err="1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pt-BR" b="1" baseline="-25000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8456B0FA-3C37-46E8-94D2-3B730EE9517F}"/>
              </a:ext>
            </a:extLst>
          </p:cNvPr>
          <p:cNvCxnSpPr>
            <a:cxnSpLocks/>
          </p:cNvCxnSpPr>
          <p:nvPr/>
        </p:nvCxnSpPr>
        <p:spPr>
          <a:xfrm>
            <a:off x="6682504" y="4027046"/>
            <a:ext cx="410497" cy="175673"/>
          </a:xfrm>
          <a:prstGeom prst="straightConnector1">
            <a:avLst/>
          </a:prstGeom>
          <a:ln w="76200">
            <a:solidFill>
              <a:srgbClr val="BD57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4D082C-1D1A-4149-A1B0-5A119579130B}"/>
              </a:ext>
            </a:extLst>
          </p:cNvPr>
          <p:cNvSpPr txBox="1"/>
          <p:nvPr/>
        </p:nvSpPr>
        <p:spPr>
          <a:xfrm>
            <a:off x="6781795" y="3745550"/>
            <a:ext cx="5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15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baseline="-25000" dirty="0">
                <a:solidFill>
                  <a:srgbClr val="C15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876CB886-FC64-4FDE-A96A-D961ACDBD253}"/>
              </a:ext>
            </a:extLst>
          </p:cNvPr>
          <p:cNvSpPr/>
          <p:nvPr/>
        </p:nvSpPr>
        <p:spPr>
          <a:xfrm rot="18156161">
            <a:off x="7357751" y="4518220"/>
            <a:ext cx="230909" cy="877454"/>
          </a:xfrm>
          <a:prstGeom prst="downArrow">
            <a:avLst/>
          </a:prstGeom>
          <a:solidFill>
            <a:srgbClr val="BD5738"/>
          </a:solidFill>
          <a:ln>
            <a:solidFill>
              <a:srgbClr val="BD573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4F773D7-B7E5-4B7D-85C7-8A77546A263C}"/>
              </a:ext>
            </a:extLst>
          </p:cNvPr>
          <p:cNvSpPr txBox="1"/>
          <p:nvPr/>
        </p:nvSpPr>
        <p:spPr>
          <a:xfrm rot="18477074">
            <a:off x="6481216" y="4981003"/>
            <a:ext cx="33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 transforma potência mecânica (N</a:t>
            </a:r>
            <a:r>
              <a:rPr lang="pt-BR" b="1" baseline="-25000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em potência hidráulica (N)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FBEF2FC-F556-4662-8B6B-4B0E48CBBC51}"/>
              </a:ext>
            </a:extLst>
          </p:cNvPr>
          <p:cNvCxnSpPr>
            <a:cxnSpLocks/>
          </p:cNvCxnSpPr>
          <p:nvPr/>
        </p:nvCxnSpPr>
        <p:spPr>
          <a:xfrm flipV="1">
            <a:off x="7451696" y="3078833"/>
            <a:ext cx="252703" cy="578623"/>
          </a:xfrm>
          <a:prstGeom prst="straightConnector1">
            <a:avLst/>
          </a:prstGeom>
          <a:ln w="76200">
            <a:solidFill>
              <a:srgbClr val="BD57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00BDBB7-6809-4C46-908A-75A184A4AD0A}"/>
              </a:ext>
            </a:extLst>
          </p:cNvPr>
          <p:cNvSpPr txBox="1"/>
          <p:nvPr/>
        </p:nvSpPr>
        <p:spPr>
          <a:xfrm>
            <a:off x="7578047" y="2743593"/>
            <a:ext cx="5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pt-BR" b="1" baseline="-25000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5AA1E6F4-140F-462B-A338-227B3FC4C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90728"/>
              </p:ext>
            </p:extLst>
          </p:nvPr>
        </p:nvGraphicFramePr>
        <p:xfrm>
          <a:off x="4638675" y="1733550"/>
          <a:ext cx="5340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7" imgW="3530520" imgH="431640" progId="Equation.DSMT4">
                  <p:embed/>
                </p:oleObj>
              </mc:Choice>
              <mc:Fallback>
                <p:oleObj name="Equation" r:id="rId7" imgW="3530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8675" y="1733550"/>
                        <a:ext cx="534035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E96D7A2C-EB99-4491-945D-2276B8727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29418"/>
              </p:ext>
            </p:extLst>
          </p:nvPr>
        </p:nvGraphicFramePr>
        <p:xfrm>
          <a:off x="765175" y="5118100"/>
          <a:ext cx="25701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9" imgW="1473120" imgH="228600" progId="Equation.DSMT4">
                  <p:embed/>
                </p:oleObj>
              </mc:Choice>
              <mc:Fallback>
                <p:oleObj name="Equation" r:id="rId9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175" y="5118100"/>
                        <a:ext cx="2570163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EE6EB56D-E179-44BA-9193-DD36E9859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91597"/>
              </p:ext>
            </p:extLst>
          </p:nvPr>
        </p:nvGraphicFramePr>
        <p:xfrm>
          <a:off x="757824" y="5642968"/>
          <a:ext cx="26812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11" imgW="1536480" imgH="444240" progId="Equation.DSMT4">
                  <p:embed/>
                </p:oleObj>
              </mc:Choice>
              <mc:Fallback>
                <p:oleObj name="Equation" r:id="rId11" imgW="1536480" imgH="4442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E96D7A2C-EB99-4491-945D-2276B8727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7824" y="5642968"/>
                        <a:ext cx="2681288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2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7" grpId="0"/>
      <p:bldP spid="22" grpId="0"/>
      <p:bldP spid="24" grpId="0" animBg="1"/>
      <p:bldP spid="2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FC2FD8-DB97-4186-9E23-0F0CD3855CF6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:\Users\Raimundo F Ignacio\AppData\Local\Temp\SNAGHTML6fae0e90.PNG">
            <a:extLst>
              <a:ext uri="{FF2B5EF4-FFF2-40B4-BE49-F238E27FC236}">
                <a16:creationId xmlns:a16="http://schemas.microsoft.com/office/drawing/2014/main" id="{E62DAF2F-2266-4935-A283-361A2AEB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81" y="2371019"/>
            <a:ext cx="3440272" cy="25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FBEB08-859B-4C1C-B826-336AAB6D1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1473" y="332504"/>
            <a:ext cx="1358180" cy="2243689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243D6B7-F334-4DE8-844A-FA14B4FFCE86}"/>
              </a:ext>
            </a:extLst>
          </p:cNvPr>
          <p:cNvSpPr/>
          <p:nvPr/>
        </p:nvSpPr>
        <p:spPr>
          <a:xfrm>
            <a:off x="3872369" y="415637"/>
            <a:ext cx="7931704" cy="1108364"/>
          </a:xfrm>
          <a:prstGeom prst="wedgeEllipseCallout">
            <a:avLst>
              <a:gd name="adj1" fmla="val -58250"/>
              <a:gd name="adj2" fmla="val 14166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Agora, preciso achar a vazão e a carga manométrica!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76A802E-9866-491D-9EF3-158583661F7D}"/>
              </a:ext>
            </a:extLst>
          </p:cNvPr>
          <p:cNvGrpSpPr/>
          <p:nvPr/>
        </p:nvGrpSpPr>
        <p:grpSpPr>
          <a:xfrm>
            <a:off x="4287912" y="2221648"/>
            <a:ext cx="4486998" cy="4012500"/>
            <a:chOff x="4287912" y="2221648"/>
            <a:chExt cx="4486998" cy="401250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4A775AA-D325-4BD9-B109-2AC711D30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912" y="2221648"/>
              <a:ext cx="2448000" cy="3263999"/>
            </a:xfrm>
            <a:prstGeom prst="rect">
              <a:avLst/>
            </a:prstGeom>
          </p:spPr>
        </p:pic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3D330631-185C-4CB5-ACD8-FAA953824124}"/>
                </a:ext>
              </a:extLst>
            </p:cNvPr>
            <p:cNvCxnSpPr/>
            <p:nvPr/>
          </p:nvCxnSpPr>
          <p:spPr>
            <a:xfrm>
              <a:off x="6585527" y="3288146"/>
              <a:ext cx="544945" cy="193963"/>
            </a:xfrm>
            <a:prstGeom prst="line">
              <a:avLst/>
            </a:prstGeom>
            <a:ln w="28575">
              <a:solidFill>
                <a:srgbClr val="BD573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6E21A0-728B-452D-8F02-0FEE50AD839E}"/>
                </a:ext>
              </a:extLst>
            </p:cNvPr>
            <p:cNvSpPr txBox="1"/>
            <p:nvPr/>
          </p:nvSpPr>
          <p:spPr>
            <a:xfrm>
              <a:off x="6982690" y="3278910"/>
              <a:ext cx="1782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Tanque de seção transversal com área (A) igual a 0,681 m²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D9B3D4B1-7CE6-4859-BB0B-1976BE4E14BC}"/>
                </a:ext>
              </a:extLst>
            </p:cNvPr>
            <p:cNvCxnSpPr/>
            <p:nvPr/>
          </p:nvCxnSpPr>
          <p:spPr>
            <a:xfrm>
              <a:off x="6345382" y="3879074"/>
              <a:ext cx="858982" cy="1053738"/>
            </a:xfrm>
            <a:prstGeom prst="line">
              <a:avLst/>
            </a:prstGeom>
            <a:ln w="28575">
              <a:solidFill>
                <a:srgbClr val="BD573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F82EB36-775F-4EA6-A173-0E5127842856}"/>
                </a:ext>
              </a:extLst>
            </p:cNvPr>
            <p:cNvSpPr txBox="1"/>
            <p:nvPr/>
          </p:nvSpPr>
          <p:spPr>
            <a:xfrm>
              <a:off x="6735912" y="4756820"/>
              <a:ext cx="203899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Piezômetro (medidor de nível), onde registramos um </a:t>
              </a:r>
              <a:r>
                <a:rPr lang="pt-BR" b="1" dirty="0" err="1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pt-BR" b="1" dirty="0" err="1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r>
                <a:rPr lang="pt-BR" b="1" dirty="0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em um tempo t</a:t>
              </a:r>
            </a:p>
          </p:txBody>
        </p:sp>
      </p:grpSp>
      <p:pic>
        <p:nvPicPr>
          <p:cNvPr id="17" name="Imagem 16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2C433208-97D0-49FF-ADD2-DB487B518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55" y="3871684"/>
            <a:ext cx="2255715" cy="2758679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EB057B4D-828B-4002-9E92-B18D46A3DF53}"/>
              </a:ext>
            </a:extLst>
          </p:cNvPr>
          <p:cNvSpPr/>
          <p:nvPr/>
        </p:nvSpPr>
        <p:spPr>
          <a:xfrm>
            <a:off x="8774910" y="2371019"/>
            <a:ext cx="2881381" cy="1258872"/>
          </a:xfrm>
          <a:prstGeom prst="wedgeEllipseCallout">
            <a:avLst>
              <a:gd name="adj1" fmla="val 9762"/>
              <a:gd name="adj2" fmla="val 86103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vazão, determinamos de forma direta!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2CACEC9-8007-43F0-BE06-E4890F826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291891"/>
              </p:ext>
            </p:extLst>
          </p:nvPr>
        </p:nvGraphicFramePr>
        <p:xfrm>
          <a:off x="9260578" y="5659583"/>
          <a:ext cx="991785" cy="88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8" imgW="457200" imgH="406080" progId="Equation.DSMT4">
                  <p:embed/>
                </p:oleObj>
              </mc:Choice>
              <mc:Fallback>
                <p:oleObj name="Equation" r:id="rId8" imgW="4572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60578" y="5659583"/>
                        <a:ext cx="991785" cy="88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F1A7A38-380B-480F-B01A-D6E5012A8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994946"/>
              </p:ext>
            </p:extLst>
          </p:nvPr>
        </p:nvGraphicFramePr>
        <p:xfrm>
          <a:off x="6774873" y="1836024"/>
          <a:ext cx="22875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10" imgW="1054080" imgH="419040" progId="Equation.DSMT4">
                  <p:embed/>
                </p:oleObj>
              </mc:Choice>
              <mc:Fallback>
                <p:oleObj name="Equation" r:id="rId10" imgW="1054080" imgH="4190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2CACEC9-8007-43F0-BE06-E4890F826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74873" y="1836024"/>
                        <a:ext cx="2287587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Imagem 22">
            <a:extLst>
              <a:ext uri="{FF2B5EF4-FFF2-40B4-BE49-F238E27FC236}">
                <a16:creationId xmlns:a16="http://schemas.microsoft.com/office/drawing/2014/main" id="{3ABE2FF1-B8EB-4863-83DA-DF67F26262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330" y="4910466"/>
            <a:ext cx="1296592" cy="1744505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6F4CC264-6DE2-4491-9764-18EAE66218C0}"/>
              </a:ext>
            </a:extLst>
          </p:cNvPr>
          <p:cNvSpPr/>
          <p:nvPr/>
        </p:nvSpPr>
        <p:spPr>
          <a:xfrm>
            <a:off x="1588922" y="4756820"/>
            <a:ext cx="3499683" cy="1237580"/>
          </a:xfrm>
          <a:prstGeom prst="wedgeEllipseCallout">
            <a:avLst>
              <a:gd name="adj1" fmla="val -61213"/>
              <a:gd name="adj2" fmla="val 20706"/>
            </a:avLst>
          </a:prstGeom>
          <a:solidFill>
            <a:srgbClr val="2727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Gostaria de ver este tanque na bancada, é possível?</a:t>
            </a:r>
          </a:p>
        </p:txBody>
      </p:sp>
    </p:spTree>
    <p:extLst>
      <p:ext uri="{BB962C8B-B14F-4D97-AF65-F5344CB8AC3E}">
        <p14:creationId xmlns:p14="http://schemas.microsoft.com/office/powerpoint/2010/main" val="25919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6516A3-BF7A-4269-AF18-26531BACCD73}"/>
              </a:ext>
            </a:extLst>
          </p:cNvPr>
          <p:cNvSpPr/>
          <p:nvPr/>
        </p:nvSpPr>
        <p:spPr>
          <a:xfrm rot="21426037">
            <a:off x="7948625" y="517678"/>
            <a:ext cx="3261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e 12 = tubulação de recalque</a:t>
            </a:r>
            <a:endParaRPr lang="pt-BR" b="1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365F29D-6912-4F97-BEB8-D1224174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6" y="859902"/>
            <a:ext cx="9998652" cy="50749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478FE94-6C9F-437E-8999-453226AF647B}"/>
              </a:ext>
            </a:extLst>
          </p:cNvPr>
          <p:cNvSpPr/>
          <p:nvPr/>
        </p:nvSpPr>
        <p:spPr>
          <a:xfrm rot="21443542">
            <a:off x="1065346" y="715627"/>
            <a:ext cx="4341285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= </a:t>
            </a:r>
            <a:r>
              <a:rPr lang="en-US" b="1" dirty="0" err="1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válv</a:t>
            </a:r>
            <a:r>
              <a:rPr lang="en-US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globo para controlar a vazão (Q)</a:t>
            </a:r>
            <a:endParaRPr lang="pt-BR" b="1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DFE7F7-F76A-4F23-8F80-1DE20BD91131}"/>
              </a:ext>
            </a:extLst>
          </p:cNvPr>
          <p:cNvSpPr/>
          <p:nvPr/>
        </p:nvSpPr>
        <p:spPr>
          <a:xfrm rot="21438125">
            <a:off x="1064948" y="5851945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= tubulação de sucção</a:t>
            </a:r>
            <a:endParaRPr lang="pt-BR" b="1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CC2061F-EC52-4B56-9FBD-A584F0C34684}"/>
              </a:ext>
            </a:extLst>
          </p:cNvPr>
          <p:cNvSpPr/>
          <p:nvPr/>
        </p:nvSpPr>
        <p:spPr>
          <a:xfrm rot="21431407">
            <a:off x="4615835" y="56948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= tanque de distribuição</a:t>
            </a:r>
            <a:endParaRPr lang="pt-BR" b="1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5DC233E-2C88-4B2C-AD77-B3AEF551FEDE}"/>
              </a:ext>
            </a:extLst>
          </p:cNvPr>
          <p:cNvSpPr/>
          <p:nvPr/>
        </p:nvSpPr>
        <p:spPr>
          <a:xfrm rot="21439142">
            <a:off x="8397333" y="5576402"/>
            <a:ext cx="297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= piezômetro p/ det. da Q</a:t>
            </a:r>
            <a:endParaRPr lang="pt-BR" b="1" dirty="0">
              <a:solidFill>
                <a:srgbClr val="BD5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06011569-645C-41E4-A837-92FB391AB7C0}"/>
              </a:ext>
            </a:extLst>
          </p:cNvPr>
          <p:cNvSpPr/>
          <p:nvPr/>
        </p:nvSpPr>
        <p:spPr>
          <a:xfrm>
            <a:off x="6507584" y="2670132"/>
            <a:ext cx="1967346" cy="1136073"/>
          </a:xfrm>
          <a:prstGeom prst="wedgeEllipseCallout">
            <a:avLst>
              <a:gd name="adj1" fmla="val 56632"/>
              <a:gd name="adj2" fmla="val 59248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Claro, este é o trecho da bancada!</a:t>
            </a:r>
          </a:p>
        </p:txBody>
      </p:sp>
    </p:spTree>
    <p:extLst>
      <p:ext uri="{BB962C8B-B14F-4D97-AF65-F5344CB8AC3E}">
        <p14:creationId xmlns:p14="http://schemas.microsoft.com/office/powerpoint/2010/main" val="34921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23" grpId="0"/>
      <p:bldP spid="24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4C5BC2C-3658-4AFD-91BD-74BA1BCCBDEA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C:\Users\Raimundo F Ignacio\AppData\Local\Temp\SNAGHTML6fae0e90.PNG">
            <a:extLst>
              <a:ext uri="{FF2B5EF4-FFF2-40B4-BE49-F238E27FC236}">
                <a16:creationId xmlns:a16="http://schemas.microsoft.com/office/drawing/2014/main" id="{CB105AD1-4B7A-42D9-8C15-FFFBEF21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81" y="2371019"/>
            <a:ext cx="3440272" cy="25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A665F13-DCF2-4B9A-9691-0DEAA7A4F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1473" y="332504"/>
            <a:ext cx="1358180" cy="2243689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A4F1C958-ED88-439D-BB2E-97C55F7B1B65}"/>
              </a:ext>
            </a:extLst>
          </p:cNvPr>
          <p:cNvSpPr/>
          <p:nvPr/>
        </p:nvSpPr>
        <p:spPr>
          <a:xfrm>
            <a:off x="3872369" y="415637"/>
            <a:ext cx="7931704" cy="1108364"/>
          </a:xfrm>
          <a:prstGeom prst="wedgeEllipseCallout">
            <a:avLst>
              <a:gd name="adj1" fmla="val -58250"/>
              <a:gd name="adj2" fmla="val 14166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é a vez da  carga manométrica!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E9FEE2E-8339-4DC9-ADB2-66F7EF7B7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794" y="4502150"/>
            <a:ext cx="2047875" cy="2152650"/>
          </a:xfrm>
          <a:prstGeom prst="rect">
            <a:avLst/>
          </a:prstGeom>
        </p:spPr>
      </p:pic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33F17C2F-1560-4BFF-83DE-6F5AB414E9E7}"/>
              </a:ext>
            </a:extLst>
          </p:cNvPr>
          <p:cNvSpPr/>
          <p:nvPr/>
        </p:nvSpPr>
        <p:spPr>
          <a:xfrm>
            <a:off x="5588000" y="1856510"/>
            <a:ext cx="5994400" cy="1366982"/>
          </a:xfrm>
          <a:prstGeom prst="cloudCallout">
            <a:avLst>
              <a:gd name="adj1" fmla="val 34945"/>
              <a:gd name="adj2" fmla="val 159797"/>
            </a:avLst>
          </a:prstGeom>
          <a:solidFill>
            <a:srgbClr val="830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só aplicar a equação da energia entre as seções de entrada e saída da bomba com o PHR no eixo da bomba!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2B7CB55-6FC1-4685-94C0-117C40AFA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89" y="3216295"/>
            <a:ext cx="3154493" cy="3433034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46ADA66-8991-49C2-9D0F-7E46804C0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575353"/>
              </p:ext>
            </p:extLst>
          </p:nvPr>
        </p:nvGraphicFramePr>
        <p:xfrm>
          <a:off x="460375" y="5164138"/>
          <a:ext cx="44672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8" imgW="2654280" imgH="723600" progId="Equation.DSMT4">
                  <p:embed/>
                </p:oleObj>
              </mc:Choice>
              <mc:Fallback>
                <p:oleObj name="Equation" r:id="rId8" imgW="2654280" imgH="72360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375" y="5164138"/>
                        <a:ext cx="4467225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39E78E0-D6F3-4946-8816-64106E320EB5}"/>
              </a:ext>
            </a:extLst>
          </p:cNvPr>
          <p:cNvCxnSpPr/>
          <p:nvPr/>
        </p:nvCxnSpPr>
        <p:spPr>
          <a:xfrm>
            <a:off x="1560945" y="5773592"/>
            <a:ext cx="332510" cy="5533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509BB6-0E21-4BC2-AEB5-25933A1E6458}"/>
              </a:ext>
            </a:extLst>
          </p:cNvPr>
          <p:cNvSpPr txBox="1"/>
          <p:nvPr/>
        </p:nvSpPr>
        <p:spPr>
          <a:xfrm>
            <a:off x="1786957" y="6229364"/>
            <a:ext cx="51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EE6784B-03E6-4E3A-A2E1-A4D246E25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61726"/>
              </p:ext>
            </p:extLst>
          </p:nvPr>
        </p:nvGraphicFramePr>
        <p:xfrm>
          <a:off x="3464324" y="4508460"/>
          <a:ext cx="1347133" cy="35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10" imgW="863280" imgH="228600" progId="Equation.DSMT4">
                  <p:embed/>
                </p:oleObj>
              </mc:Choice>
              <mc:Fallback>
                <p:oleObj name="Equation" r:id="rId10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4324" y="4508460"/>
                        <a:ext cx="1347133" cy="35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91D41B2E-A9FA-48CD-8EB6-412075147DCD}"/>
              </a:ext>
            </a:extLst>
          </p:cNvPr>
          <p:cNvSpPr/>
          <p:nvPr/>
        </p:nvSpPr>
        <p:spPr>
          <a:xfrm>
            <a:off x="4054764" y="4948490"/>
            <a:ext cx="166254" cy="667220"/>
          </a:xfrm>
          <a:prstGeom prst="downArrow">
            <a:avLst/>
          </a:prstGeom>
          <a:solidFill>
            <a:srgbClr val="830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1629741-5896-45E9-8A4E-CD2BC2A8DDD5}"/>
              </a:ext>
            </a:extLst>
          </p:cNvPr>
          <p:cNvCxnSpPr/>
          <p:nvPr/>
        </p:nvCxnSpPr>
        <p:spPr>
          <a:xfrm flipH="1">
            <a:off x="1016000" y="6132945"/>
            <a:ext cx="230909" cy="193964"/>
          </a:xfrm>
          <a:prstGeom prst="straightConnector1">
            <a:avLst/>
          </a:prstGeom>
          <a:ln w="38100">
            <a:solidFill>
              <a:srgbClr val="ED4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65FB74F-A8D7-4795-B2C9-5BCD558A6AAE}"/>
              </a:ext>
            </a:extLst>
          </p:cNvPr>
          <p:cNvSpPr txBox="1"/>
          <p:nvPr/>
        </p:nvSpPr>
        <p:spPr>
          <a:xfrm>
            <a:off x="730546" y="6234317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8159E097-0880-4209-B4B3-FFAF2D27F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699865"/>
              </p:ext>
            </p:extLst>
          </p:nvPr>
        </p:nvGraphicFramePr>
        <p:xfrm>
          <a:off x="3464164" y="1607437"/>
          <a:ext cx="2307581" cy="70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12" imgW="1447560" imgH="444240" progId="Equation.DSMT4">
                  <p:embed/>
                </p:oleObj>
              </mc:Choice>
              <mc:Fallback>
                <p:oleObj name="Equation" r:id="rId12" imgW="1447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64164" y="1607437"/>
                        <a:ext cx="2307581" cy="70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B424FB8D-B68F-4063-A52C-559672A01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2560"/>
              </p:ext>
            </p:extLst>
          </p:nvPr>
        </p:nvGraphicFramePr>
        <p:xfrm>
          <a:off x="486281" y="5080702"/>
          <a:ext cx="3313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14" imgW="1968480" imgH="228600" progId="Equation.DSMT4">
                  <p:embed/>
                </p:oleObj>
              </mc:Choice>
              <mc:Fallback>
                <p:oleObj name="Equation" r:id="rId14" imgW="1968480" imgH="2286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46ADA66-8991-49C2-9D0F-7E46804C0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6281" y="5080702"/>
                        <a:ext cx="331311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194035-413C-4391-BB57-04C9AEDAE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0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C684EB3-CDCA-446F-9119-920974B6E3FF}"/>
              </a:ext>
            </a:extLst>
          </p:cNvPr>
          <p:cNvSpPr/>
          <p:nvPr/>
        </p:nvSpPr>
        <p:spPr>
          <a:xfrm>
            <a:off x="9142761" y="4470993"/>
            <a:ext cx="2882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 cotas para corrigir </a:t>
            </a:r>
          </a:p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pressões manométricas </a:t>
            </a:r>
          </a:p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esta experiência.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39F4C2E-F1FC-496F-9EB5-18E1787E4540}"/>
              </a:ext>
            </a:extLst>
          </p:cNvPr>
          <p:cNvSpPr/>
          <p:nvPr/>
        </p:nvSpPr>
        <p:spPr>
          <a:xfrm>
            <a:off x="101600" y="4749861"/>
            <a:ext cx="2201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Visualizando a seção </a:t>
            </a:r>
          </a:p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entrada 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1F5B1780-51AA-490D-A7B5-AF7C8C4C5B08}"/>
              </a:ext>
            </a:extLst>
          </p:cNvPr>
          <p:cNvCxnSpPr>
            <a:cxnSpLocks/>
          </p:cNvCxnSpPr>
          <p:nvPr/>
        </p:nvCxnSpPr>
        <p:spPr>
          <a:xfrm>
            <a:off x="2096655" y="5108282"/>
            <a:ext cx="3195781" cy="572082"/>
          </a:xfrm>
          <a:prstGeom prst="straightConnector1">
            <a:avLst/>
          </a:prstGeom>
          <a:ln w="38100">
            <a:solidFill>
              <a:srgbClr val="BD573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D4AC4A2-DB67-4FAE-8832-75532007981F}"/>
              </a:ext>
            </a:extLst>
          </p:cNvPr>
          <p:cNvSpPr/>
          <p:nvPr/>
        </p:nvSpPr>
        <p:spPr>
          <a:xfrm>
            <a:off x="220366" y="454521"/>
            <a:ext cx="2201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Visualizando a seção </a:t>
            </a:r>
          </a:p>
          <a:p>
            <a:pPr algn="ctr"/>
            <a:r>
              <a: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saída 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09F1CC91-75F4-4630-A26E-97BBD74921E5}"/>
              </a:ext>
            </a:extLst>
          </p:cNvPr>
          <p:cNvCxnSpPr>
            <a:cxnSpLocks/>
          </p:cNvCxnSpPr>
          <p:nvPr/>
        </p:nvCxnSpPr>
        <p:spPr>
          <a:xfrm>
            <a:off x="2096655" y="777686"/>
            <a:ext cx="4436120" cy="2798348"/>
          </a:xfrm>
          <a:prstGeom prst="straightConnector1">
            <a:avLst/>
          </a:prstGeom>
          <a:ln w="38100">
            <a:solidFill>
              <a:srgbClr val="BD573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AA959596-F8B6-44D6-8DE4-763660D459F2}"/>
              </a:ext>
            </a:extLst>
          </p:cNvPr>
          <p:cNvCxnSpPr/>
          <p:nvPr/>
        </p:nvCxnSpPr>
        <p:spPr>
          <a:xfrm flipH="1" flipV="1">
            <a:off x="6096000" y="2950590"/>
            <a:ext cx="3142268" cy="1982068"/>
          </a:xfrm>
          <a:prstGeom prst="line">
            <a:avLst/>
          </a:prstGeom>
          <a:ln w="28575">
            <a:solidFill>
              <a:srgbClr val="BD573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7A3DC74-C929-465F-873A-4DBBBEA27FE3}"/>
              </a:ext>
            </a:extLst>
          </p:cNvPr>
          <p:cNvCxnSpPr/>
          <p:nvPr/>
        </p:nvCxnSpPr>
        <p:spPr>
          <a:xfrm flipH="1" flipV="1">
            <a:off x="4562573" y="4749861"/>
            <a:ext cx="4716596" cy="182797"/>
          </a:xfrm>
          <a:prstGeom prst="line">
            <a:avLst/>
          </a:prstGeom>
          <a:ln w="28575">
            <a:solidFill>
              <a:srgbClr val="BD573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m 58">
            <a:extLst>
              <a:ext uri="{FF2B5EF4-FFF2-40B4-BE49-F238E27FC236}">
                <a16:creationId xmlns:a16="http://schemas.microsoft.com/office/drawing/2014/main" id="{61119008-6DB0-4AE4-8DBA-59BF346EE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4766" y="-7619"/>
            <a:ext cx="1877234" cy="20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Agrupar 59">
            <a:extLst>
              <a:ext uri="{FF2B5EF4-FFF2-40B4-BE49-F238E27FC236}">
                <a16:creationId xmlns:a16="http://schemas.microsoft.com/office/drawing/2014/main" id="{B332F4FC-6690-447E-80D6-790DD948E254}"/>
              </a:ext>
            </a:extLst>
          </p:cNvPr>
          <p:cNvGrpSpPr/>
          <p:nvPr/>
        </p:nvGrpSpPr>
        <p:grpSpPr>
          <a:xfrm>
            <a:off x="6244432" y="257320"/>
            <a:ext cx="5018592" cy="3171680"/>
            <a:chOff x="1695161" y="366713"/>
            <a:chExt cx="5018592" cy="3171680"/>
          </a:xfrm>
        </p:grpSpPr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D10CC9F3-82D9-4B20-84E8-E80E5C31CE00}"/>
                </a:ext>
              </a:extLst>
            </p:cNvPr>
            <p:cNvGrpSpPr/>
            <p:nvPr/>
          </p:nvGrpSpPr>
          <p:grpSpPr>
            <a:xfrm>
              <a:off x="1695161" y="366713"/>
              <a:ext cx="5018592" cy="3171680"/>
              <a:chOff x="1695161" y="366713"/>
              <a:chExt cx="5018592" cy="3171680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35F92FF0-832E-4F99-B5F6-1C8376A57103}"/>
                  </a:ext>
                </a:extLst>
              </p:cNvPr>
              <p:cNvGrpSpPr/>
              <p:nvPr/>
            </p:nvGrpSpPr>
            <p:grpSpPr>
              <a:xfrm>
                <a:off x="1695161" y="366713"/>
                <a:ext cx="4552950" cy="3171680"/>
                <a:chOff x="1695161" y="366713"/>
                <a:chExt cx="4552950" cy="3171680"/>
              </a:xfrm>
            </p:grpSpPr>
            <p:grpSp>
              <p:nvGrpSpPr>
                <p:cNvPr id="52" name="Agrupar 51">
                  <a:extLst>
                    <a:ext uri="{FF2B5EF4-FFF2-40B4-BE49-F238E27FC236}">
                      <a16:creationId xmlns:a16="http://schemas.microsoft.com/office/drawing/2014/main" id="{4389920D-3621-4A30-88C7-F582F9C9D594}"/>
                    </a:ext>
                  </a:extLst>
                </p:cNvPr>
                <p:cNvGrpSpPr/>
                <p:nvPr/>
              </p:nvGrpSpPr>
              <p:grpSpPr>
                <a:xfrm>
                  <a:off x="1695161" y="585643"/>
                  <a:ext cx="4552950" cy="2952750"/>
                  <a:chOff x="1695161" y="585643"/>
                  <a:chExt cx="4552950" cy="2952750"/>
                </a:xfrm>
              </p:grpSpPr>
              <p:grpSp>
                <p:nvGrpSpPr>
                  <p:cNvPr id="48" name="Agrupar 47">
                    <a:extLst>
                      <a:ext uri="{FF2B5EF4-FFF2-40B4-BE49-F238E27FC236}">
                        <a16:creationId xmlns:a16="http://schemas.microsoft.com/office/drawing/2014/main" id="{66669D84-5D45-47BD-BD96-1F333750C50D}"/>
                      </a:ext>
                    </a:extLst>
                  </p:cNvPr>
                  <p:cNvGrpSpPr/>
                  <p:nvPr/>
                </p:nvGrpSpPr>
                <p:grpSpPr>
                  <a:xfrm>
                    <a:off x="1695161" y="585643"/>
                    <a:ext cx="4552950" cy="2952750"/>
                    <a:chOff x="1695161" y="585643"/>
                    <a:chExt cx="4552950" cy="2952750"/>
                  </a:xfrm>
                </p:grpSpPr>
                <p:pic>
                  <p:nvPicPr>
                    <p:cNvPr id="46" name="Imagem 45">
                      <a:extLst>
                        <a:ext uri="{FF2B5EF4-FFF2-40B4-BE49-F238E27FC236}">
                          <a16:creationId xmlns:a16="http://schemas.microsoft.com/office/drawing/2014/main" id="{BCD41C00-D5F3-4C2A-9F17-07772050DD3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695161" y="585643"/>
                      <a:ext cx="4552950" cy="29527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CaixaDeTexto 46">
                      <a:extLst>
                        <a:ext uri="{FF2B5EF4-FFF2-40B4-BE49-F238E27FC236}">
                          <a16:creationId xmlns:a16="http://schemas.microsoft.com/office/drawing/2014/main" id="{F22AFEB7-B8E5-475B-9B16-F3745D4727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05018" y="1877352"/>
                      <a:ext cx="7666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b="1" dirty="0">
                          <a:solidFill>
                            <a:srgbClr val="BD573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(e)</a:t>
                      </a:r>
                    </a:p>
                  </p:txBody>
                </p:sp>
              </p:grpSp>
              <p:graphicFrame>
                <p:nvGraphicFramePr>
                  <p:cNvPr id="49" name="Objeto 48">
                    <a:extLst>
                      <a:ext uri="{FF2B5EF4-FFF2-40B4-BE49-F238E27FC236}">
                        <a16:creationId xmlns:a16="http://schemas.microsoft.com/office/drawing/2014/main" id="{8B53234B-7E8A-4CFC-832B-5C63A678CEBB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49746051"/>
                      </p:ext>
                    </p:extLst>
                  </p:nvPr>
                </p:nvGraphicFramePr>
                <p:xfrm>
                  <a:off x="2571173" y="2515754"/>
                  <a:ext cx="486064" cy="62493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888" name="Equation" r:id="rId5" imgW="177480" imgH="228600" progId="Equation.DSMT4">
                          <p:embed/>
                        </p:oleObj>
                      </mc:Choice>
                      <mc:Fallback>
                        <p:oleObj name="Equation" r:id="rId5" imgW="1774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71173" y="2515754"/>
                                <a:ext cx="486064" cy="62493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" name="Objeto 50">
                    <a:extLst>
                      <a:ext uri="{FF2B5EF4-FFF2-40B4-BE49-F238E27FC236}">
                        <a16:creationId xmlns:a16="http://schemas.microsoft.com/office/drawing/2014/main" id="{C62F8819-EEA7-42AD-A153-015336A8275B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98553531"/>
                      </p:ext>
                    </p:extLst>
                  </p:nvPr>
                </p:nvGraphicFramePr>
                <p:xfrm>
                  <a:off x="3182938" y="784225"/>
                  <a:ext cx="450850" cy="6238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889" name="Equation" r:id="rId7" imgW="164880" imgH="228600" progId="Equation.DSMT4">
                          <p:embed/>
                        </p:oleObj>
                      </mc:Choice>
                      <mc:Fallback>
                        <p:oleObj name="Equation" r:id="rId7" imgW="164880" imgH="228600" progId="Equation.DSMT4">
                          <p:embed/>
                          <p:pic>
                            <p:nvPicPr>
                              <p:cNvPr id="49" name="Objeto 48">
                                <a:extLst>
                                  <a:ext uri="{FF2B5EF4-FFF2-40B4-BE49-F238E27FC236}">
                                    <a16:creationId xmlns:a16="http://schemas.microsoft.com/office/drawing/2014/main" id="{8B53234B-7E8A-4CFC-832B-5C63A678CEBB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182938" y="784225"/>
                                <a:ext cx="450850" cy="6238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53" name="Objeto 52">
                  <a:extLst>
                    <a:ext uri="{FF2B5EF4-FFF2-40B4-BE49-F238E27FC236}">
                      <a16:creationId xmlns:a16="http://schemas.microsoft.com/office/drawing/2014/main" id="{913E95DF-59BC-49B3-9C35-331E5636A7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6565979"/>
                    </p:ext>
                  </p:extLst>
                </p:nvPr>
              </p:nvGraphicFramePr>
              <p:xfrm>
                <a:off x="4565072" y="366914"/>
                <a:ext cx="486063" cy="4374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90" name="Equation" r:id="rId9" imgW="253800" imgH="228600" progId="Equation.DSMT4">
                        <p:embed/>
                      </p:oleObj>
                    </mc:Choice>
                    <mc:Fallback>
                      <p:oleObj name="Equation" r:id="rId9" imgW="25380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65072" y="366914"/>
                              <a:ext cx="486063" cy="4374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" name="Objeto 53">
                  <a:extLst>
                    <a:ext uri="{FF2B5EF4-FFF2-40B4-BE49-F238E27FC236}">
                      <a16:creationId xmlns:a16="http://schemas.microsoft.com/office/drawing/2014/main" id="{4E5A9082-E043-4FE5-83E9-D18A916E464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3568113"/>
                    </p:ext>
                  </p:extLst>
                </p:nvPr>
              </p:nvGraphicFramePr>
              <p:xfrm>
                <a:off x="5457825" y="366713"/>
                <a:ext cx="460375" cy="4381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91" name="Equation" r:id="rId11" imgW="241200" imgH="228600" progId="Equation.DSMT4">
                        <p:embed/>
                      </p:oleObj>
                    </mc:Choice>
                    <mc:Fallback>
                      <p:oleObj name="Equation" r:id="rId11" imgW="241200" imgH="228600" progId="Equation.DSMT4">
                        <p:embed/>
                        <p:pic>
                          <p:nvPicPr>
                            <p:cNvPr id="53" name="Objeto 52">
                              <a:extLst>
                                <a:ext uri="{FF2B5EF4-FFF2-40B4-BE49-F238E27FC236}">
                                  <a16:creationId xmlns:a16="http://schemas.microsoft.com/office/drawing/2014/main" id="{913E95DF-59BC-49B3-9C35-331E5636A7E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57825" y="366713"/>
                              <a:ext cx="460375" cy="4381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6056C18B-FAC4-45B3-977C-7CF76B9FE68A}"/>
                  </a:ext>
                </a:extLst>
              </p:cNvPr>
              <p:cNvSpPr txBox="1"/>
              <p:nvPr/>
            </p:nvSpPr>
            <p:spPr>
              <a:xfrm>
                <a:off x="5716226" y="1223447"/>
                <a:ext cx="997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BD573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</a:p>
            </p:txBody>
          </p:sp>
        </p:grp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4061D77C-1CE0-4F7E-8C04-D3251604D648}"/>
                </a:ext>
              </a:extLst>
            </p:cNvPr>
            <p:cNvSpPr txBox="1"/>
            <p:nvPr/>
          </p:nvSpPr>
          <p:spPr>
            <a:xfrm>
              <a:off x="2695503" y="1877352"/>
              <a:ext cx="1025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D</a:t>
              </a:r>
              <a:r>
                <a:rPr lang="pt-BR" b="1" dirty="0" err="1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endParaRPr lang="pt-BR" b="1" dirty="0">
                <a:solidFill>
                  <a:srgbClr val="BD5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639640E1-B0B8-4E8A-B7D9-D925727EF4C5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 descr="Uma imagem contendo texto&#10;&#10;Descrição gerada com alta confiança">
            <a:extLst>
              <a:ext uri="{FF2B5EF4-FFF2-40B4-BE49-F238E27FC236}">
                <a16:creationId xmlns:a16="http://schemas.microsoft.com/office/drawing/2014/main" id="{FF7E65D1-3EC4-4FFC-A739-98B8AA0BDA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898" y="450736"/>
            <a:ext cx="2918713" cy="2248095"/>
          </a:xfrm>
          <a:prstGeom prst="rect">
            <a:avLst/>
          </a:prstGeom>
        </p:spPr>
      </p:pic>
      <p:sp>
        <p:nvSpPr>
          <p:cNvPr id="62" name="Texto explicativo em elipse 69">
            <a:extLst>
              <a:ext uri="{FF2B5EF4-FFF2-40B4-BE49-F238E27FC236}">
                <a16:creationId xmlns:a16="http://schemas.microsoft.com/office/drawing/2014/main" id="{6B19117D-47A8-41AB-881E-9A4C2DCC84E6}"/>
              </a:ext>
            </a:extLst>
          </p:cNvPr>
          <p:cNvSpPr/>
          <p:nvPr/>
        </p:nvSpPr>
        <p:spPr>
          <a:xfrm>
            <a:off x="2578005" y="575401"/>
            <a:ext cx="3889616" cy="878132"/>
          </a:xfrm>
          <a:prstGeom prst="wedgeEllipseCallout">
            <a:avLst>
              <a:gd name="adj1" fmla="val -69202"/>
              <a:gd name="adj2" fmla="val 34101"/>
            </a:avLst>
          </a:prstGeom>
          <a:solidFill>
            <a:srgbClr val="830010"/>
          </a:solidFill>
          <a:ln>
            <a:solidFill>
              <a:srgbClr val="28252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Esquematicamente, temos: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A180A0AE-4991-4E7C-889F-4589B75F9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19975"/>
              </p:ext>
            </p:extLst>
          </p:nvPr>
        </p:nvGraphicFramePr>
        <p:xfrm>
          <a:off x="3252715" y="1463882"/>
          <a:ext cx="2736959" cy="48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" name="Equation" r:id="rId14" imgW="1422360" imgH="253800" progId="Equation.DSMT4">
                  <p:embed/>
                </p:oleObj>
              </mc:Choice>
              <mc:Fallback>
                <p:oleObj name="Equation" r:id="rId14" imgW="1422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52715" y="1463882"/>
                        <a:ext cx="2736959" cy="48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683927E9-4937-46AA-9198-05A730CF6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20389"/>
              </p:ext>
            </p:extLst>
          </p:nvPr>
        </p:nvGraphicFramePr>
        <p:xfrm>
          <a:off x="3698875" y="2027238"/>
          <a:ext cx="18811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3" name="Equation" r:id="rId16" imgW="977760" imgH="228600" progId="Equation.DSMT4">
                  <p:embed/>
                </p:oleObj>
              </mc:Choice>
              <mc:Fallback>
                <p:oleObj name="Equation" r:id="rId16" imgW="977760" imgH="2286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A180A0AE-4991-4E7C-889F-4589B75F9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98875" y="2027238"/>
                        <a:ext cx="188118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1A5956C8-9D0F-4720-BEBF-B5F22E87F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02056"/>
              </p:ext>
            </p:extLst>
          </p:nvPr>
        </p:nvGraphicFramePr>
        <p:xfrm>
          <a:off x="1908175" y="2656761"/>
          <a:ext cx="48625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4" name="Equation" r:id="rId18" imgW="2527200" imgH="228600" progId="Equation.DSMT4">
                  <p:embed/>
                </p:oleObj>
              </mc:Choice>
              <mc:Fallback>
                <p:oleObj name="Equation" r:id="rId18" imgW="2527200" imgH="22860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683927E9-4937-46AA-9198-05A730CF6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08175" y="2656761"/>
                        <a:ext cx="486251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085F5F03-008C-433E-B632-67582F20B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51675"/>
              </p:ext>
            </p:extLst>
          </p:nvPr>
        </p:nvGraphicFramePr>
        <p:xfrm>
          <a:off x="1571625" y="3317875"/>
          <a:ext cx="39830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5" name="Equation" r:id="rId20" imgW="2070000" imgH="228600" progId="Equation.DSMT4">
                  <p:embed/>
                </p:oleObj>
              </mc:Choice>
              <mc:Fallback>
                <p:oleObj name="Equation" r:id="rId20" imgW="2070000" imgH="22860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1A5956C8-9D0F-4720-BEBF-B5F22E87F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71625" y="3317875"/>
                        <a:ext cx="39830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E00300A6-0B44-40B8-83DB-1985EA092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533"/>
              </p:ext>
            </p:extLst>
          </p:nvPr>
        </p:nvGraphicFramePr>
        <p:xfrm>
          <a:off x="4213071" y="5843023"/>
          <a:ext cx="41687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6" name="Equation" r:id="rId22" imgW="2476440" imgH="495000" progId="Equation.DSMT4">
                  <p:embed/>
                </p:oleObj>
              </mc:Choice>
              <mc:Fallback>
                <p:oleObj name="Equation" r:id="rId22" imgW="2476440" imgH="4950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46ADA66-8991-49C2-9D0F-7E46804C0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13071" y="5843023"/>
                        <a:ext cx="416877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Imagem 71">
            <a:extLst>
              <a:ext uri="{FF2B5EF4-FFF2-40B4-BE49-F238E27FC236}">
                <a16:creationId xmlns:a16="http://schemas.microsoft.com/office/drawing/2014/main" id="{07D6F638-36A2-4F4B-BBC9-4978AAB5BB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880" y="3840577"/>
            <a:ext cx="1318374" cy="2293819"/>
          </a:xfrm>
          <a:prstGeom prst="rect">
            <a:avLst/>
          </a:prstGeom>
        </p:spPr>
      </p:pic>
      <p:sp>
        <p:nvSpPr>
          <p:cNvPr id="73" name="Balão de Fala: Oval 72">
            <a:extLst>
              <a:ext uri="{FF2B5EF4-FFF2-40B4-BE49-F238E27FC236}">
                <a16:creationId xmlns:a16="http://schemas.microsoft.com/office/drawing/2014/main" id="{BE33D631-83C2-4C6B-9E6A-1DC191F5E30A}"/>
              </a:ext>
            </a:extLst>
          </p:cNvPr>
          <p:cNvSpPr/>
          <p:nvPr/>
        </p:nvSpPr>
        <p:spPr>
          <a:xfrm>
            <a:off x="2087418" y="3868677"/>
            <a:ext cx="3391045" cy="1479588"/>
          </a:xfrm>
          <a:prstGeom prst="wedgeEllipseCallout">
            <a:avLst>
              <a:gd name="adj1" fmla="val -72857"/>
              <a:gd name="adj2" fmla="val 3196"/>
            </a:avLst>
          </a:prstGeom>
          <a:solidFill>
            <a:srgbClr val="8966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 equação I na equação da energia, resulta</a:t>
            </a:r>
            <a:r>
              <a:rPr lang="pt-BR" dirty="0"/>
              <a:t>: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668B6E84-CA67-4F70-A758-F115FF01412B}"/>
              </a:ext>
            </a:extLst>
          </p:cNvPr>
          <p:cNvCxnSpPr/>
          <p:nvPr/>
        </p:nvCxnSpPr>
        <p:spPr>
          <a:xfrm>
            <a:off x="3563144" y="2656761"/>
            <a:ext cx="776287" cy="439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7CE7E801-10F5-44F6-A173-574E991229AE}"/>
              </a:ext>
            </a:extLst>
          </p:cNvPr>
          <p:cNvCxnSpPr/>
          <p:nvPr/>
        </p:nvCxnSpPr>
        <p:spPr>
          <a:xfrm>
            <a:off x="5090319" y="2654705"/>
            <a:ext cx="776287" cy="439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92DFCB59-DBEC-4569-BF28-91FA239E3F34}"/>
              </a:ext>
            </a:extLst>
          </p:cNvPr>
          <p:cNvCxnSpPr/>
          <p:nvPr/>
        </p:nvCxnSpPr>
        <p:spPr>
          <a:xfrm>
            <a:off x="4621194" y="6096456"/>
            <a:ext cx="776287" cy="439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AC4F2AE-6D44-405A-92C3-948122F96D42}"/>
              </a:ext>
            </a:extLst>
          </p:cNvPr>
          <p:cNvCxnSpPr/>
          <p:nvPr/>
        </p:nvCxnSpPr>
        <p:spPr>
          <a:xfrm>
            <a:off x="6600400" y="6096456"/>
            <a:ext cx="776287" cy="439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5A5F0B65-D418-432F-B68A-DB1A0F22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73853"/>
              </p:ext>
            </p:extLst>
          </p:nvPr>
        </p:nvGraphicFramePr>
        <p:xfrm>
          <a:off x="5877335" y="3753867"/>
          <a:ext cx="39116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7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E00300A6-0B44-40B8-83DB-1985EA092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877335" y="3753867"/>
                        <a:ext cx="391160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Imagem 80">
            <a:extLst>
              <a:ext uri="{FF2B5EF4-FFF2-40B4-BE49-F238E27FC236}">
                <a16:creationId xmlns:a16="http://schemas.microsoft.com/office/drawing/2014/main" id="{0AA1E7AE-88EF-4596-B85C-58E52624E47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3378" y="4531589"/>
            <a:ext cx="2295845" cy="2114845"/>
          </a:xfrm>
          <a:prstGeom prst="rect">
            <a:avLst/>
          </a:prstGeom>
        </p:spPr>
      </p:pic>
      <p:sp>
        <p:nvSpPr>
          <p:cNvPr id="82" name="Balão de Fala: Oval 81">
            <a:extLst>
              <a:ext uri="{FF2B5EF4-FFF2-40B4-BE49-F238E27FC236}">
                <a16:creationId xmlns:a16="http://schemas.microsoft.com/office/drawing/2014/main" id="{62E14ECA-1B2C-4972-8DD2-AD93517970E1}"/>
              </a:ext>
            </a:extLst>
          </p:cNvPr>
          <p:cNvSpPr/>
          <p:nvPr/>
        </p:nvSpPr>
        <p:spPr>
          <a:xfrm>
            <a:off x="6556032" y="4778874"/>
            <a:ext cx="3355070" cy="1099127"/>
          </a:xfrm>
          <a:prstGeom prst="wedgeEllipseCallout">
            <a:avLst>
              <a:gd name="adj1" fmla="val 66436"/>
              <a:gd name="adj2" fmla="val 40651"/>
            </a:avLst>
          </a:prstGeom>
          <a:solidFill>
            <a:srgbClr val="C85B1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é calcular as velocidades nas seções de entrada e saída</a:t>
            </a:r>
          </a:p>
        </p:txBody>
      </p:sp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CA567218-7D1F-4A42-8260-9F486E538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693494"/>
              </p:ext>
            </p:extLst>
          </p:nvPr>
        </p:nvGraphicFramePr>
        <p:xfrm>
          <a:off x="8608452" y="5810987"/>
          <a:ext cx="802294" cy="75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8" name="Equation" r:id="rId28" imgW="431640" imgH="406080" progId="Equation.DSMT4">
                  <p:embed/>
                </p:oleObj>
              </mc:Choice>
              <mc:Fallback>
                <p:oleObj name="Equation" r:id="rId28" imgW="4316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608452" y="5810987"/>
                        <a:ext cx="802294" cy="755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Balão de Fala: Oval 83">
            <a:extLst>
              <a:ext uri="{FF2B5EF4-FFF2-40B4-BE49-F238E27FC236}">
                <a16:creationId xmlns:a16="http://schemas.microsoft.com/office/drawing/2014/main" id="{B260D54F-E99D-4197-96F0-FEFC674F2AE5}"/>
              </a:ext>
            </a:extLst>
          </p:cNvPr>
          <p:cNvSpPr/>
          <p:nvPr/>
        </p:nvSpPr>
        <p:spPr>
          <a:xfrm>
            <a:off x="9184138" y="1843822"/>
            <a:ext cx="2994323" cy="1224742"/>
          </a:xfrm>
          <a:prstGeom prst="wedgeEllipseCallout">
            <a:avLst>
              <a:gd name="adj1" fmla="val 432"/>
              <a:gd name="adj2" fmla="val 175172"/>
            </a:avLst>
          </a:prstGeom>
          <a:solidFill>
            <a:srgbClr val="C85B1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dos conceitos de estática dos fluidos determinamos </a:t>
            </a:r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pe</a:t>
            </a:r>
          </a:p>
        </p:txBody>
      </p: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4B38A31C-A642-4181-BA0C-B50FBF1ED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60341"/>
              </p:ext>
            </p:extLst>
          </p:nvPr>
        </p:nvGraphicFramePr>
        <p:xfrm>
          <a:off x="402480" y="5825718"/>
          <a:ext cx="36972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9" name="Equation" r:id="rId30" imgW="2197080" imgH="495000" progId="Equation.DSMT4">
                  <p:embed/>
                </p:oleObj>
              </mc:Choice>
              <mc:Fallback>
                <p:oleObj name="Equation" r:id="rId30" imgW="2197080" imgH="4950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46ADA66-8991-49C2-9D0F-7E46804C0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02480" y="5825718"/>
                        <a:ext cx="3697288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1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FEA2E7-76F1-4909-A65A-918831950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07" y="1176793"/>
            <a:ext cx="4184294" cy="454814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B25C999-C34F-4D14-A9A6-00750489839F}"/>
              </a:ext>
            </a:extLst>
          </p:cNvPr>
          <p:cNvSpPr/>
          <p:nvPr/>
        </p:nvSpPr>
        <p:spPr>
          <a:xfrm>
            <a:off x="4715444" y="55843"/>
            <a:ext cx="25040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tubulações</a:t>
            </a:r>
          </a:p>
          <a:p>
            <a:pPr algn="ctr"/>
            <a:r>
              <a:rPr lang="pt-BR" sz="320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são de aço 40</a:t>
            </a:r>
            <a:endParaRPr lang="pt-BR" sz="3200" b="0" cap="none" spc="0" dirty="0">
              <a:ln w="0"/>
              <a:solidFill>
                <a:srgbClr val="41593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6CB80F-DB93-47B2-9CF4-1442B41593B6}"/>
              </a:ext>
            </a:extLst>
          </p:cNvPr>
          <p:cNvSpPr/>
          <p:nvPr/>
        </p:nvSpPr>
        <p:spPr>
          <a:xfrm>
            <a:off x="2093619" y="2976911"/>
            <a:ext cx="1832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3200" b="0" cap="none" spc="0" baseline="-2500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  <a:r>
              <a:rPr lang="pt-BR" sz="32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1,5”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386C6D-D7DE-4587-8858-585FB2EC01E4}"/>
              </a:ext>
            </a:extLst>
          </p:cNvPr>
          <p:cNvSpPr/>
          <p:nvPr/>
        </p:nvSpPr>
        <p:spPr>
          <a:xfrm>
            <a:off x="8309917" y="3046184"/>
            <a:ext cx="1492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3200" b="0" cap="none" spc="0" baseline="-25000" dirty="0" err="1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Ns</a:t>
            </a:r>
            <a:r>
              <a:rPr lang="pt-BR" sz="32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1”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59FC3A1-A4DE-4095-992B-2C070DFA910C}"/>
              </a:ext>
            </a:extLst>
          </p:cNvPr>
          <p:cNvSpPr/>
          <p:nvPr/>
        </p:nvSpPr>
        <p:spPr>
          <a:xfrm>
            <a:off x="4281734" y="5999082"/>
            <a:ext cx="3371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 ANSI B3610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975B31A-9B09-4FB0-BF2A-E6DE3EE3B53A}"/>
              </a:ext>
            </a:extLst>
          </p:cNvPr>
          <p:cNvCxnSpPr/>
          <p:nvPr/>
        </p:nvCxnSpPr>
        <p:spPr>
          <a:xfrm flipH="1" flipV="1">
            <a:off x="1354372" y="1597891"/>
            <a:ext cx="927010" cy="1514764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CE0CC96-D4A5-49C5-AA51-88FC1C40B6E6}"/>
              </a:ext>
            </a:extLst>
          </p:cNvPr>
          <p:cNvCxnSpPr>
            <a:cxnSpLocks/>
          </p:cNvCxnSpPr>
          <p:nvPr/>
        </p:nvCxnSpPr>
        <p:spPr>
          <a:xfrm flipH="1">
            <a:off x="1289056" y="3429000"/>
            <a:ext cx="920746" cy="1355436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7D299333-D2D3-4C7B-93E6-5B2D6951E043}"/>
              </a:ext>
            </a:extLst>
          </p:cNvPr>
          <p:cNvSpPr/>
          <p:nvPr/>
        </p:nvSpPr>
        <p:spPr>
          <a:xfrm>
            <a:off x="359709" y="1050713"/>
            <a:ext cx="19893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400" baseline="-2500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pt-BR" sz="24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40,8 mm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3BF302C-2F43-499D-93FA-717C791BA17E}"/>
              </a:ext>
            </a:extLst>
          </p:cNvPr>
          <p:cNvSpPr/>
          <p:nvPr/>
        </p:nvSpPr>
        <p:spPr>
          <a:xfrm>
            <a:off x="335799" y="4709873"/>
            <a:ext cx="1745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= 13,1 cm²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527797F-37D4-4858-8854-B27D5526AC0E}"/>
              </a:ext>
            </a:extLst>
          </p:cNvPr>
          <p:cNvCxnSpPr>
            <a:cxnSpLocks/>
          </p:cNvCxnSpPr>
          <p:nvPr/>
        </p:nvCxnSpPr>
        <p:spPr>
          <a:xfrm flipV="1">
            <a:off x="9704672" y="1597891"/>
            <a:ext cx="888073" cy="1514764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29181792-3720-43B2-914B-9E6F6143362F}"/>
              </a:ext>
            </a:extLst>
          </p:cNvPr>
          <p:cNvSpPr/>
          <p:nvPr/>
        </p:nvSpPr>
        <p:spPr>
          <a:xfrm>
            <a:off x="10059362" y="1099091"/>
            <a:ext cx="19893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400" baseline="-2500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pt-BR" sz="24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26,6 mm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828B8E9-B541-47E2-8B19-E4D252CCCD10}"/>
              </a:ext>
            </a:extLst>
          </p:cNvPr>
          <p:cNvCxnSpPr>
            <a:cxnSpLocks/>
          </p:cNvCxnSpPr>
          <p:nvPr/>
        </p:nvCxnSpPr>
        <p:spPr>
          <a:xfrm>
            <a:off x="9725106" y="3552866"/>
            <a:ext cx="1163387" cy="1157007"/>
          </a:xfrm>
          <a:prstGeom prst="straightConnector1">
            <a:avLst/>
          </a:prstGeom>
          <a:ln w="38100">
            <a:solidFill>
              <a:srgbClr val="4159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3FD20BAF-A717-4B2A-B072-F686CC455F1D}"/>
              </a:ext>
            </a:extLst>
          </p:cNvPr>
          <p:cNvSpPr/>
          <p:nvPr/>
        </p:nvSpPr>
        <p:spPr>
          <a:xfrm>
            <a:off x="10251621" y="4742295"/>
            <a:ext cx="1745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rgbClr val="41593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= 5,57 cm²</a:t>
            </a:r>
          </a:p>
        </p:txBody>
      </p:sp>
    </p:spTree>
    <p:extLst>
      <p:ext uri="{BB962C8B-B14F-4D97-AF65-F5344CB8AC3E}">
        <p14:creationId xmlns:p14="http://schemas.microsoft.com/office/powerpoint/2010/main" val="9987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B1BB2E6-BD32-473F-B9C2-0B4E61FB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55" y="289286"/>
            <a:ext cx="2027096" cy="293395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076B982-4CD0-4456-BAE6-92B99FF347AF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A6631B3-1808-47C0-9962-A60C7BA5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27" y="2209015"/>
            <a:ext cx="390428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205494-CAB5-49EC-AF60-08F275F3F0F0}"/>
              </a:ext>
            </a:extLst>
          </p:cNvPr>
          <p:cNvSpPr txBox="1"/>
          <p:nvPr/>
        </p:nvSpPr>
        <p:spPr>
          <a:xfrm>
            <a:off x="2697312" y="6222726"/>
            <a:ext cx="390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Não acionar o motor nessa situação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06AC7D0-44DD-4609-A400-ED2107911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07" y="2209015"/>
            <a:ext cx="3640359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290B8F-714A-411C-AE7D-74513A7D3C3D}"/>
              </a:ext>
            </a:extLst>
          </p:cNvPr>
          <p:cNvSpPr txBox="1"/>
          <p:nvPr/>
        </p:nvSpPr>
        <p:spPr>
          <a:xfrm>
            <a:off x="7025107" y="6222726"/>
            <a:ext cx="364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Acionar o motor só nessa situação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 explicativo em elipse 4">
            <a:extLst>
              <a:ext uri="{FF2B5EF4-FFF2-40B4-BE49-F238E27FC236}">
                <a16:creationId xmlns:a16="http://schemas.microsoft.com/office/drawing/2014/main" id="{AF5B1134-E6B4-4634-AB28-171D429D34DA}"/>
              </a:ext>
            </a:extLst>
          </p:cNvPr>
          <p:cNvSpPr/>
          <p:nvPr/>
        </p:nvSpPr>
        <p:spPr>
          <a:xfrm>
            <a:off x="2648383" y="326229"/>
            <a:ext cx="9063325" cy="2176825"/>
          </a:xfrm>
          <a:prstGeom prst="wedgeEllipseCallout">
            <a:avLst>
              <a:gd name="adj1" fmla="val -58560"/>
              <a:gd name="adj2" fmla="val -7065"/>
            </a:avLst>
          </a:prstGeom>
          <a:solidFill>
            <a:srgbClr val="F04A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Vamos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partir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para 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coleta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de dados, mas antes uma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recomendação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para não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danificar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os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componentes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da bancada: 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acionarmos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 motor sem 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esfera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apoiada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célula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 carga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analisador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indicando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zero), a mesma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poderá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ser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danificada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por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motivo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acionamento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do motor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só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deve ser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feito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após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esfera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apoiada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célula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 carga.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1ACB34-2090-4F10-BDA7-1E914D676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7" y="3565236"/>
            <a:ext cx="1622021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46DF8B-ECA8-4D27-8511-BF7B76952686}"/>
              </a:ext>
            </a:extLst>
          </p:cNvPr>
          <p:cNvSpPr/>
          <p:nvPr/>
        </p:nvSpPr>
        <p:spPr>
          <a:xfrm>
            <a:off x="1890854" y="125869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 a válvula controladora de vazão totalmente fechada se obtém as coordenadas do ponto de shut- off, para tal, deve-se anotar as pressões manométricas respectivamente na entrada e saída da bomba e a rotação do conjunto motor bomba. Observe que: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E72FCD-07EA-4DC4-9AA4-D6EA62402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62" y="560748"/>
            <a:ext cx="1287892" cy="30025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F228EF-B393-4645-9E97-4E31DA987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809" y="1465963"/>
            <a:ext cx="3467400" cy="1783235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817423F-8489-4281-B523-6B54A94B7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70791"/>
              </p:ext>
            </p:extLst>
          </p:nvPr>
        </p:nvGraphicFramePr>
        <p:xfrm>
          <a:off x="3510319" y="2831685"/>
          <a:ext cx="3121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6" imgW="1854000" imgH="495000" progId="Equation.DSMT4">
                  <p:embed/>
                </p:oleObj>
              </mc:Choice>
              <mc:Fallback>
                <p:oleObj name="Equation" r:id="rId6" imgW="1854000" imgH="495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5A5F0B65-D418-432F-B68A-DB1A0F22A6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0319" y="2831685"/>
                        <a:ext cx="312102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EB8DDAB-F473-4C24-8CEE-65875B760819}"/>
              </a:ext>
            </a:extLst>
          </p:cNvPr>
          <p:cNvCxnSpPr/>
          <p:nvPr/>
        </p:nvCxnSpPr>
        <p:spPr>
          <a:xfrm flipV="1">
            <a:off x="5569527" y="2736026"/>
            <a:ext cx="969818" cy="8272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DB540E-E0EC-4ADA-8019-DFDBC10BF59B}"/>
              </a:ext>
            </a:extLst>
          </p:cNvPr>
          <p:cNvSpPr txBox="1"/>
          <p:nvPr/>
        </p:nvSpPr>
        <p:spPr>
          <a:xfrm>
            <a:off x="6450299" y="2481174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B7CF001-B79E-47EB-BBD8-432E2F212068}"/>
              </a:ext>
            </a:extLst>
          </p:cNvPr>
          <p:cNvSpPr/>
          <p:nvPr/>
        </p:nvSpPr>
        <p:spPr>
          <a:xfrm>
            <a:off x="2126900" y="300275"/>
            <a:ext cx="92009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Procedimento para coleta de dados: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F6B2AD2-F977-489A-A800-FD383F909070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7459C07-8FAB-48F4-A63E-E376690E4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724" y="3699394"/>
            <a:ext cx="2027096" cy="2933954"/>
          </a:xfrm>
          <a:prstGeom prst="rect">
            <a:avLst/>
          </a:prstGeom>
        </p:spPr>
      </p:pic>
      <p:sp>
        <p:nvSpPr>
          <p:cNvPr id="20" name="Texto explicativo em elipse 4">
            <a:extLst>
              <a:ext uri="{FF2B5EF4-FFF2-40B4-BE49-F238E27FC236}">
                <a16:creationId xmlns:a16="http://schemas.microsoft.com/office/drawing/2014/main" id="{4CC4B09B-5A35-4528-BBC6-9E8FDAA1B10C}"/>
              </a:ext>
            </a:extLst>
          </p:cNvPr>
          <p:cNvSpPr/>
          <p:nvPr/>
        </p:nvSpPr>
        <p:spPr>
          <a:xfrm>
            <a:off x="2732948" y="4016201"/>
            <a:ext cx="8985261" cy="1996968"/>
          </a:xfrm>
          <a:prstGeom prst="wedgeEllipseCallout">
            <a:avLst>
              <a:gd name="adj1" fmla="val -60825"/>
              <a:gd name="adj2" fmla="val -16552"/>
            </a:avLst>
          </a:prstGeom>
          <a:solidFill>
            <a:srgbClr val="F04A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Após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leituras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da n para Q = 0, deve-se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abrir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totalmente a válvula controladora da vazão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último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ensaio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e para essa situação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efetuar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leitura do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(mm), t(s),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 e n.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7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F023481-9B69-46C6-A282-B519668D1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59301"/>
              </p:ext>
            </p:extLst>
          </p:nvPr>
        </p:nvGraphicFramePr>
        <p:xfrm>
          <a:off x="4408481" y="1317941"/>
          <a:ext cx="7416823" cy="468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2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06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Ensaio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D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 (mm)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t(s)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</a:t>
                      </a:r>
                      <a:r>
                        <a:rPr lang="en-US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(mmHg)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ms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kgf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/cm²)</a:t>
                      </a:r>
                      <a:endParaRPr lang="pt-B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 (kgf)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(rpm)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237">
                <a:tc gridSpan="7">
                  <a:txBody>
                    <a:bodyPr/>
                    <a:lstStyle/>
                    <a:p>
                      <a:pPr algn="r"/>
                      <a:endParaRPr lang="pt-BR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AA7299C5-D626-4F81-8AEC-D24317133D54}"/>
              </a:ext>
            </a:extLst>
          </p:cNvPr>
          <p:cNvSpPr/>
          <p:nvPr/>
        </p:nvSpPr>
        <p:spPr>
          <a:xfrm>
            <a:off x="4408481" y="5566417"/>
            <a:ext cx="38164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Temperatura d’água: ……………</a:t>
            </a:r>
            <a:r>
              <a:rPr lang="en-US" baseline="30000" dirty="0"/>
              <a:t>0</a:t>
            </a:r>
            <a:r>
              <a:rPr lang="en-US" dirty="0"/>
              <a:t>C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ACD0A4-209D-4A4B-90E8-25DDD891EA99}"/>
              </a:ext>
            </a:extLst>
          </p:cNvPr>
          <p:cNvSpPr/>
          <p:nvPr/>
        </p:nvSpPr>
        <p:spPr>
          <a:xfrm>
            <a:off x="9152298" y="5475245"/>
            <a:ext cx="2533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Tabela de dados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0E370A-A350-4C72-B31A-19415ECFD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4" y="3365338"/>
            <a:ext cx="2817908" cy="263312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5C983EAB-42FA-4ED0-B1A6-ED4B7E4B3799}"/>
              </a:ext>
            </a:extLst>
          </p:cNvPr>
          <p:cNvSpPr/>
          <p:nvPr/>
        </p:nvSpPr>
        <p:spPr>
          <a:xfrm>
            <a:off x="1165890" y="1749990"/>
            <a:ext cx="3103419" cy="1800076"/>
          </a:xfrm>
          <a:prstGeom prst="wedgeEllipseCallout">
            <a:avLst>
              <a:gd name="adj1" fmla="val -27976"/>
              <a:gd name="adj2" fmla="val 87129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os dados, podemos efetuar os cálculos e construir a tabela de resultados!</a:t>
            </a:r>
          </a:p>
        </p:txBody>
      </p:sp>
    </p:spTree>
    <p:extLst>
      <p:ext uri="{BB962C8B-B14F-4D97-AF65-F5344CB8AC3E}">
        <p14:creationId xmlns:p14="http://schemas.microsoft.com/office/powerpoint/2010/main" val="305165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B1BB2E6-BD32-473F-B9C2-0B4E61FB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018" y="3575200"/>
            <a:ext cx="2027096" cy="293395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076B982-4CD0-4456-BAE6-92B99FF347AF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em elipse 4">
            <a:extLst>
              <a:ext uri="{FF2B5EF4-FFF2-40B4-BE49-F238E27FC236}">
                <a16:creationId xmlns:a16="http://schemas.microsoft.com/office/drawing/2014/main" id="{AF5B1134-E6B4-4634-AB28-171D429D34DA}"/>
              </a:ext>
            </a:extLst>
          </p:cNvPr>
          <p:cNvSpPr/>
          <p:nvPr/>
        </p:nvSpPr>
        <p:spPr>
          <a:xfrm>
            <a:off x="865766" y="610385"/>
            <a:ext cx="5147107" cy="2933953"/>
          </a:xfrm>
          <a:prstGeom prst="wedgeEllipseCallout">
            <a:avLst>
              <a:gd name="adj1" fmla="val -33358"/>
              <a:gd name="adj2" fmla="val 81971"/>
            </a:avLst>
          </a:prstGeom>
          <a:solidFill>
            <a:srgbClr val="F04A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Vamos traçar as curvas 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=f(Q) 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itchFamily="34" charset="0"/>
                <a:cs typeface="Verdana" pitchFamily="34" charset="0"/>
              </a:rPr>
              <a:t>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=f(Q) para a rotação de 3500 rpm através dos dados obtidos experimentalmente.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8070B89-4F7C-46EE-AE68-85B3D3F4BEC6}"/>
              </a:ext>
            </a:extLst>
          </p:cNvPr>
          <p:cNvGrpSpPr/>
          <p:nvPr/>
        </p:nvGrpSpPr>
        <p:grpSpPr>
          <a:xfrm>
            <a:off x="6179129" y="675327"/>
            <a:ext cx="5495925" cy="5553075"/>
            <a:chOff x="6179129" y="675327"/>
            <a:chExt cx="5495925" cy="5553075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D7BA7CC-2C04-4EB0-AD6E-4E11DD579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29" y="675327"/>
              <a:ext cx="5495925" cy="555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FBB9AE44-8214-457B-957F-758BA4F41A5E}"/>
                </a:ext>
              </a:extLst>
            </p:cNvPr>
            <p:cNvCxnSpPr/>
            <p:nvPr/>
          </p:nvCxnSpPr>
          <p:spPr>
            <a:xfrm>
              <a:off x="6262255" y="6228402"/>
              <a:ext cx="52185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9DC8BC03-1083-48A8-B174-CB78315A84E1}"/>
              </a:ext>
            </a:extLst>
          </p:cNvPr>
          <p:cNvSpPr/>
          <p:nvPr/>
        </p:nvSpPr>
        <p:spPr>
          <a:xfrm rot="20201522">
            <a:off x="4470016" y="4322698"/>
            <a:ext cx="1662545" cy="555822"/>
          </a:xfrm>
          <a:prstGeom prst="rightArrow">
            <a:avLst/>
          </a:prstGeom>
          <a:solidFill>
            <a:srgbClr val="EF4A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0166709-999E-4D5F-9067-7C7FD2FDACFC}"/>
              </a:ext>
            </a:extLst>
          </p:cNvPr>
          <p:cNvSpPr/>
          <p:nvPr/>
        </p:nvSpPr>
        <p:spPr>
          <a:xfrm>
            <a:off x="2523642" y="4628317"/>
            <a:ext cx="19987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ED4A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8123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034A91A-E30E-4C71-A23A-C43E78C1A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312849"/>
              </p:ext>
            </p:extLst>
          </p:nvPr>
        </p:nvGraphicFramePr>
        <p:xfrm>
          <a:off x="790457" y="1089009"/>
          <a:ext cx="30099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" name="Equation" r:id="rId3" imgW="1866600" imgH="431640" progId="Equation.DSMT4">
                  <p:embed/>
                </p:oleObj>
              </mc:Choice>
              <mc:Fallback>
                <p:oleObj name="Equation" r:id="rId3" imgW="1866600" imgH="4316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EA837C9-8FA1-4784-B4C8-AB7EAEFADE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457" y="1089009"/>
                        <a:ext cx="300990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70348C4-4950-43CB-A37C-F20215A16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90115"/>
              </p:ext>
            </p:extLst>
          </p:nvPr>
        </p:nvGraphicFramePr>
        <p:xfrm>
          <a:off x="3948005" y="1060435"/>
          <a:ext cx="31384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" name="Equation" r:id="rId5" imgW="1866600" imgH="431640" progId="Equation.DSMT4">
                  <p:embed/>
                </p:oleObj>
              </mc:Choice>
              <mc:Fallback>
                <p:oleObj name="Equation" r:id="rId5" imgW="1866600" imgH="431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034A91A-E30E-4C71-A23A-C43E78C1A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8005" y="1060435"/>
                        <a:ext cx="3138487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DB6ABFE-1DEA-4E6E-ABA1-3A3E5AE6A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4244"/>
              </p:ext>
            </p:extLst>
          </p:nvPr>
        </p:nvGraphicFramePr>
        <p:xfrm>
          <a:off x="7234140" y="1060435"/>
          <a:ext cx="2839874" cy="71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" name="Equation" r:id="rId7" imgW="1701720" imgH="431640" progId="Equation.DSMT4">
                  <p:embed/>
                </p:oleObj>
              </mc:Choice>
              <mc:Fallback>
                <p:oleObj name="Equation" r:id="rId7" imgW="170172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70348C4-4950-43CB-A37C-F20215A16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4140" y="1060435"/>
                        <a:ext cx="2839874" cy="71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AAA6F64-239F-4D7D-8BEA-89A69C6F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17218"/>
              </p:ext>
            </p:extLst>
          </p:nvPr>
        </p:nvGraphicFramePr>
        <p:xfrm>
          <a:off x="766122" y="3095936"/>
          <a:ext cx="4394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" name="Equation" r:id="rId9" imgW="2869920" imgH="406080" progId="Equation.DSMT4">
                  <p:embed/>
                </p:oleObj>
              </mc:Choice>
              <mc:Fallback>
                <p:oleObj name="Equation" r:id="rId9" imgW="28699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122" y="3095936"/>
                        <a:ext cx="4394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304D962-5662-4E47-BD76-B99B65E63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15382"/>
              </p:ext>
            </p:extLst>
          </p:nvPr>
        </p:nvGraphicFramePr>
        <p:xfrm>
          <a:off x="766122" y="2002770"/>
          <a:ext cx="8651056" cy="79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" name="Equation" r:id="rId11" imgW="4419360" imgH="406080" progId="Equation.DSMT4">
                  <p:embed/>
                </p:oleObj>
              </mc:Choice>
              <mc:Fallback>
                <p:oleObj name="Equation" r:id="rId11" imgW="4419360" imgH="4060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D253C98-6704-4EFA-A4B8-094DC8A19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122" y="2002770"/>
                        <a:ext cx="8651056" cy="79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E63D4EC-5E1F-4AE5-85FF-A0D337E99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39143"/>
              </p:ext>
            </p:extLst>
          </p:nvPr>
        </p:nvGraphicFramePr>
        <p:xfrm>
          <a:off x="8226758" y="2992315"/>
          <a:ext cx="30384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" name="Equation" r:id="rId13" imgW="1854000" imgH="495000" progId="Equation.DSMT4">
                  <p:embed/>
                </p:oleObj>
              </mc:Choice>
              <mc:Fallback>
                <p:oleObj name="Equation" r:id="rId13" imgW="1854000" imgH="495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4BDAC16-BA20-4523-AEDC-2FF6A43A3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26758" y="2992315"/>
                        <a:ext cx="3038475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A617334-0EF8-4210-B719-AD401C365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42296"/>
              </p:ext>
            </p:extLst>
          </p:nvPr>
        </p:nvGraphicFramePr>
        <p:xfrm>
          <a:off x="822683" y="4251385"/>
          <a:ext cx="2036225" cy="4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" name="Equation" r:id="rId15" imgW="1143000" imgH="228600" progId="Equation.DSMT4">
                  <p:embed/>
                </p:oleObj>
              </mc:Choice>
              <mc:Fallback>
                <p:oleObj name="Equation" r:id="rId15" imgW="114300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E63D4EC-5E1F-4AE5-85FF-A0D337E99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2683" y="4251385"/>
                        <a:ext cx="2036225" cy="40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C07DF70-6054-4E11-87FA-F69CFB56B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93752"/>
              </p:ext>
            </p:extLst>
          </p:nvPr>
        </p:nvGraphicFramePr>
        <p:xfrm>
          <a:off x="8136102" y="4230660"/>
          <a:ext cx="28956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9" name="Equation" r:id="rId17" imgW="1473120" imgH="228600" progId="Equation.DSMT4">
                  <p:embed/>
                </p:oleObj>
              </mc:Choice>
              <mc:Fallback>
                <p:oleObj name="Equation" r:id="rId17" imgW="147312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A195AF8B-14C9-4F32-80D5-C385881F6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36102" y="4230660"/>
                        <a:ext cx="2895600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BC8BC91-3257-45EF-8A9F-E75DED102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07930"/>
              </p:ext>
            </p:extLst>
          </p:nvPr>
        </p:nvGraphicFramePr>
        <p:xfrm>
          <a:off x="834794" y="4986919"/>
          <a:ext cx="117316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" name="Equation" r:id="rId19" imgW="596880" imgH="444240" progId="Equation.DSMT4">
                  <p:embed/>
                </p:oleObj>
              </mc:Choice>
              <mc:Fallback>
                <p:oleObj name="Equation" r:id="rId19" imgW="596880" imgH="4442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C07DF70-6054-4E11-87FA-F69CFB56B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4794" y="4986919"/>
                        <a:ext cx="1173163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1CD2EF8B-6A25-4F89-AA89-770CDD96F031}"/>
              </a:ext>
            </a:extLst>
          </p:cNvPr>
          <p:cNvSpPr/>
          <p:nvPr/>
        </p:nvSpPr>
        <p:spPr>
          <a:xfrm>
            <a:off x="327927" y="260645"/>
            <a:ext cx="11159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Cálculos para a rotação lida no ensaio e dados da bancada: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33A8D6C8-07C8-411E-B908-B7BC07D1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990467"/>
              </p:ext>
            </p:extLst>
          </p:nvPr>
        </p:nvGraphicFramePr>
        <p:xfrm>
          <a:off x="5241208" y="3095936"/>
          <a:ext cx="28003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" name="Equation" r:id="rId21" imgW="1828800" imgH="406080" progId="Equation.DSMT4">
                  <p:embed/>
                </p:oleObj>
              </mc:Choice>
              <mc:Fallback>
                <p:oleObj name="Equation" r:id="rId21" imgW="182880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AAA6F64-239F-4D7D-8BEA-89A69C6FE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41208" y="3095936"/>
                        <a:ext cx="28003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0E0F203-A4FB-415A-856E-A2FFB6C57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77719"/>
              </p:ext>
            </p:extLst>
          </p:nvPr>
        </p:nvGraphicFramePr>
        <p:xfrm>
          <a:off x="2964640" y="4207396"/>
          <a:ext cx="2728811" cy="46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" name="Equation" r:id="rId23" imgW="1498320" imgH="253800" progId="Equation.DSMT4">
                  <p:embed/>
                </p:oleObj>
              </mc:Choice>
              <mc:Fallback>
                <p:oleObj name="Equation" r:id="rId23" imgW="1498320" imgH="2538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A617334-0EF8-4210-B719-AD401C365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64640" y="4207396"/>
                        <a:ext cx="2728811" cy="46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09D92338-31E4-4FCC-8C4B-A92E0663A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66187"/>
              </p:ext>
            </p:extLst>
          </p:nvPr>
        </p:nvGraphicFramePr>
        <p:xfrm>
          <a:off x="5907431" y="4119408"/>
          <a:ext cx="2228671" cy="64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" name="Equation" r:id="rId25" imgW="1422360" imgH="406080" progId="Equation.DSMT4">
                  <p:embed/>
                </p:oleObj>
              </mc:Choice>
              <mc:Fallback>
                <p:oleObj name="Equation" r:id="rId25" imgW="1422360" imgH="4060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70E0F203-A4FB-415A-856E-A2FFB6C57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07431" y="4119408"/>
                        <a:ext cx="2228671" cy="64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83FE6147-35C1-480C-BC44-1AE27DAFC597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A3B9BD2-8361-44DD-8CDC-12301DD251E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14" y="5263956"/>
            <a:ext cx="1486107" cy="1390844"/>
          </a:xfrm>
          <a:prstGeom prst="rect">
            <a:avLst/>
          </a:prstGeom>
        </p:spPr>
      </p:pic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70A73092-D3B9-44AB-99F8-4281E1B36B21}"/>
              </a:ext>
            </a:extLst>
          </p:cNvPr>
          <p:cNvSpPr/>
          <p:nvPr/>
        </p:nvSpPr>
        <p:spPr>
          <a:xfrm>
            <a:off x="5268916" y="4890429"/>
            <a:ext cx="4937265" cy="1377167"/>
          </a:xfrm>
          <a:prstGeom prst="wedgeEllipseCallout">
            <a:avLst>
              <a:gd name="adj1" fmla="val 63350"/>
              <a:gd name="adj2" fmla="val 30978"/>
            </a:avLst>
          </a:prstGeom>
          <a:solidFill>
            <a:srgbClr val="00214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é só corrigir os valores obtidos para a rotação desejada!</a:t>
            </a:r>
          </a:p>
        </p:txBody>
      </p:sp>
    </p:spTree>
    <p:extLst>
      <p:ext uri="{BB962C8B-B14F-4D97-AF65-F5344CB8AC3E}">
        <p14:creationId xmlns:p14="http://schemas.microsoft.com/office/powerpoint/2010/main" val="9635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536CC50-838D-4D8F-B743-400ADF9D40E5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9FE37C-E1AA-4EC7-81C6-057A2BFA8C12}"/>
              </a:ext>
            </a:extLst>
          </p:cNvPr>
          <p:cNvSpPr/>
          <p:nvPr/>
        </p:nvSpPr>
        <p:spPr>
          <a:xfrm>
            <a:off x="1021531" y="240838"/>
            <a:ext cx="10121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Correção dos resultados dos cálculos anteriores para </a:t>
            </a:r>
          </a:p>
          <a:p>
            <a:pPr algn="ctr"/>
            <a:r>
              <a:rPr lang="pt-BR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rotação igual a 3500 rpm: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0B0B727-4C8E-4DF5-ADDF-3FD677859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40462"/>
              </p:ext>
            </p:extLst>
          </p:nvPr>
        </p:nvGraphicFramePr>
        <p:xfrm>
          <a:off x="812800" y="1990519"/>
          <a:ext cx="56261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3" imgW="2400120" imgH="444240" progId="Equation.DSMT4">
                  <p:embed/>
                </p:oleObj>
              </mc:Choice>
              <mc:Fallback>
                <p:oleObj name="Equation" r:id="rId3" imgW="2400120" imgH="4442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00" y="1990519"/>
                        <a:ext cx="562610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2E96A3F-36CB-4704-BAF1-CF32EAA20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0277"/>
              </p:ext>
            </p:extLst>
          </p:nvPr>
        </p:nvGraphicFramePr>
        <p:xfrm>
          <a:off x="812800" y="4326111"/>
          <a:ext cx="65182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5" imgW="2781000" imgH="444240" progId="Equation.DSMT4">
                  <p:embed/>
                </p:oleObj>
              </mc:Choice>
              <mc:Fallback>
                <p:oleObj name="Equation" r:id="rId5" imgW="2781000" imgH="444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0B0B727-4C8E-4DF5-ADDF-3FD677859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00" y="4326111"/>
                        <a:ext cx="651827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9EB1D9D-65FB-4BC1-A634-283B83935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72457"/>
              </p:ext>
            </p:extLst>
          </p:nvPr>
        </p:nvGraphicFramePr>
        <p:xfrm>
          <a:off x="6870897" y="1960357"/>
          <a:ext cx="32734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7" imgW="1396800" imgH="457200" progId="Equation.DSMT4">
                  <p:embed/>
                </p:oleObj>
              </mc:Choice>
              <mc:Fallback>
                <p:oleObj name="Equation" r:id="rId7" imgW="1396800" imgH="457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0B0B727-4C8E-4DF5-ADDF-3FD677859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0897" y="1960357"/>
                        <a:ext cx="327342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A219807-A3E8-4C2E-8CD3-8EB0F449C5AB}"/>
              </a:ext>
            </a:extLst>
          </p:cNvPr>
          <p:cNvCxnSpPr/>
          <p:nvPr/>
        </p:nvCxnSpPr>
        <p:spPr>
          <a:xfrm flipH="1">
            <a:off x="7767687" y="2403835"/>
            <a:ext cx="739922" cy="629672"/>
          </a:xfrm>
          <a:prstGeom prst="line">
            <a:avLst/>
          </a:prstGeom>
          <a:ln w="28575">
            <a:solidFill>
              <a:srgbClr val="ED4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2508A31-CC95-482D-BF0C-D67B1F0D0B6C}"/>
              </a:ext>
            </a:extLst>
          </p:cNvPr>
          <p:cNvCxnSpPr/>
          <p:nvPr/>
        </p:nvCxnSpPr>
        <p:spPr>
          <a:xfrm flipH="1">
            <a:off x="9494364" y="2301712"/>
            <a:ext cx="739922" cy="629672"/>
          </a:xfrm>
          <a:prstGeom prst="line">
            <a:avLst/>
          </a:prstGeom>
          <a:ln w="28575">
            <a:solidFill>
              <a:srgbClr val="ED4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30EA9BC-E0D6-4B01-9C80-64E4F716D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09612"/>
              </p:ext>
            </p:extLst>
          </p:nvPr>
        </p:nvGraphicFramePr>
        <p:xfrm>
          <a:off x="787400" y="3017838"/>
          <a:ext cx="321468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9" imgW="1371600" imgH="482400" progId="Equation.DSMT4">
                  <p:embed/>
                </p:oleObj>
              </mc:Choice>
              <mc:Fallback>
                <p:oleObj name="Equation" r:id="rId9" imgW="1371600" imgH="482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9EB1D9D-65FB-4BC1-A634-283B83935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400" y="3017838"/>
                        <a:ext cx="3214688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A2F41B9-DF6E-4A02-A04D-8C34F3271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17790"/>
              </p:ext>
            </p:extLst>
          </p:nvPr>
        </p:nvGraphicFramePr>
        <p:xfrm>
          <a:off x="7362825" y="4271512"/>
          <a:ext cx="34226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11" imgW="1460160" imgH="469800" progId="Equation.DSMT4">
                  <p:embed/>
                </p:oleObj>
              </mc:Choice>
              <mc:Fallback>
                <p:oleObj name="Equation" r:id="rId11" imgW="1460160" imgH="469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9EB1D9D-65FB-4BC1-A634-283B83935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62825" y="4271512"/>
                        <a:ext cx="3422650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03F11FE-1B4A-4CF9-BDF7-727C45455F8A}"/>
              </a:ext>
            </a:extLst>
          </p:cNvPr>
          <p:cNvCxnSpPr/>
          <p:nvPr/>
        </p:nvCxnSpPr>
        <p:spPr>
          <a:xfrm flipH="1">
            <a:off x="8334228" y="4749257"/>
            <a:ext cx="739922" cy="629672"/>
          </a:xfrm>
          <a:prstGeom prst="line">
            <a:avLst/>
          </a:prstGeom>
          <a:ln w="28575">
            <a:solidFill>
              <a:srgbClr val="ED4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ED5E36D-ACB7-46CC-A54B-5E055369C67A}"/>
              </a:ext>
            </a:extLst>
          </p:cNvPr>
          <p:cNvCxnSpPr/>
          <p:nvPr/>
        </p:nvCxnSpPr>
        <p:spPr>
          <a:xfrm flipH="1">
            <a:off x="10070241" y="4747205"/>
            <a:ext cx="739922" cy="629672"/>
          </a:xfrm>
          <a:prstGeom prst="line">
            <a:avLst/>
          </a:prstGeom>
          <a:ln w="28575">
            <a:solidFill>
              <a:srgbClr val="ED4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71F24503-4002-48D4-8994-FA0A13543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175716"/>
              </p:ext>
            </p:extLst>
          </p:nvPr>
        </p:nvGraphicFramePr>
        <p:xfrm>
          <a:off x="649288" y="5294313"/>
          <a:ext cx="363220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13" imgW="1549080" imgH="520560" progId="Equation.DSMT4">
                  <p:embed/>
                </p:oleObj>
              </mc:Choice>
              <mc:Fallback>
                <p:oleObj name="Equation" r:id="rId13" imgW="1549080" imgH="52056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30EA9BC-E0D6-4B01-9C80-64E4F716D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9288" y="5294313"/>
                        <a:ext cx="3632200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1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97FED44-2B2F-45E3-89D3-30A036D90FDD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02BB5FE-9934-45B3-BB3D-C7E719B3EE57}"/>
              </a:ext>
            </a:extLst>
          </p:cNvPr>
          <p:cNvSpPr/>
          <p:nvPr/>
        </p:nvSpPr>
        <p:spPr>
          <a:xfrm>
            <a:off x="305205" y="306827"/>
            <a:ext cx="11553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Cálculos para a rotação igual a 3500 rpm</a:t>
            </a:r>
          </a:p>
          <a:p>
            <a:pPr algn="ctr"/>
            <a:r>
              <a:rPr lang="pt-BR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r>
              <a:rPr lang="pt-BR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A22454-A976-4965-B5A1-6930A4959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095" y="2265095"/>
            <a:ext cx="2262504" cy="4231494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685CF566-8BF8-470E-BF47-B17E97A2E0EC}"/>
              </a:ext>
            </a:extLst>
          </p:cNvPr>
          <p:cNvSpPr/>
          <p:nvPr/>
        </p:nvSpPr>
        <p:spPr>
          <a:xfrm>
            <a:off x="2401455" y="2164780"/>
            <a:ext cx="6216073" cy="958396"/>
          </a:xfrm>
          <a:prstGeom prst="wedgeEllipseCallout">
            <a:avLst>
              <a:gd name="adj1" fmla="val -54563"/>
              <a:gd name="adj2" fmla="val 102977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rendimento existem duas posturas: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E5BD36E-3093-4DCF-96D0-B3D621A2B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14736"/>
              </p:ext>
            </p:extLst>
          </p:nvPr>
        </p:nvGraphicFramePr>
        <p:xfrm>
          <a:off x="4500563" y="3429000"/>
          <a:ext cx="2441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4" imgW="1041120" imgH="266400" progId="Equation.DSMT4">
                  <p:embed/>
                </p:oleObj>
              </mc:Choice>
              <mc:Fallback>
                <p:oleObj name="Equation" r:id="rId4" imgW="1041120" imgH="26640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563" y="3429000"/>
                        <a:ext cx="24415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74F725A4-3F5D-4670-AA62-A2CFE59F9C14}"/>
              </a:ext>
            </a:extLst>
          </p:cNvPr>
          <p:cNvSpPr/>
          <p:nvPr/>
        </p:nvSpPr>
        <p:spPr>
          <a:xfrm>
            <a:off x="2185008" y="4328314"/>
            <a:ext cx="961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Considerando que a rotação altera o rendimento, podemos recorrer a equação a seguir para calculá-lo: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AEA39A4-C009-4050-96F8-7DD893C5D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4048"/>
              </p:ext>
            </p:extLst>
          </p:nvPr>
        </p:nvGraphicFramePr>
        <p:xfrm>
          <a:off x="2630607" y="5248484"/>
          <a:ext cx="4148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6" imgW="2133360" imgH="469800" progId="Equation.DSMT4">
                  <p:embed/>
                </p:oleObj>
              </mc:Choice>
              <mc:Fallback>
                <p:oleObj name="Equation" r:id="rId6" imgW="2133360" imgH="469800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607" y="5248484"/>
                        <a:ext cx="414813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C947175B-10B3-4966-A6EE-D1EA8064089D}"/>
              </a:ext>
            </a:extLst>
          </p:cNvPr>
          <p:cNvSpPr/>
          <p:nvPr/>
        </p:nvSpPr>
        <p:spPr>
          <a:xfrm>
            <a:off x="6944189" y="5105519"/>
            <a:ext cx="4868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obtida no livro: Bombas e Instalações de Bombeamento - Archibald Joseph Macintyre - Livros Téc. e Cient. Editora 2008- segunda edição revisada  - ISBN 978-85-216-1086-1 – página 126</a:t>
            </a:r>
          </a:p>
        </p:txBody>
      </p:sp>
    </p:spTree>
    <p:extLst>
      <p:ext uri="{BB962C8B-B14F-4D97-AF65-F5344CB8AC3E}">
        <p14:creationId xmlns:p14="http://schemas.microsoft.com/office/powerpoint/2010/main" val="32414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CE3DBE1-C6BA-41B2-9FAD-5B1A88A78F1B}"/>
              </a:ext>
            </a:extLst>
          </p:cNvPr>
          <p:cNvSpPr/>
          <p:nvPr/>
        </p:nvSpPr>
        <p:spPr>
          <a:xfrm>
            <a:off x="3055519" y="521110"/>
            <a:ext cx="6080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Tabela de resultados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7DC5A93-6CE7-4CA2-99D5-7E873EB7B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17538"/>
              </p:ext>
            </p:extLst>
          </p:nvPr>
        </p:nvGraphicFramePr>
        <p:xfrm>
          <a:off x="841703" y="1692102"/>
          <a:ext cx="10508593" cy="3473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734">
                  <a:extLst>
                    <a:ext uri="{9D8B030D-6E8A-4147-A177-3AD203B41FA5}">
                      <a16:colId xmlns:a16="http://schemas.microsoft.com/office/drawing/2014/main" val="1152326166"/>
                    </a:ext>
                  </a:extLst>
                </a:gridCol>
                <a:gridCol w="967793">
                  <a:extLst>
                    <a:ext uri="{9D8B030D-6E8A-4147-A177-3AD203B41FA5}">
                      <a16:colId xmlns:a16="http://schemas.microsoft.com/office/drawing/2014/main" val="1850763832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2172297764"/>
                    </a:ext>
                  </a:extLst>
                </a:gridCol>
                <a:gridCol w="698090">
                  <a:extLst>
                    <a:ext uri="{9D8B030D-6E8A-4147-A177-3AD203B41FA5}">
                      <a16:colId xmlns:a16="http://schemas.microsoft.com/office/drawing/2014/main" val="3371889080"/>
                    </a:ext>
                  </a:extLst>
                </a:gridCol>
                <a:gridCol w="762396">
                  <a:extLst>
                    <a:ext uri="{9D8B030D-6E8A-4147-A177-3AD203B41FA5}">
                      <a16:colId xmlns:a16="http://schemas.microsoft.com/office/drawing/2014/main" val="4114197185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2820217459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1610535891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102036841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077326065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3860826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2344149983"/>
                    </a:ext>
                  </a:extLst>
                </a:gridCol>
                <a:gridCol w="875716">
                  <a:extLst>
                    <a:ext uri="{9D8B030D-6E8A-4147-A177-3AD203B41FA5}">
                      <a16:colId xmlns:a16="http://schemas.microsoft.com/office/drawing/2014/main" val="489591464"/>
                    </a:ext>
                  </a:extLst>
                </a:gridCol>
              </a:tblGrid>
              <a:tr h="68712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Ensaio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Q</a:t>
                      </a:r>
                      <a:r>
                        <a:rPr lang="pt-BR" baseline="-25000" dirty="0" err="1"/>
                        <a:t>exp</a:t>
                      </a:r>
                      <a:r>
                        <a:rPr lang="pt-BR" baseline="-25000" dirty="0"/>
                        <a:t> </a:t>
                      </a:r>
                      <a:r>
                        <a:rPr lang="pt-BR" dirty="0"/>
                        <a:t>(m³/s)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v</a:t>
                      </a:r>
                      <a:r>
                        <a:rPr lang="pt-BR" baseline="-25000" dirty="0" err="1"/>
                        <a:t>e</a:t>
                      </a:r>
                      <a:r>
                        <a:rPr lang="pt-BR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v</a:t>
                      </a:r>
                      <a:r>
                        <a:rPr lang="pt-BR" baseline="-25000" dirty="0" err="1"/>
                        <a:t>s</a:t>
                      </a:r>
                      <a:r>
                        <a:rPr lang="pt-BR" dirty="0"/>
                        <a:t>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H</a:t>
                      </a:r>
                      <a:r>
                        <a:rPr lang="pt-BR" baseline="-25000" dirty="0" err="1"/>
                        <a:t>Bexp</a:t>
                      </a:r>
                      <a:r>
                        <a:rPr lang="pt-BR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exp</a:t>
                      </a:r>
                      <a:r>
                        <a:rPr lang="pt-BR" baseline="-25000" dirty="0"/>
                        <a:t> </a:t>
                      </a:r>
                      <a:r>
                        <a:rPr lang="pt-BR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Bexp</a:t>
                      </a:r>
                      <a:endParaRPr lang="pt-BR" baseline="-25000" dirty="0"/>
                    </a:p>
                    <a:p>
                      <a:pPr algn="ctr"/>
                      <a:r>
                        <a:rPr lang="pt-BR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baseline="-25000" dirty="0" err="1"/>
                        <a:t>Bexp</a:t>
                      </a:r>
                      <a:r>
                        <a:rPr lang="pt-BR" baseline="-25000" dirty="0"/>
                        <a:t> </a:t>
                      </a:r>
                      <a:r>
                        <a:rPr lang="pt-BR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n</a:t>
                      </a:r>
                      <a:r>
                        <a:rPr lang="pt-BR" baseline="-25000" dirty="0" err="1"/>
                        <a:t>lida</a:t>
                      </a:r>
                      <a:r>
                        <a:rPr lang="pt-BR" dirty="0"/>
                        <a:t> (rpm)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Q</a:t>
                      </a:r>
                      <a:r>
                        <a:rPr lang="pt-BR" baseline="-25000" dirty="0"/>
                        <a:t>3500 </a:t>
                      </a:r>
                      <a:r>
                        <a:rPr lang="pt-BR" dirty="0"/>
                        <a:t>(m³/s)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H</a:t>
                      </a:r>
                      <a:r>
                        <a:rPr lang="pt-BR" baseline="-25000" dirty="0"/>
                        <a:t>B3500</a:t>
                      </a:r>
                      <a:r>
                        <a:rPr lang="pt-BR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baseline="-25000" dirty="0"/>
                        <a:t>B3500 </a:t>
                      </a:r>
                      <a:r>
                        <a:rPr lang="pt-BR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04388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89312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26639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05136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38147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7416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2759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48196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F7E55799-57D0-4343-94A2-937BC1DA4F66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8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8D9E757-E96D-4D8B-BB7C-2500324DF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49407"/>
              </p:ext>
            </p:extLst>
          </p:nvPr>
        </p:nvGraphicFramePr>
        <p:xfrm>
          <a:off x="2382970" y="1619558"/>
          <a:ext cx="7416823" cy="468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06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itchFamily="18" charset="2"/>
                        </a:rPr>
                        <a:t>D</a:t>
                      </a:r>
                      <a:r>
                        <a:rPr lang="en-US" dirty="0"/>
                        <a:t>h (mm)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t(s)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me</a:t>
                      </a:r>
                      <a:r>
                        <a:rPr lang="en-US" baseline="-25000" dirty="0"/>
                        <a:t> </a:t>
                      </a:r>
                      <a:r>
                        <a:rPr lang="en-US" dirty="0"/>
                        <a:t>(mmHg)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r>
                        <a:rPr lang="en-US" baseline="-25000" dirty="0"/>
                        <a:t>ms</a:t>
                      </a:r>
                      <a:r>
                        <a:rPr lang="en-US" dirty="0"/>
                        <a:t> (kgf/cm²)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 (kgf)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(rpm)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3,64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27,13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3539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18,35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3525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3515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3510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3513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237">
                <a:tc gridSpan="7">
                  <a:txBody>
                    <a:bodyPr/>
                    <a:lstStyle/>
                    <a:p>
                      <a:pPr algn="r"/>
                      <a:endParaRPr lang="pt-BR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C256F5E8-E14B-4A75-8DA7-3B2E2E33FAB8}"/>
              </a:ext>
            </a:extLst>
          </p:cNvPr>
          <p:cNvSpPr/>
          <p:nvPr/>
        </p:nvSpPr>
        <p:spPr>
          <a:xfrm>
            <a:off x="2857343" y="5814328"/>
            <a:ext cx="38164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Temperatura d’água: 20 </a:t>
            </a:r>
            <a:r>
              <a:rPr lang="en-US" baseline="30000" dirty="0"/>
              <a:t>0</a:t>
            </a:r>
            <a:r>
              <a:rPr lang="en-US" dirty="0"/>
              <a:t>C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92AC0C3-393F-4C36-A04A-993D6AD43399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886A8E8-E5E0-4943-BB22-90AAC34863BA}"/>
              </a:ext>
            </a:extLst>
          </p:cNvPr>
          <p:cNvSpPr/>
          <p:nvPr/>
        </p:nvSpPr>
        <p:spPr>
          <a:xfrm>
            <a:off x="330188" y="703555"/>
            <a:ext cx="11301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Tabela de dados coletados para execução do relatório</a:t>
            </a:r>
          </a:p>
        </p:txBody>
      </p:sp>
    </p:spTree>
    <p:extLst>
      <p:ext uri="{BB962C8B-B14F-4D97-AF65-F5344CB8AC3E}">
        <p14:creationId xmlns:p14="http://schemas.microsoft.com/office/powerpoint/2010/main" val="216177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5A7942-4F78-4212-8C80-9E8F2C535DA5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F42B1B-020B-49D2-A59E-96A58C79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67" y="1514571"/>
            <a:ext cx="6629975" cy="44199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7A371D4-6D67-41AD-B543-CA72E0B39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42" y="3713740"/>
            <a:ext cx="2027096" cy="2933954"/>
          </a:xfrm>
          <a:prstGeom prst="rect">
            <a:avLst/>
          </a:prstGeom>
        </p:spPr>
      </p:pic>
      <p:sp>
        <p:nvSpPr>
          <p:cNvPr id="6" name="Texto explicativo em elipse 4">
            <a:extLst>
              <a:ext uri="{FF2B5EF4-FFF2-40B4-BE49-F238E27FC236}">
                <a16:creationId xmlns:a16="http://schemas.microsoft.com/office/drawing/2014/main" id="{FE8076C3-7624-4602-919C-CC02CA78DC36}"/>
              </a:ext>
            </a:extLst>
          </p:cNvPr>
          <p:cNvSpPr/>
          <p:nvPr/>
        </p:nvSpPr>
        <p:spPr>
          <a:xfrm>
            <a:off x="1207507" y="360219"/>
            <a:ext cx="4297366" cy="3493648"/>
          </a:xfrm>
          <a:prstGeom prst="wedgeEllipseCallout">
            <a:avLst>
              <a:gd name="adj1" fmla="val -35507"/>
              <a:gd name="adj2" fmla="val 70074"/>
            </a:avLst>
          </a:prstGeom>
          <a:solidFill>
            <a:srgbClr val="F04A2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Exemplo de curvas, com as equações das linhas de tendências, a serem obtidas pelo relatório, no caso através do Excel</a:t>
            </a:r>
          </a:p>
        </p:txBody>
      </p:sp>
    </p:spTree>
    <p:extLst>
      <p:ext uri="{BB962C8B-B14F-4D97-AF65-F5344CB8AC3E}">
        <p14:creationId xmlns:p14="http://schemas.microsoft.com/office/powerpoint/2010/main" val="216628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ior, pessoa&#10;&#10;Descrição gerada com muito alta confiança">
            <a:extLst>
              <a:ext uri="{FF2B5EF4-FFF2-40B4-BE49-F238E27FC236}">
                <a16:creationId xmlns:a16="http://schemas.microsoft.com/office/drawing/2014/main" id="{106FB55D-D62E-44C9-A654-9619ACCAC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942AFB51-98CE-47D7-8527-36C4B4169759}"/>
              </a:ext>
            </a:extLst>
          </p:cNvPr>
          <p:cNvSpPr/>
          <p:nvPr/>
        </p:nvSpPr>
        <p:spPr>
          <a:xfrm>
            <a:off x="6160655" y="0"/>
            <a:ext cx="5828145" cy="1801091"/>
          </a:xfrm>
          <a:prstGeom prst="cloudCallout">
            <a:avLst>
              <a:gd name="adj1" fmla="val -32871"/>
              <a:gd name="adj2" fmla="val 104551"/>
            </a:avLst>
          </a:prstGeom>
          <a:solidFill>
            <a:srgbClr val="0D1C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imaginação e a criatividade são fundamentais tanto para ampliação da inteligência, como para o sucesso na profissão contemporânea e futura!</a:t>
            </a:r>
          </a:p>
        </p:txBody>
      </p:sp>
    </p:spTree>
    <p:extLst>
      <p:ext uri="{BB962C8B-B14F-4D97-AF65-F5344CB8AC3E}">
        <p14:creationId xmlns:p14="http://schemas.microsoft.com/office/powerpoint/2010/main" val="77753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F01BE6-37BD-43D3-AA41-B4102CEF229D}"/>
              </a:ext>
            </a:extLst>
          </p:cNvPr>
          <p:cNvSpPr/>
          <p:nvPr/>
        </p:nvSpPr>
        <p:spPr>
          <a:xfrm rot="21446275">
            <a:off x="1135289" y="5846245"/>
            <a:ext cx="297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= bomba MARK de 4 CV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533BBE6-06FF-426C-B2EF-4AC18024BA61}"/>
              </a:ext>
            </a:extLst>
          </p:cNvPr>
          <p:cNvSpPr/>
          <p:nvPr/>
        </p:nvSpPr>
        <p:spPr>
          <a:xfrm rot="21444352">
            <a:off x="4533513" y="5726559"/>
            <a:ext cx="2859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= fita adesiva</a:t>
            </a:r>
            <a:r>
              <a:rPr lang="en-US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para det. n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9521F30-2249-489D-A617-90D7802757C2}"/>
              </a:ext>
            </a:extLst>
          </p:cNvPr>
          <p:cNvSpPr/>
          <p:nvPr/>
        </p:nvSpPr>
        <p:spPr>
          <a:xfrm rot="21446724">
            <a:off x="7873968" y="5590172"/>
            <a:ext cx="278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= motor elétrico de 5 CV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288B69-0BB6-4AE8-B952-6A84EBF0F358}"/>
              </a:ext>
            </a:extLst>
          </p:cNvPr>
          <p:cNvSpPr txBox="1"/>
          <p:nvPr/>
        </p:nvSpPr>
        <p:spPr>
          <a:xfrm rot="21442844">
            <a:off x="11037214" y="773044"/>
            <a:ext cx="40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11926AA-2280-458F-BB8B-3D95D806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98" y="176577"/>
            <a:ext cx="805820" cy="912615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B28FD45-981C-46F8-B78A-083AAB6F7F90}"/>
              </a:ext>
            </a:extLst>
          </p:cNvPr>
          <p:cNvCxnSpPr/>
          <p:nvPr/>
        </p:nvCxnSpPr>
        <p:spPr>
          <a:xfrm flipV="1">
            <a:off x="11239346" y="877455"/>
            <a:ext cx="254665" cy="83127"/>
          </a:xfrm>
          <a:prstGeom prst="line">
            <a:avLst/>
          </a:prstGeom>
          <a:ln w="38100">
            <a:solidFill>
              <a:srgbClr val="EF4A2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709FAB-A4CC-4EC1-8E16-01997C0EF546}"/>
              </a:ext>
            </a:extLst>
          </p:cNvPr>
          <p:cNvSpPr txBox="1"/>
          <p:nvPr/>
        </p:nvSpPr>
        <p:spPr>
          <a:xfrm rot="21428051">
            <a:off x="862212" y="964145"/>
            <a:ext cx="4618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4437F63-D6A2-4B6D-9D9E-BD587414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7455"/>
            <a:ext cx="668592" cy="1436975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A9ADEC8-6024-4B14-8D8E-776B779310C5}"/>
              </a:ext>
            </a:extLst>
          </p:cNvPr>
          <p:cNvCxnSpPr/>
          <p:nvPr/>
        </p:nvCxnSpPr>
        <p:spPr>
          <a:xfrm flipH="1" flipV="1">
            <a:off x="334296" y="1089192"/>
            <a:ext cx="389960" cy="102299"/>
          </a:xfrm>
          <a:prstGeom prst="line">
            <a:avLst/>
          </a:prstGeom>
          <a:ln w="38100">
            <a:solidFill>
              <a:srgbClr val="EF4A2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D66D4F5F-5CB4-40AE-9CC5-3C1B0FEDA59A}"/>
              </a:ext>
            </a:extLst>
          </p:cNvPr>
          <p:cNvSpPr/>
          <p:nvPr/>
        </p:nvSpPr>
        <p:spPr>
          <a:xfrm rot="21446275">
            <a:off x="1241636" y="734352"/>
            <a:ext cx="297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= manovacuômetro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EA1EDC79-627B-43CB-B784-2F1978C35793}"/>
              </a:ext>
            </a:extLst>
          </p:cNvPr>
          <p:cNvGrpSpPr/>
          <p:nvPr/>
        </p:nvGrpSpPr>
        <p:grpSpPr>
          <a:xfrm>
            <a:off x="1137835" y="36860"/>
            <a:ext cx="9916327" cy="5666871"/>
            <a:chOff x="1137835" y="36860"/>
            <a:chExt cx="9916327" cy="566687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2CB19FA-0E50-41F0-B779-AB4274E46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9745" r="1" b="5547"/>
            <a:stretch/>
          </p:blipFill>
          <p:spPr>
            <a:xfrm rot="21480000">
              <a:off x="1137835" y="939335"/>
              <a:ext cx="9916327" cy="4764396"/>
            </a:xfrm>
            <a:prstGeom prst="rect">
              <a:avLst/>
            </a:prstGeom>
          </p:spPr>
        </p:pic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628F8E8F-EEB7-442C-AA72-B9A762AFFA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9382" y="500757"/>
              <a:ext cx="157019" cy="455191"/>
            </a:xfrm>
            <a:prstGeom prst="line">
              <a:avLst/>
            </a:prstGeom>
            <a:ln w="38100">
              <a:solidFill>
                <a:srgbClr val="EF4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41CB31A-B8F5-4D36-B813-7FB9E56D023C}"/>
                </a:ext>
              </a:extLst>
            </p:cNvPr>
            <p:cNvSpPr txBox="1"/>
            <p:nvPr/>
          </p:nvSpPr>
          <p:spPr>
            <a:xfrm>
              <a:off x="5089236" y="36860"/>
              <a:ext cx="637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4AE15AF-7788-4272-83AF-6E5D57B43D99}"/>
              </a:ext>
            </a:extLst>
          </p:cNvPr>
          <p:cNvSpPr/>
          <p:nvPr/>
        </p:nvSpPr>
        <p:spPr>
          <a:xfrm rot="21446724">
            <a:off x="8038297" y="510025"/>
            <a:ext cx="168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= manômetro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480C0CA-9414-4D17-A509-5CAAD69371BE}"/>
              </a:ext>
            </a:extLst>
          </p:cNvPr>
          <p:cNvSpPr/>
          <p:nvPr/>
        </p:nvSpPr>
        <p:spPr>
          <a:xfrm rot="21411864">
            <a:off x="5416385" y="93368"/>
            <a:ext cx="2145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analisador</a:t>
            </a:r>
            <a:r>
              <a:rPr lang="en-US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Kratos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Raimundo F Ignacio\AppData\Local\Temp\SNAGHTML6f709199.PNG">
            <a:extLst>
              <a:ext uri="{FF2B5EF4-FFF2-40B4-BE49-F238E27FC236}">
                <a16:creationId xmlns:a16="http://schemas.microsoft.com/office/drawing/2014/main" id="{695EA68E-2D68-47A0-AA8B-190E5F65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778" y="0"/>
            <a:ext cx="637309" cy="7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imundo F Ignacio\AppData\Local\Temp\SNAGHTML6f80299a.PNG">
            <a:extLst>
              <a:ext uri="{FF2B5EF4-FFF2-40B4-BE49-F238E27FC236}">
                <a16:creationId xmlns:a16="http://schemas.microsoft.com/office/drawing/2014/main" id="{7FDD03D2-87D2-49EA-AA7B-FBDC9094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4" y="-26940"/>
            <a:ext cx="8096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1D645BF-3D7C-41E5-B2E5-CE4F5CD8444F}"/>
              </a:ext>
            </a:extLst>
          </p:cNvPr>
          <p:cNvCxnSpPr>
            <a:cxnSpLocks/>
          </p:cNvCxnSpPr>
          <p:nvPr/>
        </p:nvCxnSpPr>
        <p:spPr>
          <a:xfrm flipH="1">
            <a:off x="1902691" y="3168073"/>
            <a:ext cx="637309" cy="260927"/>
          </a:xfrm>
          <a:prstGeom prst="straightConnector1">
            <a:avLst/>
          </a:prstGeom>
          <a:ln w="76200">
            <a:solidFill>
              <a:srgbClr val="ED4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03DC49CF-3D5A-49C2-877C-1D97DBD2CE18}"/>
              </a:ext>
            </a:extLst>
          </p:cNvPr>
          <p:cNvCxnSpPr/>
          <p:nvPr/>
        </p:nvCxnSpPr>
        <p:spPr>
          <a:xfrm flipV="1">
            <a:off x="3297382" y="2925536"/>
            <a:ext cx="0" cy="485073"/>
          </a:xfrm>
          <a:prstGeom prst="straightConnector1">
            <a:avLst/>
          </a:prstGeom>
          <a:ln w="76200">
            <a:solidFill>
              <a:srgbClr val="ED4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A1FAC7F1-463C-4F2B-87BB-049F9751647F}"/>
              </a:ext>
            </a:extLst>
          </p:cNvPr>
          <p:cNvCxnSpPr>
            <a:cxnSpLocks/>
          </p:cNvCxnSpPr>
          <p:nvPr/>
        </p:nvCxnSpPr>
        <p:spPr>
          <a:xfrm flipV="1">
            <a:off x="2475345" y="3874506"/>
            <a:ext cx="1547374" cy="78658"/>
          </a:xfrm>
          <a:prstGeom prst="straightConnector1">
            <a:avLst/>
          </a:prstGeom>
          <a:ln w="76200">
            <a:solidFill>
              <a:srgbClr val="ED4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87264AAA-6441-4054-85A2-CB89E8F582E7}"/>
              </a:ext>
            </a:extLst>
          </p:cNvPr>
          <p:cNvCxnSpPr>
            <a:cxnSpLocks/>
          </p:cNvCxnSpPr>
          <p:nvPr/>
        </p:nvCxnSpPr>
        <p:spPr>
          <a:xfrm flipV="1">
            <a:off x="4526620" y="2314430"/>
            <a:ext cx="0" cy="1241570"/>
          </a:xfrm>
          <a:prstGeom prst="straightConnector1">
            <a:avLst/>
          </a:prstGeom>
          <a:ln w="76200">
            <a:solidFill>
              <a:srgbClr val="ED4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8" grpId="0"/>
      <p:bldP spid="22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6508">
            <a:extLst>
              <a:ext uri="{FF2B5EF4-FFF2-40B4-BE49-F238E27FC236}">
                <a16:creationId xmlns:a16="http://schemas.microsoft.com/office/drawing/2014/main" id="{DD0CEA72-0F36-4F9B-90E1-5FA17E86A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67"/>
          <a:stretch/>
        </p:blipFill>
        <p:spPr bwMode="auto">
          <a:xfrm>
            <a:off x="240145" y="390643"/>
            <a:ext cx="497771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29B630F-A725-4D51-BAAD-E74BE15798B1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C237120-4803-4E75-88ED-E1DB10B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212" y="359471"/>
            <a:ext cx="4033578" cy="5400000"/>
          </a:xfrm>
          <a:prstGeom prst="rect">
            <a:avLst/>
          </a:prstGeom>
        </p:spPr>
      </p:pic>
      <p:pic>
        <p:nvPicPr>
          <p:cNvPr id="17" name="Imagem 16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CAF9CC48-281C-4C47-92BB-87E4801D8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45" y="1798346"/>
            <a:ext cx="2014155" cy="2248215"/>
          </a:xfrm>
          <a:prstGeom prst="rect">
            <a:avLst/>
          </a:prstGeom>
        </p:spPr>
      </p:pic>
      <p:sp>
        <p:nvSpPr>
          <p:cNvPr id="15" name="Balão de Pensamento: Nuvem 14">
            <a:extLst>
              <a:ext uri="{FF2B5EF4-FFF2-40B4-BE49-F238E27FC236}">
                <a16:creationId xmlns:a16="http://schemas.microsoft.com/office/drawing/2014/main" id="{260DC48A-FF60-4CB7-8783-912CDF1F40C5}"/>
              </a:ext>
            </a:extLst>
          </p:cNvPr>
          <p:cNvSpPr/>
          <p:nvPr/>
        </p:nvSpPr>
        <p:spPr>
          <a:xfrm>
            <a:off x="3316231" y="188641"/>
            <a:ext cx="5532582" cy="1293091"/>
          </a:xfrm>
          <a:prstGeom prst="cloudCallout">
            <a:avLst>
              <a:gd name="adj1" fmla="val 369"/>
              <a:gd name="adj2" fmla="val 88929"/>
            </a:avLst>
          </a:prstGeom>
          <a:solidFill>
            <a:srgbClr val="ED4A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UTILIZADOS NAS SEÇÕES DE ENTRADA E SAÍDA DA BOMBA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58A5D65-99A6-40FF-854D-3542B8FEB99E}"/>
              </a:ext>
            </a:extLst>
          </p:cNvPr>
          <p:cNvSpPr/>
          <p:nvPr/>
        </p:nvSpPr>
        <p:spPr>
          <a:xfrm>
            <a:off x="2222529" y="5805202"/>
            <a:ext cx="80425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VISUALIZANDO OS MANÔMETROS</a:t>
            </a:r>
          </a:p>
        </p:txBody>
      </p:sp>
    </p:spTree>
    <p:extLst>
      <p:ext uri="{BB962C8B-B14F-4D97-AF65-F5344CB8AC3E}">
        <p14:creationId xmlns:p14="http://schemas.microsoft.com/office/powerpoint/2010/main" val="24831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E256D7-F565-43BC-9702-BE62FAD3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81" y="3089804"/>
            <a:ext cx="6731338" cy="29449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DE139C1-07F1-4727-BC9B-E2A08525520A}"/>
              </a:ext>
            </a:extLst>
          </p:cNvPr>
          <p:cNvSpPr/>
          <p:nvPr/>
        </p:nvSpPr>
        <p:spPr>
          <a:xfrm>
            <a:off x="5126550" y="61037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registro da força pelo analisador da Kratos é feito em “kgf”.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B02AFE4-A049-4C68-B927-977C0DB06C7B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1ED04F1-53AF-4F0F-9F6D-A77828F4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8012" y="754207"/>
            <a:ext cx="1998620" cy="2335597"/>
          </a:xfrm>
          <a:prstGeom prst="rect">
            <a:avLst/>
          </a:prstGeom>
        </p:spPr>
      </p:pic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EBBEC6EA-8BF3-4E91-A44A-602932199FAB}"/>
              </a:ext>
            </a:extLst>
          </p:cNvPr>
          <p:cNvSpPr/>
          <p:nvPr/>
        </p:nvSpPr>
        <p:spPr>
          <a:xfrm>
            <a:off x="4922981" y="475214"/>
            <a:ext cx="4858327" cy="2614590"/>
          </a:xfrm>
          <a:prstGeom prst="wedgeRectCallout">
            <a:avLst>
              <a:gd name="adj1" fmla="val 59448"/>
              <a:gd name="adj2" fmla="val 22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acionar o conjunto motor bomba, olhando-o pela frente, este girará no sentido anti-horário, como a carcaça (estator) está solta, pelo princípio da ação e reação, ela tenderá a girar no sentido horário e uma esfera presa em uma das “patas” do motor, pressionará uma célula de carga que irá registrar a força aplicada, já que a célula de carga está ligada a um analisador, no caso da Kratos.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04B06B7-5EBF-4B71-B92C-EB8B8BDD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6" y="754207"/>
            <a:ext cx="4397853" cy="478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E1F9D7-B969-4CA9-86E7-8C0573818629}"/>
              </a:ext>
            </a:extLst>
          </p:cNvPr>
          <p:cNvSpPr txBox="1"/>
          <p:nvPr/>
        </p:nvSpPr>
        <p:spPr>
          <a:xfrm>
            <a:off x="371298" y="2602166"/>
            <a:ext cx="407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frontal do conjunto motor bomba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7">
            <a:extLst>
              <a:ext uri="{FF2B5EF4-FFF2-40B4-BE49-F238E27FC236}">
                <a16:creationId xmlns:a16="http://schemas.microsoft.com/office/drawing/2014/main" id="{2DD0A0AA-3031-4346-835A-947A3470A096}"/>
              </a:ext>
            </a:extLst>
          </p:cNvPr>
          <p:cNvGrpSpPr/>
          <p:nvPr/>
        </p:nvGrpSpPr>
        <p:grpSpPr>
          <a:xfrm>
            <a:off x="514254" y="3081244"/>
            <a:ext cx="3936107" cy="3543300"/>
            <a:chOff x="395536" y="2348880"/>
            <a:chExt cx="3936107" cy="35433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B90B9B3-4B93-435B-A110-8C36F7B6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348880"/>
              <a:ext cx="3648075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EA76D00-9FDF-4734-90CD-259208982BBF}"/>
                </a:ext>
              </a:extLst>
            </p:cNvPr>
            <p:cNvSpPr txBox="1"/>
            <p:nvPr/>
          </p:nvSpPr>
          <p:spPr>
            <a:xfrm>
              <a:off x="395536" y="306896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reação</a:t>
              </a:r>
              <a:endParaRPr lang="pt-BR" dirty="0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1165EB27-11BB-4BEA-8E7B-E84752282627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86BE63C-A3A9-4EDB-AA69-2C0DEAAD6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99137"/>
              </p:ext>
            </p:extLst>
          </p:nvPr>
        </p:nvGraphicFramePr>
        <p:xfrm>
          <a:off x="3282685" y="1304654"/>
          <a:ext cx="83073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Equation" r:id="rId5" imgW="3377880" imgH="431640" progId="Equation.DSMT4">
                  <p:embed/>
                </p:oleObj>
              </mc:Choice>
              <mc:Fallback>
                <p:oleObj name="Equation" r:id="rId5" imgW="3377880" imgH="4316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2685" y="1304654"/>
                        <a:ext cx="8307387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881EC0B-CF6B-42CE-AAF5-1D8AD8E93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18748"/>
              </p:ext>
            </p:extLst>
          </p:nvPr>
        </p:nvGraphicFramePr>
        <p:xfrm>
          <a:off x="4450361" y="4190642"/>
          <a:ext cx="733901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" name="Equation" r:id="rId7" imgW="2984400" imgH="457200" progId="Equation.DSMT4">
                  <p:embed/>
                </p:oleObj>
              </mc:Choice>
              <mc:Fallback>
                <p:oleObj name="Equation" r:id="rId7" imgW="298440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86BE63C-A3A9-4EDB-AA69-2C0DEAAD6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50361" y="4190642"/>
                        <a:ext cx="7339012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C1FD9B7-C215-4F12-A13A-14E0A1E3E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08048"/>
              </p:ext>
            </p:extLst>
          </p:nvPr>
        </p:nvGraphicFramePr>
        <p:xfrm>
          <a:off x="5190930" y="2718658"/>
          <a:ext cx="56530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" name="Equation" r:id="rId9" imgW="2298600" imgH="431640" progId="Equation.DSMT4">
                  <p:embed/>
                </p:oleObj>
              </mc:Choice>
              <mc:Fallback>
                <p:oleObj name="Equation" r:id="rId9" imgW="2298600" imgH="4316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881EC0B-CF6B-42CE-AAF5-1D8AD8E93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0930" y="2718658"/>
                        <a:ext cx="5653087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195AF8B-14C9-4F32-80D5-C385881F6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9910"/>
              </p:ext>
            </p:extLst>
          </p:nvPr>
        </p:nvGraphicFramePr>
        <p:xfrm>
          <a:off x="5549706" y="5818377"/>
          <a:ext cx="49355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" name="Equation" r:id="rId11" imgW="2006280" imgH="228600" progId="Equation.DSMT4">
                  <p:embed/>
                </p:oleObj>
              </mc:Choice>
              <mc:Fallback>
                <p:oleObj name="Equation" r:id="rId11" imgW="200628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881EC0B-CF6B-42CE-AAF5-1D8AD8E93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49706" y="5818377"/>
                        <a:ext cx="4935537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BD10BE9B-E8DA-4465-82C6-BF60ADE244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298" y="355000"/>
            <a:ext cx="1358180" cy="2243689"/>
          </a:xfrm>
          <a:prstGeom prst="rect">
            <a:avLst/>
          </a:prstGeom>
        </p:spPr>
      </p:pic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41D99833-2565-422A-BDA9-158282A315E3}"/>
              </a:ext>
            </a:extLst>
          </p:cNvPr>
          <p:cNvSpPr/>
          <p:nvPr/>
        </p:nvSpPr>
        <p:spPr>
          <a:xfrm>
            <a:off x="3880379" y="402576"/>
            <a:ext cx="3556000" cy="522751"/>
          </a:xfrm>
          <a:prstGeom prst="cloudCallout">
            <a:avLst>
              <a:gd name="adj1" fmla="val -131239"/>
              <a:gd name="adj2" fmla="val -4641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Relembrando:</a:t>
            </a:r>
          </a:p>
        </p:txBody>
      </p:sp>
    </p:spTree>
    <p:extLst>
      <p:ext uri="{BB962C8B-B14F-4D97-AF65-F5344CB8AC3E}">
        <p14:creationId xmlns:p14="http://schemas.microsoft.com/office/powerpoint/2010/main" val="11013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4F8C1B-CB7D-4023-B669-DA8720B71244}"/>
              </a:ext>
            </a:extLst>
          </p:cNvPr>
          <p:cNvSpPr/>
          <p:nvPr/>
        </p:nvSpPr>
        <p:spPr>
          <a:xfrm>
            <a:off x="230909" y="203200"/>
            <a:ext cx="11720946" cy="6497331"/>
          </a:xfrm>
          <a:prstGeom prst="rect">
            <a:avLst/>
          </a:prstGeom>
          <a:noFill/>
          <a:ln w="76200">
            <a:solidFill>
              <a:srgbClr val="EF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A9BD92-C53A-46E6-A261-A171DE376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2" y="4406586"/>
            <a:ext cx="2924583" cy="2248214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9420EB2-0505-40BA-B219-980BC7257671}"/>
              </a:ext>
            </a:extLst>
          </p:cNvPr>
          <p:cNvSpPr/>
          <p:nvPr/>
        </p:nvSpPr>
        <p:spPr>
          <a:xfrm>
            <a:off x="2890982" y="4747491"/>
            <a:ext cx="5828145" cy="1108364"/>
          </a:xfrm>
          <a:prstGeom prst="wedgeEllipseCallout">
            <a:avLst>
              <a:gd name="adj1" fmla="val -59343"/>
              <a:gd name="adj2" fmla="val 42500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como achamos a rotação?</a:t>
            </a:r>
          </a:p>
        </p:txBody>
      </p:sp>
      <p:pic>
        <p:nvPicPr>
          <p:cNvPr id="10" name="Imagem 9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ED672B39-68B4-4B21-827E-3A07DEEF6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62" y="2040428"/>
            <a:ext cx="2014155" cy="224821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34B6AD4-B88F-4ACB-9029-16BD829E7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6839">
            <a:off x="9959040" y="1196954"/>
            <a:ext cx="1358180" cy="2243689"/>
          </a:xfrm>
          <a:prstGeom prst="rect">
            <a:avLst/>
          </a:prstGeom>
        </p:spPr>
      </p:pic>
      <p:pic>
        <p:nvPicPr>
          <p:cNvPr id="7170" name="Picture 2" descr="C:\Users\Raimundo F Ignacio\AppData\Local\Temp\SNAGHTML6fa67ef5.PNG">
            <a:extLst>
              <a:ext uri="{FF2B5EF4-FFF2-40B4-BE49-F238E27FC236}">
                <a16:creationId xmlns:a16="http://schemas.microsoft.com/office/drawing/2014/main" id="{B9824743-D354-4C9C-A492-213753D2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9505">
            <a:off x="7707052" y="1911296"/>
            <a:ext cx="2893772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96E55201-598B-408E-B1DE-DDDE0D66A01F}"/>
              </a:ext>
            </a:extLst>
          </p:cNvPr>
          <p:cNvSpPr/>
          <p:nvPr/>
        </p:nvSpPr>
        <p:spPr>
          <a:xfrm>
            <a:off x="3581548" y="254943"/>
            <a:ext cx="7056582" cy="1542473"/>
          </a:xfrm>
          <a:prstGeom prst="wedgeEllipseCallout">
            <a:avLst>
              <a:gd name="adj1" fmla="val 50633"/>
              <a:gd name="adj2" fmla="val 64297"/>
            </a:avLst>
          </a:prstGeom>
          <a:solidFill>
            <a:srgbClr val="84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rotação é obtida através de um tacômetro a laser, o qual é apontado para o adesivo branco = 2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80555F6-3D98-40DD-B79D-F6F6F5843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682" y="469227"/>
            <a:ext cx="1477361" cy="124388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981AFBD-AEB8-498B-B100-2738FE7675C2}"/>
              </a:ext>
            </a:extLst>
          </p:cNvPr>
          <p:cNvGrpSpPr/>
          <p:nvPr/>
        </p:nvGrpSpPr>
        <p:grpSpPr>
          <a:xfrm>
            <a:off x="895592" y="1685816"/>
            <a:ext cx="3264393" cy="2943732"/>
            <a:chOff x="895592" y="1685816"/>
            <a:chExt cx="3264393" cy="2943732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81D9726-905C-4D63-B14E-DEDA01AA2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92" y="1685816"/>
              <a:ext cx="2462125" cy="226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3E25109E-429E-4B2E-8172-FD7A5E24E800}"/>
                </a:ext>
              </a:extLst>
            </p:cNvPr>
            <p:cNvCxnSpPr/>
            <p:nvPr/>
          </p:nvCxnSpPr>
          <p:spPr>
            <a:xfrm>
              <a:off x="2364509" y="2817181"/>
              <a:ext cx="1217039" cy="1471462"/>
            </a:xfrm>
            <a:prstGeom prst="line">
              <a:avLst/>
            </a:prstGeom>
            <a:ln w="28575">
              <a:solidFill>
                <a:srgbClr val="BD573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8780C2E-1814-4B00-BA0A-68AE33863F49}"/>
                </a:ext>
              </a:extLst>
            </p:cNvPr>
            <p:cNvSpPr txBox="1"/>
            <p:nvPr/>
          </p:nvSpPr>
          <p:spPr>
            <a:xfrm>
              <a:off x="3463636" y="4167883"/>
              <a:ext cx="696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BD57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0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1087</Words>
  <Application>Microsoft Office PowerPoint</Application>
  <PresentationFormat>Widescreen</PresentationFormat>
  <Paragraphs>226</Paragraphs>
  <Slides>24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Impact</vt:lpstr>
      <vt:lpstr>Symbol</vt:lpstr>
      <vt:lpstr>Times New Roman</vt:lpstr>
      <vt:lpstr>Verdana</vt:lpstr>
      <vt:lpstr>Tema do Office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50</cp:revision>
  <dcterms:created xsi:type="dcterms:W3CDTF">2018-08-12T00:12:24Z</dcterms:created>
  <dcterms:modified xsi:type="dcterms:W3CDTF">2018-08-13T05:06:28Z</dcterms:modified>
</cp:coreProperties>
</file>