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B5DDA2-9160-4E7D-ACF7-E18CFA9A6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7D33BF-724D-4084-83C6-5EE2AA86D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A7B21F-F5D1-46DC-BD52-B9381B336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458DEB-D526-4EAB-8175-D1FDC6C4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45BF75-14F2-4DC4-8A1F-1E93B125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25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99010-CFE9-4C22-B2A4-5AAD11D4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083E4F-7F21-4B25-80F2-FC4BC9C17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922DD0-DB7A-47B5-BC03-708F755A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988860-E1A6-40C7-A871-CE88C196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32287E-5510-4607-96A6-ACC35F29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71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6FDCEE-7537-4BC1-85BC-7B82B07A9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9468B3-09CA-4735-97DE-A1C6AD032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D16407-2C0D-4F51-8DE2-B0CDFAFFD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42B00E-C308-477B-A513-3F7CD0D6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A9216E-C85F-44C5-99DB-7AA3B3CA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84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37498-9BBB-4FBA-B70D-4FF5E4FD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731EB1-62C5-447C-ADA5-9DE6221AD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7D1FDD-1E6E-4606-B8DA-B8FEEDD7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18C5A5-0E42-4856-B3B6-1BF01279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E8451D-3F2A-470F-BE60-8D3C161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FAAE7-B0FE-4D7A-A94D-29D34DA2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991050-EEFC-4B31-A1E2-AEEA4F67D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2B537A-FBBE-4605-9236-E8803B4B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5D9206-0798-4B46-8191-9575E258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3BA311-788E-4EF2-9506-BADF7E7E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23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BB7D4-6250-49D9-88C2-D85A4966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37DB21-C91D-408E-8129-B6D74BC67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BE5AAF-C6AA-4248-8654-A5B44B328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02AB35-47DB-4B22-BA88-03CDBA38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205121-8172-47ED-B2E2-6D4D29D3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1732BC-B7DD-4248-858E-CEC111B0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94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51652-AD9F-43C0-9B81-847A4C6C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D49C90-309F-4C61-8B9F-C56FAFD7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A4F546A-35D6-4EE4-8411-61F76604E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EFA246-DA57-45AE-BBF1-08A0EB3E3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045B8B0-40A1-4FAE-9463-F6DC0ED3D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14F788-5A4E-4BFB-96F6-62684CAC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074114-26E1-4ECA-AC10-94F101B3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F0164D-AE4D-4CF9-9C29-1026C819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98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C94DA-4534-4328-810E-A7668042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9A13BF-E5BA-4497-8188-F21A75EB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591688-7624-42AB-BEC2-99E491AD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D1460B-5E35-488D-85A3-C88773A2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97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688E29-8C54-4756-916A-00D3DD1C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346D4AB-88B9-47BE-9A4C-796DD0C2F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E0B35A-1231-4D1F-8C7F-25BD3A58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66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F2135-A07C-4739-B84E-335C3944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05D9D9-F5BF-4334-8550-E18577CB6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FD8F94-950B-4123-857C-0C4CDFB13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E4593B-105B-4278-8AC6-CB61EC4C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28A3A8-6DA2-4962-BB3F-8529AE39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F59939-CD15-4DD0-9A69-24789863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66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ED565-EDF0-4248-ADBC-D08EE456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797989-3D66-4AD2-B4DF-C023C38DD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AE1C5C-9FE2-4763-810C-544DCAB66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CCBAF8-F74B-44B1-84E4-6DF32D98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D40655-E08C-478E-89F1-CCFE1EB7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586D66-8348-4BE1-B0FF-30DCAFB9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0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27CF9A9-9126-43CC-8937-78ED350A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5554D6-F609-429B-B2A6-BC7ED6E54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2B0E6-7C51-4876-93DA-2EB0AEBE3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3779-0FDD-4AA3-AC71-E6C043B617FB}" type="datetimeFigureOut">
              <a:rPr lang="pt-BR" smtClean="0"/>
              <a:t>29/10/2018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2D1EA6-AE5B-45CE-8BA0-2E70E31AE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0C6923-37D3-4F76-860D-9C3DC862F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55312-8C16-43FC-8B29-CD3623406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8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hão&#10;&#10;Descrição gerada com muito alta confiança">
            <a:extLst>
              <a:ext uri="{FF2B5EF4-FFF2-40B4-BE49-F238E27FC236}">
                <a16:creationId xmlns:a16="http://schemas.microsoft.com/office/drawing/2014/main" id="{227EC81D-4AFD-45B2-9B76-39F3019FB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0" r="193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146" name="Picture 2" descr="C:\Users\Raimundo F Ignacio\AppData\Local\Temp\SNAGHTML92d0369.PNG">
            <a:extLst>
              <a:ext uri="{FF2B5EF4-FFF2-40B4-BE49-F238E27FC236}">
                <a16:creationId xmlns:a16="http://schemas.microsoft.com/office/drawing/2014/main" id="{5CDB06A7-52C5-4CE5-8EEA-8218E42E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501" y="291128"/>
            <a:ext cx="18002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6F030DF3-BFB2-45C4-A105-5D8692AFDD8B}"/>
              </a:ext>
            </a:extLst>
          </p:cNvPr>
          <p:cNvSpPr/>
          <p:nvPr/>
        </p:nvSpPr>
        <p:spPr>
          <a:xfrm>
            <a:off x="7898453" y="291128"/>
            <a:ext cx="2939845" cy="1193543"/>
          </a:xfrm>
          <a:prstGeom prst="wedgeEllipseCallout">
            <a:avLst>
              <a:gd name="adj1" fmla="val 57762"/>
              <a:gd name="adj2" fmla="val -108"/>
            </a:avLst>
          </a:prstGeom>
          <a:solidFill>
            <a:srgbClr val="090B0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Associação em série de tubos</a:t>
            </a:r>
          </a:p>
        </p:txBody>
      </p:sp>
    </p:spTree>
    <p:extLst>
      <p:ext uri="{BB962C8B-B14F-4D97-AF65-F5344CB8AC3E}">
        <p14:creationId xmlns:p14="http://schemas.microsoft.com/office/powerpoint/2010/main" val="318498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907"/>
            <a:ext cx="10515600" cy="911141"/>
          </a:xfrm>
        </p:spPr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tubulações em série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7092" y="1510579"/>
            <a:ext cx="11665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Ao projetar uma tubulação ligando dois pontos distantes 18 km estabeleceu-se uma vazão de 500 L/s, isto quando a tubulação for construída de tubo de concreto de bom acabamento (C = 130) e com diâmetro de 637,8 mm. Por questão de otimização de custos do projeto, optou-se em construir um trecho 1 de tubos de concreto de bom acabamento (C</a:t>
            </a:r>
            <a:r>
              <a:rPr lang="pt-BR" baseline="-25000" dirty="0"/>
              <a:t>1</a:t>
            </a:r>
            <a:r>
              <a:rPr lang="pt-BR" dirty="0"/>
              <a:t> = 130) com diâmetro D</a:t>
            </a:r>
            <a:r>
              <a:rPr lang="pt-BR" baseline="-25000" dirty="0"/>
              <a:t>1</a:t>
            </a:r>
            <a:r>
              <a:rPr lang="pt-BR" dirty="0"/>
              <a:t> = 800 mm e um trecho 2 em tubos de grés cerâmico vidrado (C</a:t>
            </a:r>
            <a:r>
              <a:rPr lang="pt-BR" baseline="-25000" dirty="0"/>
              <a:t>2</a:t>
            </a:r>
            <a:r>
              <a:rPr lang="pt-BR" dirty="0"/>
              <a:t> = 110) com diâmetro D</a:t>
            </a:r>
            <a:r>
              <a:rPr lang="pt-BR" baseline="-25000" dirty="0"/>
              <a:t>2</a:t>
            </a:r>
            <a:r>
              <a:rPr lang="pt-BR" dirty="0"/>
              <a:t> = 600 mm, uma vez que se dispõe desses tubos no almoxarifado. Especifique os comprimentos do trecho 1 e 2, respectivamente L</a:t>
            </a:r>
            <a:r>
              <a:rPr lang="pt-BR" baseline="-25000" dirty="0"/>
              <a:t>1</a:t>
            </a:r>
            <a:r>
              <a:rPr lang="pt-BR" dirty="0"/>
              <a:t> e L</a:t>
            </a:r>
            <a:r>
              <a:rPr lang="pt-BR" baseline="-25000" dirty="0"/>
              <a:t>2</a:t>
            </a:r>
            <a:r>
              <a:rPr lang="pt-BR" dirty="0"/>
              <a:t>, para se ter a mesma vazão de 500L/s.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3768436"/>
            <a:ext cx="1365291" cy="2859585"/>
          </a:xfrm>
          <a:prstGeom prst="rect">
            <a:avLst/>
          </a:prstGeom>
        </p:spPr>
      </p:pic>
      <p:sp>
        <p:nvSpPr>
          <p:cNvPr id="6" name="Balão de Fala: Oval 5"/>
          <p:cNvSpPr/>
          <p:nvPr/>
        </p:nvSpPr>
        <p:spPr>
          <a:xfrm>
            <a:off x="1579418" y="3408218"/>
            <a:ext cx="3200400" cy="1233055"/>
          </a:xfrm>
          <a:prstGeom prst="wedgeEllipseCallout">
            <a:avLst>
              <a:gd name="adj1" fmla="val -54326"/>
              <a:gd name="adj2" fmla="val 50140"/>
            </a:avLst>
          </a:prstGeom>
          <a:solidFill>
            <a:srgbClr val="816462"/>
          </a:solidFill>
          <a:ln>
            <a:solidFill>
              <a:srgbClr val="8164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Calculamos as perdas para o diâmetro de 637,8 mm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5025159" y="3264905"/>
          <a:ext cx="6693124" cy="127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ção" r:id="rId4" imgW="3720960" imgH="711000" progId="Equation.3">
                  <p:embed/>
                </p:oleObj>
              </mc:Choice>
              <mc:Fallback>
                <p:oleObj name="Equação" r:id="rId4" imgW="3720960" imgH="711000" progId="Equation.3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5159" y="3264905"/>
                        <a:ext cx="6693124" cy="1279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6400" y="4882242"/>
            <a:ext cx="2895600" cy="1975758"/>
          </a:xfrm>
          <a:prstGeom prst="rect">
            <a:avLst/>
          </a:prstGeom>
        </p:spPr>
      </p:pic>
      <p:sp>
        <p:nvSpPr>
          <p:cNvPr id="10" name="Balão de Fala: Oval 9"/>
          <p:cNvSpPr/>
          <p:nvPr/>
        </p:nvSpPr>
        <p:spPr>
          <a:xfrm>
            <a:off x="6685438" y="4355265"/>
            <a:ext cx="3061854" cy="1344045"/>
          </a:xfrm>
          <a:prstGeom prst="wedgeEllipseCallout">
            <a:avLst>
              <a:gd name="adj1" fmla="val 55638"/>
              <a:gd name="adj2" fmla="val 66623"/>
            </a:avLst>
          </a:prstGeom>
          <a:solidFill>
            <a:srgbClr val="816462"/>
          </a:solidFill>
          <a:ln>
            <a:solidFill>
              <a:srgbClr val="8164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Pela condição de equivalência, temos:</a:t>
            </a: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/>
          </p:nvPr>
        </p:nvGraphicFramePr>
        <p:xfrm>
          <a:off x="1679040" y="5348496"/>
          <a:ext cx="653732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ção" r:id="rId7" imgW="3632040" imgH="711000" progId="Equation.3">
                  <p:embed/>
                </p:oleObj>
              </mc:Choice>
              <mc:Fallback>
                <p:oleObj name="Equação" r:id="rId7" imgW="3632040" imgH="711000" progId="Equation.3">
                  <p:embed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9040" y="5348496"/>
                        <a:ext cx="6537325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A4F336E8-BA22-4C06-B9F2-86F6D13F0B3A}"/>
              </a:ext>
            </a:extLst>
          </p:cNvPr>
          <p:cNvSpPr/>
          <p:nvPr/>
        </p:nvSpPr>
        <p:spPr>
          <a:xfrm>
            <a:off x="4651999" y="987808"/>
            <a:ext cx="3088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https://youtu.be/kRRj66LrpWk</a:t>
            </a:r>
          </a:p>
        </p:txBody>
      </p:sp>
    </p:spTree>
    <p:extLst>
      <p:ext uri="{BB962C8B-B14F-4D97-AF65-F5344CB8AC3E}">
        <p14:creationId xmlns:p14="http://schemas.microsoft.com/office/powerpoint/2010/main" val="412837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149802" y="1837914"/>
          <a:ext cx="11820525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ção" r:id="rId3" imgW="6248160" imgH="2234880" progId="Equation.3">
                  <p:embed/>
                </p:oleObj>
              </mc:Choice>
              <mc:Fallback>
                <p:oleObj name="Equação" r:id="rId3" imgW="6248160" imgH="2234880" progId="Equation.3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802" y="1837914"/>
                        <a:ext cx="11820525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Imagem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341" y="2028402"/>
            <a:ext cx="4442361" cy="2169525"/>
          </a:xfrm>
          <a:prstGeom prst="rect">
            <a:avLst/>
          </a:prstGeom>
        </p:spPr>
      </p:pic>
      <p:sp>
        <p:nvSpPr>
          <p:cNvPr id="26" name="Títu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Tubo equivalente as tubulações em série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42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Generalizando chegamos a regra de Dupuit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4148138" y="1792288"/>
          <a:ext cx="5749925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ção" r:id="rId3" imgW="2374560" imgH="431640" progId="Equation.3">
                  <p:embed/>
                </p:oleObj>
              </mc:Choice>
              <mc:Fallback>
                <p:oleObj name="Equação" r:id="rId3" imgW="2374560" imgH="431640" progId="Equation.3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8138" y="1792288"/>
                        <a:ext cx="5749925" cy="104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211" y="3016251"/>
            <a:ext cx="2272589" cy="3425447"/>
          </a:xfrm>
          <a:prstGeom prst="rect">
            <a:avLst/>
          </a:prstGeom>
        </p:spPr>
      </p:pic>
      <p:sp>
        <p:nvSpPr>
          <p:cNvPr id="6" name="Balão de Fala: Oval 5"/>
          <p:cNvSpPr/>
          <p:nvPr/>
        </p:nvSpPr>
        <p:spPr>
          <a:xfrm>
            <a:off x="5375564" y="3366655"/>
            <a:ext cx="4128654" cy="1107065"/>
          </a:xfrm>
          <a:prstGeom prst="wedgeEllipseCallout">
            <a:avLst>
              <a:gd name="adj1" fmla="val 57690"/>
              <a:gd name="adj2" fmla="val 11190"/>
            </a:avLst>
          </a:prstGeom>
          <a:solidFill>
            <a:srgbClr val="D47E60"/>
          </a:solidFill>
          <a:ln>
            <a:solidFill>
              <a:srgbClr val="D47E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associação em série temos a mesma vazão e a mesma perda de carga total</a:t>
            </a:r>
          </a:p>
        </p:txBody>
      </p:sp>
      <p:sp>
        <p:nvSpPr>
          <p:cNvPr id="9" name="Retângulo: Cantos Arredondados 8"/>
          <p:cNvSpPr/>
          <p:nvPr/>
        </p:nvSpPr>
        <p:spPr>
          <a:xfrm>
            <a:off x="685709" y="2083522"/>
            <a:ext cx="2964873" cy="438222"/>
          </a:xfrm>
          <a:prstGeom prst="roundRect">
            <a:avLst/>
          </a:prstGeom>
          <a:solidFill>
            <a:srgbClr val="745353"/>
          </a:solidFill>
          <a:ln>
            <a:solidFill>
              <a:srgbClr val="74535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Perda pela fórmula universal</a:t>
            </a:r>
          </a:p>
        </p:txBody>
      </p:sp>
      <p:sp>
        <p:nvSpPr>
          <p:cNvPr id="10" name="Retângulo: Cantos Arredondados 9"/>
          <p:cNvSpPr/>
          <p:nvPr/>
        </p:nvSpPr>
        <p:spPr>
          <a:xfrm>
            <a:off x="2594433" y="4830764"/>
            <a:ext cx="4427333" cy="438222"/>
          </a:xfrm>
          <a:prstGeom prst="roundRect">
            <a:avLst/>
          </a:prstGeom>
          <a:solidFill>
            <a:srgbClr val="745353"/>
          </a:solidFill>
          <a:ln>
            <a:solidFill>
              <a:srgbClr val="74535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Perda pela fórmula Hazen-Williams</a:t>
            </a: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/>
          </p:nvPr>
        </p:nvGraphicFramePr>
        <p:xfrm>
          <a:off x="685709" y="5556783"/>
          <a:ext cx="8726333" cy="106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ção" r:id="rId6" imgW="3543120" imgH="431640" progId="Equation.3">
                  <p:embed/>
                </p:oleObj>
              </mc:Choice>
              <mc:Fallback>
                <p:oleObj name="Equação" r:id="rId6" imgW="3543120" imgH="431640" progId="Equation.3">
                  <p:embed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709" y="5556783"/>
                        <a:ext cx="8726333" cy="106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970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202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Equação</vt:lpstr>
      <vt:lpstr>Apresentação do PowerPoint</vt:lpstr>
      <vt:lpstr>Sistema de tubulações em série</vt:lpstr>
      <vt:lpstr>Tubo equivalente as tubulações em série</vt:lpstr>
      <vt:lpstr>Generalizando chegamos a regra de Dupuit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5</cp:revision>
  <dcterms:created xsi:type="dcterms:W3CDTF">2018-10-29T18:34:50Z</dcterms:created>
  <dcterms:modified xsi:type="dcterms:W3CDTF">2018-10-29T19:51:22Z</dcterms:modified>
</cp:coreProperties>
</file>