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3" r:id="rId1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482C"/>
    <a:srgbClr val="521B08"/>
    <a:srgbClr val="921919"/>
    <a:srgbClr val="4E0011"/>
    <a:srgbClr val="F4FFF2"/>
    <a:srgbClr val="DC6969"/>
    <a:srgbClr val="FFBFA3"/>
    <a:srgbClr val="8FB5FF"/>
    <a:srgbClr val="B85858"/>
    <a:srgbClr val="7F00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80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D79369-5E06-4113-882D-54E9C51CEF8C}"/>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AE15AB13-5544-473B-AAC5-DF110DC840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31CB020-E896-4577-B783-F50846B2641D}"/>
              </a:ext>
            </a:extLst>
          </p:cNvPr>
          <p:cNvSpPr>
            <a:spLocks noGrp="1"/>
          </p:cNvSpPr>
          <p:nvPr>
            <p:ph type="dt" sz="half" idx="10"/>
          </p:nvPr>
        </p:nvSpPr>
        <p:spPr/>
        <p:txBody>
          <a:bodyPr/>
          <a:lstStyle/>
          <a:p>
            <a:fld id="{204BAD64-2D8D-46B4-AA78-9DFEBFECE834}" type="datetimeFigureOut">
              <a:rPr lang="pt-BR" smtClean="0"/>
              <a:t>29/10/2018</a:t>
            </a:fld>
            <a:endParaRPr lang="pt-BR"/>
          </a:p>
        </p:txBody>
      </p:sp>
      <p:sp>
        <p:nvSpPr>
          <p:cNvPr id="5" name="Espaço Reservado para Rodapé 4">
            <a:extLst>
              <a:ext uri="{FF2B5EF4-FFF2-40B4-BE49-F238E27FC236}">
                <a16:creationId xmlns:a16="http://schemas.microsoft.com/office/drawing/2014/main" id="{3A30F8A3-DF35-4F1C-9C3C-342A1C0F22B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A803389-B58F-4381-8F50-0046AF947AEA}"/>
              </a:ext>
            </a:extLst>
          </p:cNvPr>
          <p:cNvSpPr>
            <a:spLocks noGrp="1"/>
          </p:cNvSpPr>
          <p:nvPr>
            <p:ph type="sldNum" sz="quarter" idx="12"/>
          </p:nvPr>
        </p:nvSpPr>
        <p:spPr/>
        <p:txBody>
          <a:bodyPr/>
          <a:lstStyle/>
          <a:p>
            <a:fld id="{865EAD36-ED74-4B23-84ED-74FA04F74A07}" type="slidenum">
              <a:rPr lang="pt-BR" smtClean="0"/>
              <a:t>‹nº›</a:t>
            </a:fld>
            <a:endParaRPr lang="pt-BR"/>
          </a:p>
        </p:txBody>
      </p:sp>
    </p:spTree>
    <p:extLst>
      <p:ext uri="{BB962C8B-B14F-4D97-AF65-F5344CB8AC3E}">
        <p14:creationId xmlns:p14="http://schemas.microsoft.com/office/powerpoint/2010/main" val="3090982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EF2011-3F46-4A42-97BD-A7F7A6DDB0F1}"/>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2F8828AF-669A-434F-A9E9-FF2C8601FAFD}"/>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87A9B86-1DB7-4ECD-BBAA-2FFCC3509D81}"/>
              </a:ext>
            </a:extLst>
          </p:cNvPr>
          <p:cNvSpPr>
            <a:spLocks noGrp="1"/>
          </p:cNvSpPr>
          <p:nvPr>
            <p:ph type="dt" sz="half" idx="10"/>
          </p:nvPr>
        </p:nvSpPr>
        <p:spPr/>
        <p:txBody>
          <a:bodyPr/>
          <a:lstStyle/>
          <a:p>
            <a:fld id="{204BAD64-2D8D-46B4-AA78-9DFEBFECE834}" type="datetimeFigureOut">
              <a:rPr lang="pt-BR" smtClean="0"/>
              <a:t>29/10/2018</a:t>
            </a:fld>
            <a:endParaRPr lang="pt-BR"/>
          </a:p>
        </p:txBody>
      </p:sp>
      <p:sp>
        <p:nvSpPr>
          <p:cNvPr id="5" name="Espaço Reservado para Rodapé 4">
            <a:extLst>
              <a:ext uri="{FF2B5EF4-FFF2-40B4-BE49-F238E27FC236}">
                <a16:creationId xmlns:a16="http://schemas.microsoft.com/office/drawing/2014/main" id="{6BEC9C37-6AC9-487F-B33E-DC847A7AC47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CF323CF-CEB1-48E4-A8A6-320363AAE8E8}"/>
              </a:ext>
            </a:extLst>
          </p:cNvPr>
          <p:cNvSpPr>
            <a:spLocks noGrp="1"/>
          </p:cNvSpPr>
          <p:nvPr>
            <p:ph type="sldNum" sz="quarter" idx="12"/>
          </p:nvPr>
        </p:nvSpPr>
        <p:spPr/>
        <p:txBody>
          <a:bodyPr/>
          <a:lstStyle/>
          <a:p>
            <a:fld id="{865EAD36-ED74-4B23-84ED-74FA04F74A07}" type="slidenum">
              <a:rPr lang="pt-BR" smtClean="0"/>
              <a:t>‹nº›</a:t>
            </a:fld>
            <a:endParaRPr lang="pt-BR"/>
          </a:p>
        </p:txBody>
      </p:sp>
    </p:spTree>
    <p:extLst>
      <p:ext uri="{BB962C8B-B14F-4D97-AF65-F5344CB8AC3E}">
        <p14:creationId xmlns:p14="http://schemas.microsoft.com/office/powerpoint/2010/main" val="1373812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B49F3D2-7481-4FDA-BB36-3A7406AD65E8}"/>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116AB7F6-3CE3-48B9-AA67-B1AE350D0113}"/>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55CBEC2-EC86-4456-BDDC-9DC476DE6DAE}"/>
              </a:ext>
            </a:extLst>
          </p:cNvPr>
          <p:cNvSpPr>
            <a:spLocks noGrp="1"/>
          </p:cNvSpPr>
          <p:nvPr>
            <p:ph type="dt" sz="half" idx="10"/>
          </p:nvPr>
        </p:nvSpPr>
        <p:spPr/>
        <p:txBody>
          <a:bodyPr/>
          <a:lstStyle/>
          <a:p>
            <a:fld id="{204BAD64-2D8D-46B4-AA78-9DFEBFECE834}" type="datetimeFigureOut">
              <a:rPr lang="pt-BR" smtClean="0"/>
              <a:t>29/10/2018</a:t>
            </a:fld>
            <a:endParaRPr lang="pt-BR"/>
          </a:p>
        </p:txBody>
      </p:sp>
      <p:sp>
        <p:nvSpPr>
          <p:cNvPr id="5" name="Espaço Reservado para Rodapé 4">
            <a:extLst>
              <a:ext uri="{FF2B5EF4-FFF2-40B4-BE49-F238E27FC236}">
                <a16:creationId xmlns:a16="http://schemas.microsoft.com/office/drawing/2014/main" id="{6069B7A3-9ED1-4A77-991E-4DAA821F844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3B479CA-625A-41BA-9862-0D1C96FA3DDB}"/>
              </a:ext>
            </a:extLst>
          </p:cNvPr>
          <p:cNvSpPr>
            <a:spLocks noGrp="1"/>
          </p:cNvSpPr>
          <p:nvPr>
            <p:ph type="sldNum" sz="quarter" idx="12"/>
          </p:nvPr>
        </p:nvSpPr>
        <p:spPr/>
        <p:txBody>
          <a:bodyPr/>
          <a:lstStyle/>
          <a:p>
            <a:fld id="{865EAD36-ED74-4B23-84ED-74FA04F74A07}" type="slidenum">
              <a:rPr lang="pt-BR" smtClean="0"/>
              <a:t>‹nº›</a:t>
            </a:fld>
            <a:endParaRPr lang="pt-BR"/>
          </a:p>
        </p:txBody>
      </p:sp>
    </p:spTree>
    <p:extLst>
      <p:ext uri="{BB962C8B-B14F-4D97-AF65-F5344CB8AC3E}">
        <p14:creationId xmlns:p14="http://schemas.microsoft.com/office/powerpoint/2010/main" val="286937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AA3C40-38D1-47D0-80D7-2AD01B11B920}"/>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3AA10409-E367-4E4C-80CB-FE457535C8C9}"/>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7DFFF23-0EAF-4622-B799-112B4B865510}"/>
              </a:ext>
            </a:extLst>
          </p:cNvPr>
          <p:cNvSpPr>
            <a:spLocks noGrp="1"/>
          </p:cNvSpPr>
          <p:nvPr>
            <p:ph type="dt" sz="half" idx="10"/>
          </p:nvPr>
        </p:nvSpPr>
        <p:spPr/>
        <p:txBody>
          <a:bodyPr/>
          <a:lstStyle/>
          <a:p>
            <a:fld id="{204BAD64-2D8D-46B4-AA78-9DFEBFECE834}" type="datetimeFigureOut">
              <a:rPr lang="pt-BR" smtClean="0"/>
              <a:t>29/10/2018</a:t>
            </a:fld>
            <a:endParaRPr lang="pt-BR"/>
          </a:p>
        </p:txBody>
      </p:sp>
      <p:sp>
        <p:nvSpPr>
          <p:cNvPr id="5" name="Espaço Reservado para Rodapé 4">
            <a:extLst>
              <a:ext uri="{FF2B5EF4-FFF2-40B4-BE49-F238E27FC236}">
                <a16:creationId xmlns:a16="http://schemas.microsoft.com/office/drawing/2014/main" id="{824CD5A2-6F80-4AB0-B124-C982C8BE01D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785C438-8E32-414E-945D-49954062BFC7}"/>
              </a:ext>
            </a:extLst>
          </p:cNvPr>
          <p:cNvSpPr>
            <a:spLocks noGrp="1"/>
          </p:cNvSpPr>
          <p:nvPr>
            <p:ph type="sldNum" sz="quarter" idx="12"/>
          </p:nvPr>
        </p:nvSpPr>
        <p:spPr/>
        <p:txBody>
          <a:bodyPr/>
          <a:lstStyle/>
          <a:p>
            <a:fld id="{865EAD36-ED74-4B23-84ED-74FA04F74A07}" type="slidenum">
              <a:rPr lang="pt-BR" smtClean="0"/>
              <a:t>‹nº›</a:t>
            </a:fld>
            <a:endParaRPr lang="pt-BR"/>
          </a:p>
        </p:txBody>
      </p:sp>
    </p:spTree>
    <p:extLst>
      <p:ext uri="{BB962C8B-B14F-4D97-AF65-F5344CB8AC3E}">
        <p14:creationId xmlns:p14="http://schemas.microsoft.com/office/powerpoint/2010/main" val="4055014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73362C-469B-4D71-8AD5-35F0BA6BB16F}"/>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A8A5DEB6-AE8D-4272-8E64-B200548DA8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32EAF241-C310-4B7D-91C3-178921B6B556}"/>
              </a:ext>
            </a:extLst>
          </p:cNvPr>
          <p:cNvSpPr>
            <a:spLocks noGrp="1"/>
          </p:cNvSpPr>
          <p:nvPr>
            <p:ph type="dt" sz="half" idx="10"/>
          </p:nvPr>
        </p:nvSpPr>
        <p:spPr/>
        <p:txBody>
          <a:bodyPr/>
          <a:lstStyle/>
          <a:p>
            <a:fld id="{204BAD64-2D8D-46B4-AA78-9DFEBFECE834}" type="datetimeFigureOut">
              <a:rPr lang="pt-BR" smtClean="0"/>
              <a:t>29/10/2018</a:t>
            </a:fld>
            <a:endParaRPr lang="pt-BR"/>
          </a:p>
        </p:txBody>
      </p:sp>
      <p:sp>
        <p:nvSpPr>
          <p:cNvPr id="5" name="Espaço Reservado para Rodapé 4">
            <a:extLst>
              <a:ext uri="{FF2B5EF4-FFF2-40B4-BE49-F238E27FC236}">
                <a16:creationId xmlns:a16="http://schemas.microsoft.com/office/drawing/2014/main" id="{4BFD0B6C-EE27-47B5-AD47-9CBCEF7F5C2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6DCA6EB-F052-422F-B51B-41FC87471637}"/>
              </a:ext>
            </a:extLst>
          </p:cNvPr>
          <p:cNvSpPr>
            <a:spLocks noGrp="1"/>
          </p:cNvSpPr>
          <p:nvPr>
            <p:ph type="sldNum" sz="quarter" idx="12"/>
          </p:nvPr>
        </p:nvSpPr>
        <p:spPr/>
        <p:txBody>
          <a:bodyPr/>
          <a:lstStyle/>
          <a:p>
            <a:fld id="{865EAD36-ED74-4B23-84ED-74FA04F74A07}" type="slidenum">
              <a:rPr lang="pt-BR" smtClean="0"/>
              <a:t>‹nº›</a:t>
            </a:fld>
            <a:endParaRPr lang="pt-BR"/>
          </a:p>
        </p:txBody>
      </p:sp>
    </p:spTree>
    <p:extLst>
      <p:ext uri="{BB962C8B-B14F-4D97-AF65-F5344CB8AC3E}">
        <p14:creationId xmlns:p14="http://schemas.microsoft.com/office/powerpoint/2010/main" val="783732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580D90-F5E1-4513-87CB-5ECAFAEF139E}"/>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4FBB177-C2B1-4903-B370-E001DC192491}"/>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B186B108-E5EF-481E-9A00-485672CEAC88}"/>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E8013304-EF1A-4995-A8A3-A4E00B967A2A}"/>
              </a:ext>
            </a:extLst>
          </p:cNvPr>
          <p:cNvSpPr>
            <a:spLocks noGrp="1"/>
          </p:cNvSpPr>
          <p:nvPr>
            <p:ph type="dt" sz="half" idx="10"/>
          </p:nvPr>
        </p:nvSpPr>
        <p:spPr/>
        <p:txBody>
          <a:bodyPr/>
          <a:lstStyle/>
          <a:p>
            <a:fld id="{204BAD64-2D8D-46B4-AA78-9DFEBFECE834}" type="datetimeFigureOut">
              <a:rPr lang="pt-BR" smtClean="0"/>
              <a:t>29/10/2018</a:t>
            </a:fld>
            <a:endParaRPr lang="pt-BR"/>
          </a:p>
        </p:txBody>
      </p:sp>
      <p:sp>
        <p:nvSpPr>
          <p:cNvPr id="6" name="Espaço Reservado para Rodapé 5">
            <a:extLst>
              <a:ext uri="{FF2B5EF4-FFF2-40B4-BE49-F238E27FC236}">
                <a16:creationId xmlns:a16="http://schemas.microsoft.com/office/drawing/2014/main" id="{4CB7C798-E2D4-457E-8837-72938BC21EE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9D885BD-3128-4DC1-9635-FB6E80C7D144}"/>
              </a:ext>
            </a:extLst>
          </p:cNvPr>
          <p:cNvSpPr>
            <a:spLocks noGrp="1"/>
          </p:cNvSpPr>
          <p:nvPr>
            <p:ph type="sldNum" sz="quarter" idx="12"/>
          </p:nvPr>
        </p:nvSpPr>
        <p:spPr/>
        <p:txBody>
          <a:bodyPr/>
          <a:lstStyle/>
          <a:p>
            <a:fld id="{865EAD36-ED74-4B23-84ED-74FA04F74A07}" type="slidenum">
              <a:rPr lang="pt-BR" smtClean="0"/>
              <a:t>‹nº›</a:t>
            </a:fld>
            <a:endParaRPr lang="pt-BR"/>
          </a:p>
        </p:txBody>
      </p:sp>
    </p:spTree>
    <p:extLst>
      <p:ext uri="{BB962C8B-B14F-4D97-AF65-F5344CB8AC3E}">
        <p14:creationId xmlns:p14="http://schemas.microsoft.com/office/powerpoint/2010/main" val="430026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1369EC-23BB-41AC-8E3C-6BDF596C5822}"/>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9806148E-39A8-469F-BE36-6D50546CC2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2BFAC3BC-3309-4EC1-AAE0-9905FC9F03FB}"/>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5CFDE07F-F54E-4838-8C35-34B0BDEDC4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96E4C10B-81EF-48A9-8AB4-C85E6274DEC1}"/>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1D0E3653-1542-4FE5-8241-6CD6751C396C}"/>
              </a:ext>
            </a:extLst>
          </p:cNvPr>
          <p:cNvSpPr>
            <a:spLocks noGrp="1"/>
          </p:cNvSpPr>
          <p:nvPr>
            <p:ph type="dt" sz="half" idx="10"/>
          </p:nvPr>
        </p:nvSpPr>
        <p:spPr/>
        <p:txBody>
          <a:bodyPr/>
          <a:lstStyle/>
          <a:p>
            <a:fld id="{204BAD64-2D8D-46B4-AA78-9DFEBFECE834}" type="datetimeFigureOut">
              <a:rPr lang="pt-BR" smtClean="0"/>
              <a:t>29/10/2018</a:t>
            </a:fld>
            <a:endParaRPr lang="pt-BR"/>
          </a:p>
        </p:txBody>
      </p:sp>
      <p:sp>
        <p:nvSpPr>
          <p:cNvPr id="8" name="Espaço Reservado para Rodapé 7">
            <a:extLst>
              <a:ext uri="{FF2B5EF4-FFF2-40B4-BE49-F238E27FC236}">
                <a16:creationId xmlns:a16="http://schemas.microsoft.com/office/drawing/2014/main" id="{520D91A9-84D6-4B9D-8771-881DC3CDC335}"/>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6C68484B-4308-4F9D-8D67-D07AA36EF406}"/>
              </a:ext>
            </a:extLst>
          </p:cNvPr>
          <p:cNvSpPr>
            <a:spLocks noGrp="1"/>
          </p:cNvSpPr>
          <p:nvPr>
            <p:ph type="sldNum" sz="quarter" idx="12"/>
          </p:nvPr>
        </p:nvSpPr>
        <p:spPr/>
        <p:txBody>
          <a:bodyPr/>
          <a:lstStyle/>
          <a:p>
            <a:fld id="{865EAD36-ED74-4B23-84ED-74FA04F74A07}" type="slidenum">
              <a:rPr lang="pt-BR" smtClean="0"/>
              <a:t>‹nº›</a:t>
            </a:fld>
            <a:endParaRPr lang="pt-BR"/>
          </a:p>
        </p:txBody>
      </p:sp>
    </p:spTree>
    <p:extLst>
      <p:ext uri="{BB962C8B-B14F-4D97-AF65-F5344CB8AC3E}">
        <p14:creationId xmlns:p14="http://schemas.microsoft.com/office/powerpoint/2010/main" val="171552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D3FDE-7AC7-4DE7-8A5C-F5DFA6BA368D}"/>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B84AA30-5EFA-4782-8F71-7FB2FC7E2F20}"/>
              </a:ext>
            </a:extLst>
          </p:cNvPr>
          <p:cNvSpPr>
            <a:spLocks noGrp="1"/>
          </p:cNvSpPr>
          <p:nvPr>
            <p:ph type="dt" sz="half" idx="10"/>
          </p:nvPr>
        </p:nvSpPr>
        <p:spPr/>
        <p:txBody>
          <a:bodyPr/>
          <a:lstStyle/>
          <a:p>
            <a:fld id="{204BAD64-2D8D-46B4-AA78-9DFEBFECE834}" type="datetimeFigureOut">
              <a:rPr lang="pt-BR" smtClean="0"/>
              <a:t>29/10/2018</a:t>
            </a:fld>
            <a:endParaRPr lang="pt-BR"/>
          </a:p>
        </p:txBody>
      </p:sp>
      <p:sp>
        <p:nvSpPr>
          <p:cNvPr id="4" name="Espaço Reservado para Rodapé 3">
            <a:extLst>
              <a:ext uri="{FF2B5EF4-FFF2-40B4-BE49-F238E27FC236}">
                <a16:creationId xmlns:a16="http://schemas.microsoft.com/office/drawing/2014/main" id="{410389CB-90C2-40A1-9D18-3472D3621523}"/>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E5F8D477-0F92-46EB-BA8D-A162F87D7B97}"/>
              </a:ext>
            </a:extLst>
          </p:cNvPr>
          <p:cNvSpPr>
            <a:spLocks noGrp="1"/>
          </p:cNvSpPr>
          <p:nvPr>
            <p:ph type="sldNum" sz="quarter" idx="12"/>
          </p:nvPr>
        </p:nvSpPr>
        <p:spPr/>
        <p:txBody>
          <a:bodyPr/>
          <a:lstStyle/>
          <a:p>
            <a:fld id="{865EAD36-ED74-4B23-84ED-74FA04F74A07}" type="slidenum">
              <a:rPr lang="pt-BR" smtClean="0"/>
              <a:t>‹nº›</a:t>
            </a:fld>
            <a:endParaRPr lang="pt-BR"/>
          </a:p>
        </p:txBody>
      </p:sp>
    </p:spTree>
    <p:extLst>
      <p:ext uri="{BB962C8B-B14F-4D97-AF65-F5344CB8AC3E}">
        <p14:creationId xmlns:p14="http://schemas.microsoft.com/office/powerpoint/2010/main" val="3685563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EFC774-8CA6-4B02-B294-0A8609595684}"/>
              </a:ext>
            </a:extLst>
          </p:cNvPr>
          <p:cNvSpPr>
            <a:spLocks noGrp="1"/>
          </p:cNvSpPr>
          <p:nvPr>
            <p:ph type="dt" sz="half" idx="10"/>
          </p:nvPr>
        </p:nvSpPr>
        <p:spPr/>
        <p:txBody>
          <a:bodyPr/>
          <a:lstStyle/>
          <a:p>
            <a:fld id="{204BAD64-2D8D-46B4-AA78-9DFEBFECE834}" type="datetimeFigureOut">
              <a:rPr lang="pt-BR" smtClean="0"/>
              <a:t>29/10/2018</a:t>
            </a:fld>
            <a:endParaRPr lang="pt-BR"/>
          </a:p>
        </p:txBody>
      </p:sp>
      <p:sp>
        <p:nvSpPr>
          <p:cNvPr id="3" name="Espaço Reservado para Rodapé 2">
            <a:extLst>
              <a:ext uri="{FF2B5EF4-FFF2-40B4-BE49-F238E27FC236}">
                <a16:creationId xmlns:a16="http://schemas.microsoft.com/office/drawing/2014/main" id="{9E07CB8B-047C-433D-8D36-00DBE0302BD5}"/>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F185BCB0-1DD7-478E-B1BB-567C0959DD3E}"/>
              </a:ext>
            </a:extLst>
          </p:cNvPr>
          <p:cNvSpPr>
            <a:spLocks noGrp="1"/>
          </p:cNvSpPr>
          <p:nvPr>
            <p:ph type="sldNum" sz="quarter" idx="12"/>
          </p:nvPr>
        </p:nvSpPr>
        <p:spPr/>
        <p:txBody>
          <a:bodyPr/>
          <a:lstStyle/>
          <a:p>
            <a:fld id="{865EAD36-ED74-4B23-84ED-74FA04F74A07}" type="slidenum">
              <a:rPr lang="pt-BR" smtClean="0"/>
              <a:t>‹nº›</a:t>
            </a:fld>
            <a:endParaRPr lang="pt-BR"/>
          </a:p>
        </p:txBody>
      </p:sp>
    </p:spTree>
    <p:extLst>
      <p:ext uri="{BB962C8B-B14F-4D97-AF65-F5344CB8AC3E}">
        <p14:creationId xmlns:p14="http://schemas.microsoft.com/office/powerpoint/2010/main" val="1391249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833511-71D9-4D85-A1CA-4C8D0BDD89C4}"/>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FDB1FCBF-10AD-4DA9-B4CD-6B47E8F7D6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CF53BA83-47CA-43DF-A3C3-DF4FC21932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6B70040E-3A91-41A8-9DC2-56606F892D06}"/>
              </a:ext>
            </a:extLst>
          </p:cNvPr>
          <p:cNvSpPr>
            <a:spLocks noGrp="1"/>
          </p:cNvSpPr>
          <p:nvPr>
            <p:ph type="dt" sz="half" idx="10"/>
          </p:nvPr>
        </p:nvSpPr>
        <p:spPr/>
        <p:txBody>
          <a:bodyPr/>
          <a:lstStyle/>
          <a:p>
            <a:fld id="{204BAD64-2D8D-46B4-AA78-9DFEBFECE834}" type="datetimeFigureOut">
              <a:rPr lang="pt-BR" smtClean="0"/>
              <a:t>29/10/2018</a:t>
            </a:fld>
            <a:endParaRPr lang="pt-BR"/>
          </a:p>
        </p:txBody>
      </p:sp>
      <p:sp>
        <p:nvSpPr>
          <p:cNvPr id="6" name="Espaço Reservado para Rodapé 5">
            <a:extLst>
              <a:ext uri="{FF2B5EF4-FFF2-40B4-BE49-F238E27FC236}">
                <a16:creationId xmlns:a16="http://schemas.microsoft.com/office/drawing/2014/main" id="{1FD7DCBE-FE39-41BC-A37B-18538A38167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BAAB13A3-207D-4BB9-8543-66F5102402BA}"/>
              </a:ext>
            </a:extLst>
          </p:cNvPr>
          <p:cNvSpPr>
            <a:spLocks noGrp="1"/>
          </p:cNvSpPr>
          <p:nvPr>
            <p:ph type="sldNum" sz="quarter" idx="12"/>
          </p:nvPr>
        </p:nvSpPr>
        <p:spPr/>
        <p:txBody>
          <a:bodyPr/>
          <a:lstStyle/>
          <a:p>
            <a:fld id="{865EAD36-ED74-4B23-84ED-74FA04F74A07}" type="slidenum">
              <a:rPr lang="pt-BR" smtClean="0"/>
              <a:t>‹nº›</a:t>
            </a:fld>
            <a:endParaRPr lang="pt-BR"/>
          </a:p>
        </p:txBody>
      </p:sp>
    </p:spTree>
    <p:extLst>
      <p:ext uri="{BB962C8B-B14F-4D97-AF65-F5344CB8AC3E}">
        <p14:creationId xmlns:p14="http://schemas.microsoft.com/office/powerpoint/2010/main" val="14705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C2B511-9327-4357-8DCB-8517F74BBED5}"/>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5C414568-7F6F-4B6F-97BA-0ED842BF6D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9A5AB08B-51FD-4CEA-86C3-CD3ACD223C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37AAEF6E-F674-4134-B23A-4A2BD426B1F8}"/>
              </a:ext>
            </a:extLst>
          </p:cNvPr>
          <p:cNvSpPr>
            <a:spLocks noGrp="1"/>
          </p:cNvSpPr>
          <p:nvPr>
            <p:ph type="dt" sz="half" idx="10"/>
          </p:nvPr>
        </p:nvSpPr>
        <p:spPr/>
        <p:txBody>
          <a:bodyPr/>
          <a:lstStyle/>
          <a:p>
            <a:fld id="{204BAD64-2D8D-46B4-AA78-9DFEBFECE834}" type="datetimeFigureOut">
              <a:rPr lang="pt-BR" smtClean="0"/>
              <a:t>29/10/2018</a:t>
            </a:fld>
            <a:endParaRPr lang="pt-BR"/>
          </a:p>
        </p:txBody>
      </p:sp>
      <p:sp>
        <p:nvSpPr>
          <p:cNvPr id="6" name="Espaço Reservado para Rodapé 5">
            <a:extLst>
              <a:ext uri="{FF2B5EF4-FFF2-40B4-BE49-F238E27FC236}">
                <a16:creationId xmlns:a16="http://schemas.microsoft.com/office/drawing/2014/main" id="{9E5A0D0A-6A3A-4D56-A00F-9D8F13DDE8D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C0D5942-6E03-4674-A1AE-1E88D39C7379}"/>
              </a:ext>
            </a:extLst>
          </p:cNvPr>
          <p:cNvSpPr>
            <a:spLocks noGrp="1"/>
          </p:cNvSpPr>
          <p:nvPr>
            <p:ph type="sldNum" sz="quarter" idx="12"/>
          </p:nvPr>
        </p:nvSpPr>
        <p:spPr/>
        <p:txBody>
          <a:bodyPr/>
          <a:lstStyle/>
          <a:p>
            <a:fld id="{865EAD36-ED74-4B23-84ED-74FA04F74A07}" type="slidenum">
              <a:rPr lang="pt-BR" smtClean="0"/>
              <a:t>‹nº›</a:t>
            </a:fld>
            <a:endParaRPr lang="pt-BR"/>
          </a:p>
        </p:txBody>
      </p:sp>
    </p:spTree>
    <p:extLst>
      <p:ext uri="{BB962C8B-B14F-4D97-AF65-F5344CB8AC3E}">
        <p14:creationId xmlns:p14="http://schemas.microsoft.com/office/powerpoint/2010/main" val="2346435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2C43E8B-C574-48A7-9695-5027C02244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7C4DEDA6-64B7-4489-AA97-8D0C584D67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2629873-1220-4A85-9FBC-7D0D1BBC7A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4BAD64-2D8D-46B4-AA78-9DFEBFECE834}" type="datetimeFigureOut">
              <a:rPr lang="pt-BR" smtClean="0"/>
              <a:t>29/10/2018</a:t>
            </a:fld>
            <a:endParaRPr lang="pt-BR"/>
          </a:p>
        </p:txBody>
      </p:sp>
      <p:sp>
        <p:nvSpPr>
          <p:cNvPr id="5" name="Espaço Reservado para Rodapé 4">
            <a:extLst>
              <a:ext uri="{FF2B5EF4-FFF2-40B4-BE49-F238E27FC236}">
                <a16:creationId xmlns:a16="http://schemas.microsoft.com/office/drawing/2014/main" id="{CD277313-7A69-4A78-82BB-026A0D4898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BB88F507-E899-460E-A5D9-1B67260A7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5EAD36-ED74-4B23-84ED-74FA04F74A07}" type="slidenum">
              <a:rPr lang="pt-BR" smtClean="0"/>
              <a:t>‹nº›</a:t>
            </a:fld>
            <a:endParaRPr lang="pt-BR"/>
          </a:p>
        </p:txBody>
      </p:sp>
    </p:spTree>
    <p:extLst>
      <p:ext uri="{BB962C8B-B14F-4D97-AF65-F5344CB8AC3E}">
        <p14:creationId xmlns:p14="http://schemas.microsoft.com/office/powerpoint/2010/main" val="2427316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5.wmf"/><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4.png"/><Relationship Id="rId5" Type="http://schemas.openxmlformats.org/officeDocument/2006/relationships/image" Target="../media/image27.png"/><Relationship Id="rId4" Type="http://schemas.openxmlformats.org/officeDocument/2006/relationships/image" Target="../media/image26.wmf"/></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0.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image" Target="../media/image29.wmf"/><Relationship Id="rId4"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34.png"/><Relationship Id="rId5" Type="http://schemas.openxmlformats.org/officeDocument/2006/relationships/image" Target="../media/image32.wmf"/><Relationship Id="rId4"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37.png"/><Relationship Id="rId5" Type="http://schemas.openxmlformats.org/officeDocument/2006/relationships/image" Target="../media/image36.wmf"/><Relationship Id="rId4" Type="http://schemas.openxmlformats.org/officeDocument/2006/relationships/oleObject" Target="../embeddings/oleObject13.bin"/></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39.wmf"/><Relationship Id="rId5" Type="http://schemas.openxmlformats.org/officeDocument/2006/relationships/oleObject" Target="../embeddings/oleObject14.bin"/><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oleObject" Target="../embeddings/oleObject1.bin"/><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oleObject" Target="../embeddings/oleObject3.bin"/><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4.bin"/><Relationship Id="rId4" Type="http://schemas.openxmlformats.org/officeDocument/2006/relationships/image" Target="../media/image11.wmf"/></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oleObject" Target="../embeddings/oleObject5.bin"/><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5.wmf"/><Relationship Id="rId5" Type="http://schemas.openxmlformats.org/officeDocument/2006/relationships/oleObject" Target="../embeddings/oleObject6.bin"/><Relationship Id="rId4" Type="http://schemas.openxmlformats.org/officeDocument/2006/relationships/image" Target="../media/image14.wmf"/></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4.png"/><Relationship Id="rId4" Type="http://schemas.openxmlformats.org/officeDocument/2006/relationships/image" Target="../media/image23.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A75325FE-183D-4941-9167-09A680611391}"/>
              </a:ext>
            </a:extLst>
          </p:cNvPr>
          <p:cNvPicPr>
            <a:picLocks noChangeAspect="1"/>
          </p:cNvPicPr>
          <p:nvPr/>
        </p:nvPicPr>
        <p:blipFill rotWithShape="1">
          <a:blip r:embed="rId2"/>
          <a:srcRect t="9433" b="2677"/>
          <a:stretch/>
        </p:blipFill>
        <p:spPr>
          <a:xfrm>
            <a:off x="20" y="10"/>
            <a:ext cx="12191980" cy="6857990"/>
          </a:xfrm>
          <a:prstGeom prst="rect">
            <a:avLst/>
          </a:prstGeom>
        </p:spPr>
      </p:pic>
      <p:pic>
        <p:nvPicPr>
          <p:cNvPr id="11270" name="Picture 6" descr="C:\Users\Raimundo F Ignacio\AppData\Local\Temp\SNAGHTML23608377.PNG">
            <a:extLst>
              <a:ext uri="{FF2B5EF4-FFF2-40B4-BE49-F238E27FC236}">
                <a16:creationId xmlns:a16="http://schemas.microsoft.com/office/drawing/2014/main" id="{618612AC-3F1F-4868-8A2E-A8BCB17FE0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217655">
            <a:off x="9756132" y="492499"/>
            <a:ext cx="2195512" cy="1675668"/>
          </a:xfrm>
          <a:prstGeom prst="rect">
            <a:avLst/>
          </a:prstGeom>
          <a:noFill/>
          <a:extLst>
            <a:ext uri="{909E8E84-426E-40DD-AFC4-6F175D3DCCD1}">
              <a14:hiddenFill xmlns:a14="http://schemas.microsoft.com/office/drawing/2010/main">
                <a:solidFill>
                  <a:srgbClr val="FFFFFF"/>
                </a:solidFill>
              </a14:hiddenFill>
            </a:ext>
          </a:extLst>
        </p:spPr>
      </p:pic>
      <p:sp>
        <p:nvSpPr>
          <p:cNvPr id="5" name="Balão de Fala: Oval 4">
            <a:extLst>
              <a:ext uri="{FF2B5EF4-FFF2-40B4-BE49-F238E27FC236}">
                <a16:creationId xmlns:a16="http://schemas.microsoft.com/office/drawing/2014/main" id="{5D9A0DB5-9784-4A60-95D3-E0623469972A}"/>
              </a:ext>
            </a:extLst>
          </p:cNvPr>
          <p:cNvSpPr/>
          <p:nvPr/>
        </p:nvSpPr>
        <p:spPr>
          <a:xfrm>
            <a:off x="7688826" y="1170040"/>
            <a:ext cx="2676182" cy="1022555"/>
          </a:xfrm>
          <a:prstGeom prst="wedgeEllipseCallout">
            <a:avLst>
              <a:gd name="adj1" fmla="val 64771"/>
              <a:gd name="adj2" fmla="val -48077"/>
            </a:avLst>
          </a:prstGeom>
          <a:solidFill>
            <a:srgbClr val="6E482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rPr>
              <a:t>Aula 12 de </a:t>
            </a:r>
            <a:r>
              <a:rPr lang="pt-BR" b="1" dirty="0" err="1">
                <a:effectLst>
                  <a:outerShdw blurRad="38100" dist="38100" dir="2700000" algn="tl">
                    <a:srgbClr val="000000">
                      <a:alpha val="43137"/>
                    </a:srgbClr>
                  </a:outerShdw>
                </a:effectLst>
              </a:rPr>
              <a:t>hidráulicaII</a:t>
            </a:r>
            <a:endParaRPr lang="pt-B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0405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1270"/>
                                        </p:tgtEl>
                                        <p:attrNameLst>
                                          <p:attrName>style.visibility</p:attrName>
                                        </p:attrNameLst>
                                      </p:cBhvr>
                                      <p:to>
                                        <p:strVal val="visible"/>
                                      </p:to>
                                    </p:set>
                                    <p:animEffect transition="in" filter="barn(inVertical)">
                                      <p:cBhvr>
                                        <p:cTn id="10"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94E0958E-B485-43C8-BFE4-64F6E70C7B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145" y="3417283"/>
            <a:ext cx="3543607" cy="3147333"/>
          </a:xfrm>
          <a:prstGeom prst="rect">
            <a:avLst/>
          </a:prstGeom>
        </p:spPr>
      </p:pic>
      <p:sp>
        <p:nvSpPr>
          <p:cNvPr id="2" name="Retângulo 1">
            <a:extLst>
              <a:ext uri="{FF2B5EF4-FFF2-40B4-BE49-F238E27FC236}">
                <a16:creationId xmlns:a16="http://schemas.microsoft.com/office/drawing/2014/main" id="{EC707D4D-9EA7-459E-8367-186B8B143823}"/>
              </a:ext>
            </a:extLst>
          </p:cNvPr>
          <p:cNvSpPr/>
          <p:nvPr/>
        </p:nvSpPr>
        <p:spPr>
          <a:xfrm>
            <a:off x="196645" y="61538"/>
            <a:ext cx="11857703" cy="6480000"/>
          </a:xfrm>
          <a:prstGeom prst="rect">
            <a:avLst/>
          </a:prstGeom>
          <a:noFill/>
          <a:ln w="76200">
            <a:solidFill>
              <a:srgbClr val="7F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Balão de Fala: Oval 3">
            <a:extLst>
              <a:ext uri="{FF2B5EF4-FFF2-40B4-BE49-F238E27FC236}">
                <a16:creationId xmlns:a16="http://schemas.microsoft.com/office/drawing/2014/main" id="{8B47BF57-0C48-4585-90BD-1E8E04F54A82}"/>
              </a:ext>
            </a:extLst>
          </p:cNvPr>
          <p:cNvSpPr/>
          <p:nvPr/>
        </p:nvSpPr>
        <p:spPr>
          <a:xfrm>
            <a:off x="1826274" y="2112296"/>
            <a:ext cx="3628571" cy="2090057"/>
          </a:xfrm>
          <a:prstGeom prst="wedgeEllipseCallout">
            <a:avLst>
              <a:gd name="adj1" fmla="val -41513"/>
              <a:gd name="adj2" fmla="val 72999"/>
            </a:avLst>
          </a:prstGeom>
          <a:solidFill>
            <a:srgbClr val="92191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rPr>
              <a:t>Vamos considerar as tubulações equivalentes, o que implica que ocorrer a mesma vazão já que as perdas são iguais.</a:t>
            </a:r>
          </a:p>
        </p:txBody>
      </p:sp>
      <p:graphicFrame>
        <p:nvGraphicFramePr>
          <p:cNvPr id="5" name="Objeto 4">
            <a:extLst>
              <a:ext uri="{FF2B5EF4-FFF2-40B4-BE49-F238E27FC236}">
                <a16:creationId xmlns:a16="http://schemas.microsoft.com/office/drawing/2014/main" id="{A3F4D7C7-FE84-42F5-8BFE-CD0FAAA3B4A3}"/>
              </a:ext>
            </a:extLst>
          </p:cNvPr>
          <p:cNvGraphicFramePr>
            <a:graphicFrameLocks noChangeAspect="1"/>
          </p:cNvGraphicFramePr>
          <p:nvPr>
            <p:extLst>
              <p:ext uri="{D42A27DB-BD31-4B8C-83A1-F6EECF244321}">
                <p14:modId xmlns:p14="http://schemas.microsoft.com/office/powerpoint/2010/main" val="3958442606"/>
              </p:ext>
            </p:extLst>
          </p:nvPr>
        </p:nvGraphicFramePr>
        <p:xfrm>
          <a:off x="676941" y="552608"/>
          <a:ext cx="5608637" cy="1474788"/>
        </p:xfrm>
        <a:graphic>
          <a:graphicData uri="http://schemas.openxmlformats.org/presentationml/2006/ole">
            <mc:AlternateContent xmlns:mc="http://schemas.openxmlformats.org/markup-compatibility/2006">
              <mc:Choice xmlns:v="urn:schemas-microsoft-com:vml" Requires="v">
                <p:oleObj spid="_x0000_s5136" name="Equation" r:id="rId4" imgW="2844720" imgH="749160" progId="Equation.DSMT4">
                  <p:embed/>
                </p:oleObj>
              </mc:Choice>
              <mc:Fallback>
                <p:oleObj name="Equation" r:id="rId4" imgW="2844720" imgH="749160" progId="Equation.DSMT4">
                  <p:embed/>
                  <p:pic>
                    <p:nvPicPr>
                      <p:cNvPr id="6" name="Objeto 5"/>
                      <p:cNvPicPr/>
                      <p:nvPr/>
                    </p:nvPicPr>
                    <p:blipFill>
                      <a:blip r:embed="rId5"/>
                      <a:stretch>
                        <a:fillRect/>
                      </a:stretch>
                    </p:blipFill>
                    <p:spPr>
                      <a:xfrm>
                        <a:off x="676941" y="552608"/>
                        <a:ext cx="5608637" cy="1474788"/>
                      </a:xfrm>
                      <a:prstGeom prst="rect">
                        <a:avLst/>
                      </a:prstGeom>
                    </p:spPr>
                  </p:pic>
                </p:oleObj>
              </mc:Fallback>
            </mc:AlternateContent>
          </a:graphicData>
        </a:graphic>
      </p:graphicFrame>
      <p:sp>
        <p:nvSpPr>
          <p:cNvPr id="6" name="Retângulo: Cantos Arredondados 5">
            <a:extLst>
              <a:ext uri="{FF2B5EF4-FFF2-40B4-BE49-F238E27FC236}">
                <a16:creationId xmlns:a16="http://schemas.microsoft.com/office/drawing/2014/main" id="{5ED10687-C07B-4915-8F8F-743A49739745}"/>
              </a:ext>
            </a:extLst>
          </p:cNvPr>
          <p:cNvSpPr/>
          <p:nvPr/>
        </p:nvSpPr>
        <p:spPr>
          <a:xfrm>
            <a:off x="7552746" y="291442"/>
            <a:ext cx="3172691" cy="692727"/>
          </a:xfrm>
          <a:prstGeom prst="roundRect">
            <a:avLst/>
          </a:prstGeom>
          <a:solidFill>
            <a:srgbClr val="921919"/>
          </a:solidFill>
          <a:ln>
            <a:solidFill>
              <a:srgbClr val="C5935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effectLst>
                  <a:outerShdw blurRad="38100" dist="38100" dir="2700000" algn="tl">
                    <a:srgbClr val="000000">
                      <a:alpha val="43137"/>
                    </a:srgbClr>
                  </a:outerShdw>
                </a:effectLst>
              </a:rPr>
              <a:t>Para o aço</a:t>
            </a:r>
          </a:p>
        </p:txBody>
      </p:sp>
      <p:graphicFrame>
        <p:nvGraphicFramePr>
          <p:cNvPr id="7" name="Tabela 6">
            <a:extLst>
              <a:ext uri="{FF2B5EF4-FFF2-40B4-BE49-F238E27FC236}">
                <a16:creationId xmlns:a16="http://schemas.microsoft.com/office/drawing/2014/main" id="{D37563EC-7A4E-42CB-BBEF-C5D3F5D6D003}"/>
              </a:ext>
            </a:extLst>
          </p:cNvPr>
          <p:cNvGraphicFramePr>
            <a:graphicFrameLocks noGrp="1"/>
          </p:cNvGraphicFramePr>
          <p:nvPr>
            <p:extLst>
              <p:ext uri="{D42A27DB-BD31-4B8C-83A1-F6EECF244321}">
                <p14:modId xmlns:p14="http://schemas.microsoft.com/office/powerpoint/2010/main" val="3177893792"/>
              </p:ext>
            </p:extLst>
          </p:nvPr>
        </p:nvGraphicFramePr>
        <p:xfrm>
          <a:off x="6474113" y="984169"/>
          <a:ext cx="5329959" cy="1645920"/>
        </p:xfrm>
        <a:graphic>
          <a:graphicData uri="http://schemas.openxmlformats.org/drawingml/2006/table">
            <a:tbl>
              <a:tblPr/>
              <a:tblGrid>
                <a:gridCol w="1544670">
                  <a:extLst>
                    <a:ext uri="{9D8B030D-6E8A-4147-A177-3AD203B41FA5}">
                      <a16:colId xmlns:a16="http://schemas.microsoft.com/office/drawing/2014/main" val="3946107804"/>
                    </a:ext>
                  </a:extLst>
                </a:gridCol>
                <a:gridCol w="1244789">
                  <a:extLst>
                    <a:ext uri="{9D8B030D-6E8A-4147-A177-3AD203B41FA5}">
                      <a16:colId xmlns:a16="http://schemas.microsoft.com/office/drawing/2014/main" val="711201845"/>
                    </a:ext>
                  </a:extLst>
                </a:gridCol>
                <a:gridCol w="1273079">
                  <a:extLst>
                    <a:ext uri="{9D8B030D-6E8A-4147-A177-3AD203B41FA5}">
                      <a16:colId xmlns:a16="http://schemas.microsoft.com/office/drawing/2014/main" val="649344852"/>
                    </a:ext>
                  </a:extLst>
                </a:gridCol>
                <a:gridCol w="1267421">
                  <a:extLst>
                    <a:ext uri="{9D8B030D-6E8A-4147-A177-3AD203B41FA5}">
                      <a16:colId xmlns:a16="http://schemas.microsoft.com/office/drawing/2014/main" val="3674792378"/>
                    </a:ext>
                  </a:extLst>
                </a:gridCol>
              </a:tblGrid>
              <a:tr h="190500">
                <a:tc>
                  <a:txBody>
                    <a:bodyPr/>
                    <a:lstStyle/>
                    <a:p>
                      <a:pPr algn="ctr" fontAlgn="b"/>
                      <a:r>
                        <a:rPr lang="pt-BR" sz="1800" b="0" i="0" u="none" strike="noStrike" dirty="0">
                          <a:effectLst/>
                          <a:latin typeface="Arial" panose="020B0604020202020204" pitchFamily="34" charset="0"/>
                        </a:rPr>
                        <a:t>mat. tubo aço</a:t>
                      </a:r>
                    </a:p>
                  </a:txBody>
                  <a:tcPr marL="0" marR="0" marT="0" marB="0" anchor="b">
                    <a:lnL>
                      <a:noFill/>
                    </a:lnL>
                    <a:lnR>
                      <a:noFill/>
                    </a:lnR>
                    <a:lnT>
                      <a:noFill/>
                    </a:lnT>
                    <a:lnB>
                      <a:noFill/>
                    </a:lnB>
                    <a:solidFill>
                      <a:srgbClr val="99CCFF"/>
                    </a:solidFill>
                  </a:tcPr>
                </a:tc>
                <a:tc>
                  <a:txBody>
                    <a:bodyPr/>
                    <a:lstStyle/>
                    <a:p>
                      <a:pPr algn="ctr" fontAlgn="ctr"/>
                      <a:r>
                        <a:rPr lang="pt-BR" sz="1800" b="0" i="0" u="none" strike="noStrike" dirty="0">
                          <a:effectLst/>
                          <a:latin typeface="Arial" panose="020B0604020202020204" pitchFamily="34" charset="0"/>
                        </a:rPr>
                        <a:t>aço</a:t>
                      </a:r>
                    </a:p>
                  </a:txBody>
                  <a:tcPr marL="0" marR="0" marT="0" marB="0" anchor="ctr">
                    <a:lnL>
                      <a:noFill/>
                    </a:lnL>
                    <a:lnR>
                      <a:noFill/>
                    </a:lnR>
                    <a:lnT>
                      <a:noFill/>
                    </a:lnT>
                    <a:lnB>
                      <a:noFill/>
                    </a:lnB>
                    <a:solidFill>
                      <a:srgbClr val="C0C0C0"/>
                    </a:solidFill>
                  </a:tcPr>
                </a:tc>
                <a:tc>
                  <a:txBody>
                    <a:bodyPr/>
                    <a:lstStyle/>
                    <a:p>
                      <a:pPr algn="l" fontAlgn="b"/>
                      <a:r>
                        <a:rPr lang="pt-BR" sz="18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pt-BR" sz="18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4060963387"/>
                  </a:ext>
                </a:extLst>
              </a:tr>
              <a:tr h="190500">
                <a:tc>
                  <a:txBody>
                    <a:bodyPr/>
                    <a:lstStyle/>
                    <a:p>
                      <a:pPr algn="l" fontAlgn="b"/>
                      <a:r>
                        <a:rPr lang="pt-BR" sz="18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pt-BR" sz="1800" b="0" i="0" u="none" strike="noStrike" dirty="0">
                          <a:effectLst/>
                          <a:latin typeface="Arial" panose="020B0604020202020204" pitchFamily="34" charset="0"/>
                        </a:rPr>
                        <a:t>espessura</a:t>
                      </a:r>
                    </a:p>
                  </a:txBody>
                  <a:tcPr marL="0" marR="0" marT="0" marB="0" anchor="b">
                    <a:lnL>
                      <a:noFill/>
                    </a:lnL>
                    <a:lnR>
                      <a:noFill/>
                    </a:lnR>
                    <a:lnT>
                      <a:noFill/>
                    </a:lnT>
                    <a:lnB>
                      <a:noFill/>
                    </a:lnB>
                    <a:solidFill>
                      <a:srgbClr val="99CCFF"/>
                    </a:solidFill>
                  </a:tcPr>
                </a:tc>
                <a:tc>
                  <a:txBody>
                    <a:bodyPr/>
                    <a:lstStyle/>
                    <a:p>
                      <a:pPr algn="ctr" fontAlgn="b"/>
                      <a:r>
                        <a:rPr lang="pt-BR" sz="1800" b="0" i="0" u="none" strike="noStrike">
                          <a:effectLst/>
                          <a:latin typeface="Arial" panose="020B0604020202020204" pitchFamily="34" charset="0"/>
                        </a:rPr>
                        <a:t>Dint (mm)</a:t>
                      </a:r>
                    </a:p>
                  </a:txBody>
                  <a:tcPr marL="0" marR="0" marT="0" marB="0" anchor="b">
                    <a:lnL>
                      <a:noFill/>
                    </a:lnL>
                    <a:lnR>
                      <a:noFill/>
                    </a:lnR>
                    <a:lnT>
                      <a:noFill/>
                    </a:lnT>
                    <a:lnB>
                      <a:noFill/>
                    </a:lnB>
                    <a:solidFill>
                      <a:srgbClr val="99CCFF"/>
                    </a:solidFill>
                  </a:tcPr>
                </a:tc>
                <a:tc>
                  <a:txBody>
                    <a:bodyPr/>
                    <a:lstStyle/>
                    <a:p>
                      <a:pPr algn="ctr" fontAlgn="b"/>
                      <a:r>
                        <a:rPr lang="pt-BR" sz="1800" b="0" i="0" u="none" strike="noStrike">
                          <a:effectLst/>
                          <a:latin typeface="Arial" panose="020B0604020202020204" pitchFamily="34" charset="0"/>
                        </a:rPr>
                        <a:t>A (cm²)</a:t>
                      </a:r>
                    </a:p>
                  </a:txBody>
                  <a:tcPr marL="0" marR="0" marT="0" marB="0" anchor="b">
                    <a:lnL>
                      <a:noFill/>
                    </a:lnL>
                    <a:lnR>
                      <a:noFill/>
                    </a:lnR>
                    <a:lnT>
                      <a:noFill/>
                    </a:lnT>
                    <a:lnB>
                      <a:noFill/>
                    </a:lnB>
                    <a:solidFill>
                      <a:srgbClr val="99CCFF"/>
                    </a:solidFill>
                  </a:tcPr>
                </a:tc>
                <a:extLst>
                  <a:ext uri="{0D108BD9-81ED-4DB2-BD59-A6C34878D82A}">
                    <a16:rowId xmlns:a16="http://schemas.microsoft.com/office/drawing/2014/main" val="3174021497"/>
                  </a:ext>
                </a:extLst>
              </a:tr>
              <a:tr h="161925">
                <a:tc>
                  <a:txBody>
                    <a:bodyPr/>
                    <a:lstStyle/>
                    <a:p>
                      <a:pPr algn="l" fontAlgn="b"/>
                      <a:r>
                        <a:rPr lang="pt-BR" sz="18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ctr" fontAlgn="b"/>
                      <a:r>
                        <a:rPr lang="pt-BR" sz="1800" b="0" i="0" u="none" strike="noStrike" dirty="0">
                          <a:effectLst/>
                          <a:latin typeface="Arial" panose="020B0604020202020204" pitchFamily="34" charset="0"/>
                        </a:rPr>
                        <a:t> </a:t>
                      </a:r>
                    </a:p>
                  </a:txBody>
                  <a:tcPr marL="0" marR="0" marT="0" marB="0" anchor="b">
                    <a:lnL>
                      <a:noFill/>
                    </a:lnL>
                    <a:lnR>
                      <a:noFill/>
                    </a:lnR>
                    <a:lnT>
                      <a:noFill/>
                    </a:lnT>
                    <a:lnB>
                      <a:noFill/>
                    </a:lnB>
                    <a:solidFill>
                      <a:srgbClr val="FABF8F"/>
                    </a:solidFill>
                  </a:tcPr>
                </a:tc>
                <a:tc>
                  <a:txBody>
                    <a:bodyPr/>
                    <a:lstStyle/>
                    <a:p>
                      <a:pPr algn="ctr" fontAlgn="b"/>
                      <a:r>
                        <a:rPr lang="pt-BR" sz="1800" b="0" i="0" u="none" strike="noStrike">
                          <a:effectLst/>
                          <a:latin typeface="Arial" panose="020B0604020202020204" pitchFamily="34" charset="0"/>
                        </a:rPr>
                        <a:t>202,7</a:t>
                      </a:r>
                    </a:p>
                  </a:txBody>
                  <a:tcPr marL="0" marR="0" marT="0" marB="0" anchor="b">
                    <a:lnL>
                      <a:noFill/>
                    </a:lnL>
                    <a:lnR>
                      <a:noFill/>
                    </a:lnR>
                    <a:lnT>
                      <a:noFill/>
                    </a:lnT>
                    <a:lnB>
                      <a:noFill/>
                    </a:lnB>
                    <a:solidFill>
                      <a:srgbClr val="8DB4E2"/>
                    </a:solidFill>
                  </a:tcPr>
                </a:tc>
                <a:tc>
                  <a:txBody>
                    <a:bodyPr/>
                    <a:lstStyle/>
                    <a:p>
                      <a:pPr algn="ctr" fontAlgn="b"/>
                      <a:r>
                        <a:rPr lang="pt-BR" sz="1800" b="0" i="0" u="none" strike="noStrike">
                          <a:effectLst/>
                          <a:latin typeface="Arial" panose="020B0604020202020204" pitchFamily="34" charset="0"/>
                        </a:rPr>
                        <a:t>322,6</a:t>
                      </a:r>
                    </a:p>
                  </a:txBody>
                  <a:tcPr marL="0" marR="0" marT="0" marB="0" anchor="b">
                    <a:lnL>
                      <a:noFill/>
                    </a:lnL>
                    <a:lnR>
                      <a:noFill/>
                    </a:lnR>
                    <a:lnT>
                      <a:noFill/>
                    </a:lnT>
                    <a:lnB>
                      <a:noFill/>
                    </a:lnB>
                    <a:solidFill>
                      <a:srgbClr val="8DB4E2"/>
                    </a:solidFill>
                  </a:tcPr>
                </a:tc>
                <a:extLst>
                  <a:ext uri="{0D108BD9-81ED-4DB2-BD59-A6C34878D82A}">
                    <a16:rowId xmlns:a16="http://schemas.microsoft.com/office/drawing/2014/main" val="3933677188"/>
                  </a:ext>
                </a:extLst>
              </a:tr>
              <a:tr h="161925">
                <a:tc>
                  <a:txBody>
                    <a:bodyPr/>
                    <a:lstStyle/>
                    <a:p>
                      <a:pPr algn="l" fontAlgn="b"/>
                      <a:r>
                        <a:rPr lang="pt-BR" sz="18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ctr" fontAlgn="b"/>
                      <a:r>
                        <a:rPr lang="pt-BR" sz="1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ctr" fontAlgn="b"/>
                      <a:r>
                        <a:rPr lang="pt-BR" sz="1800" b="0" i="0" u="none" strike="noStrike" dirty="0">
                          <a:effectLst/>
                          <a:latin typeface="Symbol" panose="05050102010706020507" pitchFamily="18" charset="2"/>
                        </a:rPr>
                        <a:t> </a:t>
                      </a:r>
                    </a:p>
                  </a:txBody>
                  <a:tcPr marL="0" marR="0" marT="0" marB="0" anchor="b">
                    <a:lnL>
                      <a:noFill/>
                    </a:lnL>
                    <a:lnR>
                      <a:noFill/>
                    </a:lnR>
                    <a:lnT>
                      <a:noFill/>
                    </a:lnT>
                    <a:lnB>
                      <a:noFill/>
                    </a:lnB>
                    <a:solidFill>
                      <a:srgbClr val="C0C0C0"/>
                    </a:solidFill>
                  </a:tcPr>
                </a:tc>
                <a:tc>
                  <a:txBody>
                    <a:bodyPr/>
                    <a:lstStyle/>
                    <a:p>
                      <a:pPr algn="l" fontAlgn="b"/>
                      <a:r>
                        <a:rPr lang="pt-BR" sz="18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3077507887"/>
                  </a:ext>
                </a:extLst>
              </a:tr>
              <a:tr h="190500">
                <a:tc>
                  <a:txBody>
                    <a:bodyPr/>
                    <a:lstStyle/>
                    <a:p>
                      <a:pPr algn="l" fontAlgn="b"/>
                      <a:r>
                        <a:rPr lang="pt-BR" sz="1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ctr" fontAlgn="b"/>
                      <a:r>
                        <a:rPr lang="pt-BR" sz="1800" b="0" i="0" u="none" strike="noStrike">
                          <a:effectLst/>
                          <a:latin typeface="Arial" panose="020B0604020202020204" pitchFamily="34" charset="0"/>
                        </a:rPr>
                        <a:t>K(m)</a:t>
                      </a:r>
                    </a:p>
                  </a:txBody>
                  <a:tcPr marL="0" marR="0" marT="0" marB="0" anchor="b">
                    <a:lnL>
                      <a:noFill/>
                    </a:lnL>
                    <a:lnR>
                      <a:noFill/>
                    </a:lnR>
                    <a:lnT>
                      <a:noFill/>
                    </a:lnT>
                    <a:lnB>
                      <a:noFill/>
                    </a:lnB>
                    <a:solidFill>
                      <a:srgbClr val="99CCFF"/>
                    </a:solidFill>
                  </a:tcPr>
                </a:tc>
                <a:tc>
                  <a:txBody>
                    <a:bodyPr/>
                    <a:lstStyle/>
                    <a:p>
                      <a:pPr algn="ctr" fontAlgn="b"/>
                      <a:r>
                        <a:rPr lang="pt-BR" sz="1800" b="0" i="0" u="none" strike="noStrike" dirty="0">
                          <a:effectLst/>
                          <a:latin typeface="Verdana" panose="020B0604030504040204" pitchFamily="34" charset="0"/>
                        </a:rPr>
                        <a:t>DH/k</a:t>
                      </a:r>
                    </a:p>
                  </a:txBody>
                  <a:tcPr marL="0" marR="0" marT="0" marB="0" anchor="b">
                    <a:lnL>
                      <a:noFill/>
                    </a:lnL>
                    <a:lnR>
                      <a:noFill/>
                    </a:lnR>
                    <a:lnT>
                      <a:noFill/>
                    </a:lnT>
                    <a:lnB>
                      <a:noFill/>
                    </a:lnB>
                    <a:solidFill>
                      <a:srgbClr val="99CCFF"/>
                    </a:solidFill>
                  </a:tcPr>
                </a:tc>
                <a:tc>
                  <a:txBody>
                    <a:bodyPr/>
                    <a:lstStyle/>
                    <a:p>
                      <a:pPr algn="ctr" fontAlgn="b"/>
                      <a:r>
                        <a:rPr lang="pt-BR" sz="18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1238649392"/>
                  </a:ext>
                </a:extLst>
              </a:tr>
              <a:tr h="161925">
                <a:tc>
                  <a:txBody>
                    <a:bodyPr/>
                    <a:lstStyle/>
                    <a:p>
                      <a:pPr algn="l" fontAlgn="b"/>
                      <a:r>
                        <a:rPr lang="pt-BR" sz="18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ctr" fontAlgn="b"/>
                      <a:r>
                        <a:rPr lang="pt-BR" sz="1800" b="0" i="0" u="none" strike="noStrike">
                          <a:effectLst/>
                          <a:latin typeface="Arial" panose="020B0604020202020204" pitchFamily="34" charset="0"/>
                        </a:rPr>
                        <a:t>4,60E-05</a:t>
                      </a:r>
                    </a:p>
                  </a:txBody>
                  <a:tcPr marL="0" marR="0" marT="0" marB="0" anchor="b">
                    <a:lnL>
                      <a:noFill/>
                    </a:lnL>
                    <a:lnR>
                      <a:noFill/>
                    </a:lnR>
                    <a:lnT>
                      <a:noFill/>
                    </a:lnT>
                    <a:lnB>
                      <a:noFill/>
                    </a:lnB>
                    <a:solidFill>
                      <a:srgbClr val="8DB4E2"/>
                    </a:solidFill>
                  </a:tcPr>
                </a:tc>
                <a:tc>
                  <a:txBody>
                    <a:bodyPr/>
                    <a:lstStyle/>
                    <a:p>
                      <a:pPr algn="ctr" fontAlgn="b"/>
                      <a:r>
                        <a:rPr lang="pt-BR" sz="1800" b="0" i="0" u="none" strike="noStrike" dirty="0">
                          <a:effectLst/>
                          <a:latin typeface="Arial" panose="020B0604020202020204" pitchFamily="34" charset="0"/>
                        </a:rPr>
                        <a:t>4407</a:t>
                      </a:r>
                    </a:p>
                  </a:txBody>
                  <a:tcPr marL="0" marR="0" marT="0" marB="0" anchor="b">
                    <a:lnL>
                      <a:noFill/>
                    </a:lnL>
                    <a:lnR>
                      <a:noFill/>
                    </a:lnR>
                    <a:lnT>
                      <a:noFill/>
                    </a:lnT>
                    <a:lnB>
                      <a:noFill/>
                    </a:lnB>
                    <a:solidFill>
                      <a:srgbClr val="C4D79B"/>
                    </a:solidFill>
                  </a:tcPr>
                </a:tc>
                <a:tc>
                  <a:txBody>
                    <a:bodyPr/>
                    <a:lstStyle/>
                    <a:p>
                      <a:pPr algn="ctr" fontAlgn="b"/>
                      <a:r>
                        <a:rPr lang="pt-BR" sz="1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3758042018"/>
                  </a:ext>
                </a:extLst>
              </a:tr>
            </a:tbl>
          </a:graphicData>
        </a:graphic>
      </p:graphicFrame>
      <p:graphicFrame>
        <p:nvGraphicFramePr>
          <p:cNvPr id="8" name="Tabela 7">
            <a:extLst>
              <a:ext uri="{FF2B5EF4-FFF2-40B4-BE49-F238E27FC236}">
                <a16:creationId xmlns:a16="http://schemas.microsoft.com/office/drawing/2014/main" id="{B99EC143-3B31-4310-A84B-B2DE971A7E47}"/>
              </a:ext>
            </a:extLst>
          </p:cNvPr>
          <p:cNvGraphicFramePr>
            <a:graphicFrameLocks noGrp="1"/>
          </p:cNvGraphicFramePr>
          <p:nvPr>
            <p:extLst>
              <p:ext uri="{D42A27DB-BD31-4B8C-83A1-F6EECF244321}">
                <p14:modId xmlns:p14="http://schemas.microsoft.com/office/powerpoint/2010/main" val="3924277390"/>
              </p:ext>
            </p:extLst>
          </p:nvPr>
        </p:nvGraphicFramePr>
        <p:xfrm>
          <a:off x="6265014" y="2630089"/>
          <a:ext cx="5748154" cy="548640"/>
        </p:xfrm>
        <a:graphic>
          <a:graphicData uri="http://schemas.openxmlformats.org/drawingml/2006/table">
            <a:tbl>
              <a:tblPr/>
              <a:tblGrid>
                <a:gridCol w="790577">
                  <a:extLst>
                    <a:ext uri="{9D8B030D-6E8A-4147-A177-3AD203B41FA5}">
                      <a16:colId xmlns:a16="http://schemas.microsoft.com/office/drawing/2014/main" val="2807028329"/>
                    </a:ext>
                  </a:extLst>
                </a:gridCol>
                <a:gridCol w="790577">
                  <a:extLst>
                    <a:ext uri="{9D8B030D-6E8A-4147-A177-3AD203B41FA5}">
                      <a16:colId xmlns:a16="http://schemas.microsoft.com/office/drawing/2014/main" val="982867374"/>
                    </a:ext>
                  </a:extLst>
                </a:gridCol>
                <a:gridCol w="790577">
                  <a:extLst>
                    <a:ext uri="{9D8B030D-6E8A-4147-A177-3AD203B41FA5}">
                      <a16:colId xmlns:a16="http://schemas.microsoft.com/office/drawing/2014/main" val="1683373523"/>
                    </a:ext>
                  </a:extLst>
                </a:gridCol>
                <a:gridCol w="790577">
                  <a:extLst>
                    <a:ext uri="{9D8B030D-6E8A-4147-A177-3AD203B41FA5}">
                      <a16:colId xmlns:a16="http://schemas.microsoft.com/office/drawing/2014/main" val="3734516669"/>
                    </a:ext>
                  </a:extLst>
                </a:gridCol>
                <a:gridCol w="1004692">
                  <a:extLst>
                    <a:ext uri="{9D8B030D-6E8A-4147-A177-3AD203B41FA5}">
                      <a16:colId xmlns:a16="http://schemas.microsoft.com/office/drawing/2014/main" val="1429616763"/>
                    </a:ext>
                  </a:extLst>
                </a:gridCol>
                <a:gridCol w="790577">
                  <a:extLst>
                    <a:ext uri="{9D8B030D-6E8A-4147-A177-3AD203B41FA5}">
                      <a16:colId xmlns:a16="http://schemas.microsoft.com/office/drawing/2014/main" val="570083195"/>
                    </a:ext>
                  </a:extLst>
                </a:gridCol>
                <a:gridCol w="790577">
                  <a:extLst>
                    <a:ext uri="{9D8B030D-6E8A-4147-A177-3AD203B41FA5}">
                      <a16:colId xmlns:a16="http://schemas.microsoft.com/office/drawing/2014/main" val="1312239122"/>
                    </a:ext>
                  </a:extLst>
                </a:gridCol>
              </a:tblGrid>
              <a:tr h="200025">
                <a:tc>
                  <a:txBody>
                    <a:bodyPr/>
                    <a:lstStyle/>
                    <a:p>
                      <a:pPr algn="ctr" fontAlgn="b"/>
                      <a:r>
                        <a:rPr lang="pt-BR" sz="1800" b="0" i="0" u="none" strike="noStrike" dirty="0">
                          <a:effectLst/>
                          <a:latin typeface="Arial" panose="020B0604020202020204" pitchFamily="34" charset="0"/>
                        </a:rPr>
                        <a:t>Q(m³/h)</a:t>
                      </a:r>
                    </a:p>
                  </a:txBody>
                  <a:tcPr marL="0" marR="0" marT="0" marB="0" anchor="b">
                    <a:lnL>
                      <a:noFill/>
                    </a:lnL>
                    <a:lnR>
                      <a:noFill/>
                    </a:lnR>
                    <a:lnT>
                      <a:noFill/>
                    </a:lnT>
                    <a:lnB>
                      <a:noFill/>
                    </a:lnB>
                  </a:tcPr>
                </a:tc>
                <a:tc>
                  <a:txBody>
                    <a:bodyPr/>
                    <a:lstStyle/>
                    <a:p>
                      <a:pPr algn="ctr" fontAlgn="b"/>
                      <a:r>
                        <a:rPr lang="pt-BR" sz="1800" b="0" i="0" u="none" strike="noStrike" dirty="0">
                          <a:effectLst/>
                          <a:latin typeface="Arial" panose="020B0604020202020204" pitchFamily="34" charset="0"/>
                        </a:rPr>
                        <a:t>v(m/s)</a:t>
                      </a:r>
                    </a:p>
                  </a:txBody>
                  <a:tcPr marL="0" marR="0" marT="0" marB="0" anchor="b">
                    <a:lnL>
                      <a:noFill/>
                    </a:lnL>
                    <a:lnR>
                      <a:noFill/>
                    </a:lnR>
                    <a:lnT>
                      <a:noFill/>
                    </a:lnT>
                    <a:lnB>
                      <a:noFill/>
                    </a:lnB>
                  </a:tcPr>
                </a:tc>
                <a:tc>
                  <a:txBody>
                    <a:bodyPr/>
                    <a:lstStyle/>
                    <a:p>
                      <a:pPr algn="ctr" fontAlgn="b"/>
                      <a:r>
                        <a:rPr lang="pt-BR" sz="1800" b="0" i="0" u="none" strike="noStrike" dirty="0">
                          <a:effectLst/>
                          <a:latin typeface="Arial" panose="020B0604020202020204" pitchFamily="34" charset="0"/>
                        </a:rPr>
                        <a:t>Re</a:t>
                      </a:r>
                    </a:p>
                  </a:txBody>
                  <a:tcPr marL="0" marR="0" marT="0" marB="0" anchor="b">
                    <a:lnL>
                      <a:noFill/>
                    </a:lnL>
                    <a:lnR>
                      <a:noFill/>
                    </a:lnR>
                    <a:lnT>
                      <a:noFill/>
                    </a:lnT>
                    <a:lnB>
                      <a:noFill/>
                    </a:lnB>
                  </a:tcPr>
                </a:tc>
                <a:tc>
                  <a:txBody>
                    <a:bodyPr/>
                    <a:lstStyle/>
                    <a:p>
                      <a:pPr algn="ctr" fontAlgn="b"/>
                      <a:endParaRPr lang="pt-BR" sz="1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pt-BR" sz="1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pt-BR" sz="1800" b="0" i="0" u="none" strike="noStrike" dirty="0" err="1">
                          <a:effectLst/>
                          <a:latin typeface="Arial" panose="020B0604020202020204" pitchFamily="34" charset="0"/>
                        </a:rPr>
                        <a:t>f</a:t>
                      </a:r>
                      <a:r>
                        <a:rPr lang="pt-BR" sz="1800" b="0" i="0" u="none" strike="noStrike" baseline="-25000" dirty="0" err="1">
                          <a:effectLst/>
                          <a:latin typeface="Arial" panose="020B0604020202020204" pitchFamily="34" charset="0"/>
                        </a:rPr>
                        <a:t>Churchill</a:t>
                      </a:r>
                      <a:endParaRPr lang="pt-BR" sz="1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pt-BR" sz="1800" b="0" i="0" u="none" strike="noStrike" dirty="0">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265006747"/>
                  </a:ext>
                </a:extLst>
              </a:tr>
              <a:tr h="161925">
                <a:tc>
                  <a:txBody>
                    <a:bodyPr/>
                    <a:lstStyle/>
                    <a:p>
                      <a:pPr algn="ctr" fontAlgn="b"/>
                      <a:r>
                        <a:rPr lang="pt-BR" sz="1800" b="0" i="0" u="none" strike="noStrike" dirty="0">
                          <a:effectLst/>
                          <a:latin typeface="Arial" panose="020B0604020202020204" pitchFamily="34" charset="0"/>
                        </a:rPr>
                        <a:t>302,4</a:t>
                      </a:r>
                    </a:p>
                  </a:txBody>
                  <a:tcPr marL="0" marR="0" marT="0" marB="0" anchor="b">
                    <a:lnL>
                      <a:noFill/>
                    </a:lnL>
                    <a:lnR>
                      <a:noFill/>
                    </a:lnR>
                    <a:lnT>
                      <a:noFill/>
                    </a:lnT>
                    <a:lnB>
                      <a:noFill/>
                    </a:lnB>
                    <a:solidFill>
                      <a:srgbClr val="B1A0C7"/>
                    </a:solidFill>
                  </a:tcPr>
                </a:tc>
                <a:tc>
                  <a:txBody>
                    <a:bodyPr/>
                    <a:lstStyle/>
                    <a:p>
                      <a:pPr algn="ctr" fontAlgn="b"/>
                      <a:r>
                        <a:rPr lang="pt-BR" sz="1800" b="0" i="0" u="none" strike="noStrike" dirty="0">
                          <a:effectLst/>
                          <a:latin typeface="Arial" panose="020B0604020202020204" pitchFamily="34" charset="0"/>
                        </a:rPr>
                        <a:t>2,60</a:t>
                      </a:r>
                    </a:p>
                  </a:txBody>
                  <a:tcPr marL="0" marR="0" marT="0" marB="0" anchor="b">
                    <a:lnL>
                      <a:noFill/>
                    </a:lnL>
                    <a:lnR>
                      <a:noFill/>
                    </a:lnR>
                    <a:lnT>
                      <a:noFill/>
                    </a:lnT>
                    <a:lnB>
                      <a:noFill/>
                    </a:lnB>
                    <a:solidFill>
                      <a:srgbClr val="FFFF00"/>
                    </a:solidFill>
                  </a:tcPr>
                </a:tc>
                <a:tc>
                  <a:txBody>
                    <a:bodyPr/>
                    <a:lstStyle/>
                    <a:p>
                      <a:pPr algn="ctr" fontAlgn="b"/>
                      <a:r>
                        <a:rPr lang="pt-BR" sz="1800" b="0" i="0" u="none" strike="noStrike" dirty="0">
                          <a:effectLst/>
                          <a:latin typeface="Arial" panose="020B0604020202020204" pitchFamily="34" charset="0"/>
                        </a:rPr>
                        <a:t>591703</a:t>
                      </a:r>
                    </a:p>
                  </a:txBody>
                  <a:tcPr marL="0" marR="0" marT="0" marB="0" anchor="b">
                    <a:lnL>
                      <a:noFill/>
                    </a:lnL>
                    <a:lnR>
                      <a:noFill/>
                    </a:lnR>
                    <a:lnT>
                      <a:noFill/>
                    </a:lnT>
                    <a:lnB>
                      <a:noFill/>
                    </a:lnB>
                    <a:solidFill>
                      <a:srgbClr val="FFFF00"/>
                    </a:solidFill>
                  </a:tcPr>
                </a:tc>
                <a:tc>
                  <a:txBody>
                    <a:bodyPr/>
                    <a:lstStyle/>
                    <a:p>
                      <a:pPr algn="ctr" fontAlgn="b"/>
                      <a:endParaRPr lang="pt-BR" sz="1800" b="0" i="0" u="none" strike="noStrike" dirty="0">
                        <a:effectLst/>
                        <a:latin typeface="Arial" panose="020B0604020202020204" pitchFamily="34" charset="0"/>
                      </a:endParaRPr>
                    </a:p>
                  </a:txBody>
                  <a:tcPr marL="0" marR="0" marT="0" marB="0" anchor="b">
                    <a:lnL>
                      <a:noFill/>
                    </a:lnL>
                    <a:lnR>
                      <a:noFill/>
                    </a:lnR>
                    <a:lnT>
                      <a:noFill/>
                    </a:lnT>
                    <a:lnB>
                      <a:noFill/>
                    </a:lnB>
                    <a:solidFill>
                      <a:srgbClr val="FFFF00"/>
                    </a:solidFill>
                  </a:tcPr>
                </a:tc>
                <a:tc>
                  <a:txBody>
                    <a:bodyPr/>
                    <a:lstStyle/>
                    <a:p>
                      <a:pPr algn="ctr" fontAlgn="b"/>
                      <a:endParaRPr lang="pt-BR" sz="1800" b="0" i="0" u="none" strike="noStrike" dirty="0">
                        <a:effectLst/>
                        <a:latin typeface="Arial" panose="020B0604020202020204" pitchFamily="34" charset="0"/>
                      </a:endParaRPr>
                    </a:p>
                  </a:txBody>
                  <a:tcPr marL="0" marR="0" marT="0" marB="0" anchor="b">
                    <a:lnL>
                      <a:noFill/>
                    </a:lnL>
                    <a:lnR>
                      <a:noFill/>
                    </a:lnR>
                    <a:lnT>
                      <a:noFill/>
                    </a:lnT>
                    <a:lnB>
                      <a:noFill/>
                    </a:lnB>
                    <a:solidFill>
                      <a:srgbClr val="FFFF00"/>
                    </a:solidFill>
                  </a:tcPr>
                </a:tc>
                <a:tc>
                  <a:txBody>
                    <a:bodyPr/>
                    <a:lstStyle/>
                    <a:p>
                      <a:pPr algn="ctr" fontAlgn="b"/>
                      <a:r>
                        <a:rPr lang="pt-BR" sz="1800" b="0" i="0" u="none" strike="noStrike" dirty="0">
                          <a:effectLst/>
                          <a:latin typeface="Arial" panose="020B0604020202020204" pitchFamily="34" charset="0"/>
                        </a:rPr>
                        <a:t>0,0156</a:t>
                      </a:r>
                    </a:p>
                  </a:txBody>
                  <a:tcPr marL="0" marR="0" marT="0" marB="0" anchor="b">
                    <a:lnL>
                      <a:noFill/>
                    </a:lnL>
                    <a:lnR>
                      <a:noFill/>
                    </a:lnR>
                    <a:lnT>
                      <a:noFill/>
                    </a:lnT>
                    <a:lnB>
                      <a:noFill/>
                    </a:lnB>
                    <a:solidFill>
                      <a:srgbClr val="FFFF00"/>
                    </a:solidFill>
                  </a:tcPr>
                </a:tc>
                <a:tc>
                  <a:txBody>
                    <a:bodyPr/>
                    <a:lstStyle/>
                    <a:p>
                      <a:pPr algn="ctr" fontAlgn="b"/>
                      <a:endParaRPr lang="pt-BR" sz="1800" b="0" i="0" u="none" strike="noStrike" dirty="0">
                        <a:effectLst/>
                        <a:latin typeface="Arial" panose="020B0604020202020204" pitchFamily="34" charset="0"/>
                      </a:endParaRP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4200510162"/>
                  </a:ext>
                </a:extLst>
              </a:tr>
            </a:tbl>
          </a:graphicData>
        </a:graphic>
      </p:graphicFrame>
      <p:sp>
        <p:nvSpPr>
          <p:cNvPr id="9" name="Retângulo: Cantos Arredondados 8">
            <a:extLst>
              <a:ext uri="{FF2B5EF4-FFF2-40B4-BE49-F238E27FC236}">
                <a16:creationId xmlns:a16="http://schemas.microsoft.com/office/drawing/2014/main" id="{9A1A5409-ED97-4C70-8819-D80F57EFF150}"/>
              </a:ext>
            </a:extLst>
          </p:cNvPr>
          <p:cNvSpPr/>
          <p:nvPr/>
        </p:nvSpPr>
        <p:spPr>
          <a:xfrm>
            <a:off x="7552746" y="3585747"/>
            <a:ext cx="3172691" cy="692727"/>
          </a:xfrm>
          <a:prstGeom prst="roundRect">
            <a:avLst/>
          </a:prstGeom>
          <a:solidFill>
            <a:srgbClr val="921919"/>
          </a:solidFill>
          <a:ln>
            <a:solidFill>
              <a:srgbClr val="C5935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effectLst>
                  <a:outerShdw blurRad="38100" dist="38100" dir="2700000" algn="tl">
                    <a:srgbClr val="000000">
                      <a:alpha val="43137"/>
                    </a:srgbClr>
                  </a:outerShdw>
                </a:effectLst>
              </a:rPr>
              <a:t>Para o ferro fundido (</a:t>
            </a:r>
            <a:r>
              <a:rPr lang="pt-BR" sz="2400" b="1" dirty="0" err="1">
                <a:effectLst>
                  <a:outerShdw blurRad="38100" dist="38100" dir="2700000" algn="tl">
                    <a:srgbClr val="000000">
                      <a:alpha val="43137"/>
                    </a:srgbClr>
                  </a:outerShdw>
                </a:effectLst>
              </a:rPr>
              <a:t>FoFo</a:t>
            </a:r>
            <a:r>
              <a:rPr lang="pt-BR" sz="2400" b="1" dirty="0">
                <a:effectLst>
                  <a:outerShdw blurRad="38100" dist="38100" dir="2700000" algn="tl">
                    <a:srgbClr val="000000">
                      <a:alpha val="43137"/>
                    </a:srgbClr>
                  </a:outerShdw>
                </a:effectLst>
              </a:rPr>
              <a:t>)</a:t>
            </a:r>
          </a:p>
        </p:txBody>
      </p:sp>
      <p:graphicFrame>
        <p:nvGraphicFramePr>
          <p:cNvPr id="10" name="Tabela 9">
            <a:extLst>
              <a:ext uri="{FF2B5EF4-FFF2-40B4-BE49-F238E27FC236}">
                <a16:creationId xmlns:a16="http://schemas.microsoft.com/office/drawing/2014/main" id="{A922EC74-1C64-4564-B48B-F1E481DC1F93}"/>
              </a:ext>
            </a:extLst>
          </p:cNvPr>
          <p:cNvGraphicFramePr>
            <a:graphicFrameLocks noGrp="1"/>
          </p:cNvGraphicFramePr>
          <p:nvPr>
            <p:extLst>
              <p:ext uri="{D42A27DB-BD31-4B8C-83A1-F6EECF244321}">
                <p14:modId xmlns:p14="http://schemas.microsoft.com/office/powerpoint/2010/main" val="3697103428"/>
              </p:ext>
            </p:extLst>
          </p:nvPr>
        </p:nvGraphicFramePr>
        <p:xfrm>
          <a:off x="6474113" y="4295109"/>
          <a:ext cx="5329957" cy="1645920"/>
        </p:xfrm>
        <a:graphic>
          <a:graphicData uri="http://schemas.openxmlformats.org/drawingml/2006/table">
            <a:tbl>
              <a:tblPr/>
              <a:tblGrid>
                <a:gridCol w="1544670">
                  <a:extLst>
                    <a:ext uri="{9D8B030D-6E8A-4147-A177-3AD203B41FA5}">
                      <a16:colId xmlns:a16="http://schemas.microsoft.com/office/drawing/2014/main" val="257496126"/>
                    </a:ext>
                  </a:extLst>
                </a:gridCol>
                <a:gridCol w="1244788">
                  <a:extLst>
                    <a:ext uri="{9D8B030D-6E8A-4147-A177-3AD203B41FA5}">
                      <a16:colId xmlns:a16="http://schemas.microsoft.com/office/drawing/2014/main" val="3369790548"/>
                    </a:ext>
                  </a:extLst>
                </a:gridCol>
                <a:gridCol w="1273078">
                  <a:extLst>
                    <a:ext uri="{9D8B030D-6E8A-4147-A177-3AD203B41FA5}">
                      <a16:colId xmlns:a16="http://schemas.microsoft.com/office/drawing/2014/main" val="2737373155"/>
                    </a:ext>
                  </a:extLst>
                </a:gridCol>
                <a:gridCol w="1267421">
                  <a:extLst>
                    <a:ext uri="{9D8B030D-6E8A-4147-A177-3AD203B41FA5}">
                      <a16:colId xmlns:a16="http://schemas.microsoft.com/office/drawing/2014/main" val="854696765"/>
                    </a:ext>
                  </a:extLst>
                </a:gridCol>
              </a:tblGrid>
              <a:tr h="190500">
                <a:tc>
                  <a:txBody>
                    <a:bodyPr/>
                    <a:lstStyle/>
                    <a:p>
                      <a:pPr algn="ctr" fontAlgn="b"/>
                      <a:r>
                        <a:rPr lang="pt-BR" sz="1800" b="0" i="0" u="none" strike="noStrike" dirty="0">
                          <a:effectLst/>
                          <a:latin typeface="Arial" panose="020B0604020202020204" pitchFamily="34" charset="0"/>
                        </a:rPr>
                        <a:t>mat. tubo aço</a:t>
                      </a:r>
                    </a:p>
                  </a:txBody>
                  <a:tcPr marL="0" marR="0" marT="0" marB="0" anchor="b">
                    <a:lnL>
                      <a:noFill/>
                    </a:lnL>
                    <a:lnR>
                      <a:noFill/>
                    </a:lnR>
                    <a:lnT>
                      <a:noFill/>
                    </a:lnT>
                    <a:lnB>
                      <a:noFill/>
                    </a:lnB>
                    <a:solidFill>
                      <a:srgbClr val="99CCFF"/>
                    </a:solidFill>
                  </a:tcPr>
                </a:tc>
                <a:tc>
                  <a:txBody>
                    <a:bodyPr/>
                    <a:lstStyle/>
                    <a:p>
                      <a:pPr algn="ctr" fontAlgn="ctr"/>
                      <a:r>
                        <a:rPr lang="pt-BR" sz="1800" b="0" i="0" u="none" strike="noStrike" dirty="0" err="1">
                          <a:effectLst/>
                          <a:latin typeface="Arial" panose="020B0604020202020204" pitchFamily="34" charset="0"/>
                        </a:rPr>
                        <a:t>FoFo</a:t>
                      </a:r>
                      <a:endParaRPr lang="pt-BR" sz="1800" b="0" i="0" u="none" strike="noStrike" dirty="0">
                        <a:effectLst/>
                        <a:latin typeface="Arial" panose="020B0604020202020204" pitchFamily="34" charset="0"/>
                      </a:endParaRPr>
                    </a:p>
                  </a:txBody>
                  <a:tcPr marL="0" marR="0" marT="0" marB="0" anchor="ctr">
                    <a:lnL>
                      <a:noFill/>
                    </a:lnL>
                    <a:lnR>
                      <a:noFill/>
                    </a:lnR>
                    <a:lnT>
                      <a:noFill/>
                    </a:lnT>
                    <a:lnB>
                      <a:noFill/>
                    </a:lnB>
                    <a:solidFill>
                      <a:srgbClr val="C0C0C0"/>
                    </a:solidFill>
                  </a:tcPr>
                </a:tc>
                <a:tc>
                  <a:txBody>
                    <a:bodyPr/>
                    <a:lstStyle/>
                    <a:p>
                      <a:pPr algn="l" fontAlgn="b"/>
                      <a:r>
                        <a:rPr lang="pt-BR" sz="18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pt-BR" sz="18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1462180518"/>
                  </a:ext>
                </a:extLst>
              </a:tr>
              <a:tr h="190500">
                <a:tc>
                  <a:txBody>
                    <a:bodyPr/>
                    <a:lstStyle/>
                    <a:p>
                      <a:pPr algn="l" fontAlgn="b"/>
                      <a:r>
                        <a:rPr lang="pt-BR" sz="18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pt-BR" sz="1800" b="0" i="0" u="none" strike="noStrike" dirty="0">
                          <a:effectLst/>
                          <a:latin typeface="Arial" panose="020B0604020202020204" pitchFamily="34" charset="0"/>
                        </a:rPr>
                        <a:t>espessura</a:t>
                      </a:r>
                    </a:p>
                  </a:txBody>
                  <a:tcPr marL="0" marR="0" marT="0" marB="0" anchor="b">
                    <a:lnL>
                      <a:noFill/>
                    </a:lnL>
                    <a:lnR>
                      <a:noFill/>
                    </a:lnR>
                    <a:lnT>
                      <a:noFill/>
                    </a:lnT>
                    <a:lnB>
                      <a:noFill/>
                    </a:lnB>
                    <a:solidFill>
                      <a:srgbClr val="99CCFF"/>
                    </a:solidFill>
                  </a:tcPr>
                </a:tc>
                <a:tc>
                  <a:txBody>
                    <a:bodyPr/>
                    <a:lstStyle/>
                    <a:p>
                      <a:pPr algn="ctr" fontAlgn="b"/>
                      <a:r>
                        <a:rPr lang="pt-BR" sz="1800" b="0" i="0" u="none" strike="noStrike" dirty="0">
                          <a:effectLst/>
                          <a:latin typeface="Arial" panose="020B0604020202020204" pitchFamily="34" charset="0"/>
                        </a:rPr>
                        <a:t>Dint (mm)</a:t>
                      </a:r>
                    </a:p>
                  </a:txBody>
                  <a:tcPr marL="0" marR="0" marT="0" marB="0" anchor="b">
                    <a:lnL>
                      <a:noFill/>
                    </a:lnL>
                    <a:lnR>
                      <a:noFill/>
                    </a:lnR>
                    <a:lnT>
                      <a:noFill/>
                    </a:lnT>
                    <a:lnB>
                      <a:noFill/>
                    </a:lnB>
                    <a:solidFill>
                      <a:srgbClr val="99CCFF"/>
                    </a:solidFill>
                  </a:tcPr>
                </a:tc>
                <a:tc>
                  <a:txBody>
                    <a:bodyPr/>
                    <a:lstStyle/>
                    <a:p>
                      <a:pPr algn="ctr" fontAlgn="b"/>
                      <a:r>
                        <a:rPr lang="pt-BR" sz="1800" b="0" i="0" u="none" strike="noStrike">
                          <a:effectLst/>
                          <a:latin typeface="Arial" panose="020B0604020202020204" pitchFamily="34" charset="0"/>
                        </a:rPr>
                        <a:t>A (cm²)</a:t>
                      </a:r>
                    </a:p>
                  </a:txBody>
                  <a:tcPr marL="0" marR="0" marT="0" marB="0" anchor="b">
                    <a:lnL>
                      <a:noFill/>
                    </a:lnL>
                    <a:lnR>
                      <a:noFill/>
                    </a:lnR>
                    <a:lnT>
                      <a:noFill/>
                    </a:lnT>
                    <a:lnB>
                      <a:noFill/>
                    </a:lnB>
                    <a:solidFill>
                      <a:srgbClr val="99CCFF"/>
                    </a:solidFill>
                  </a:tcPr>
                </a:tc>
                <a:extLst>
                  <a:ext uri="{0D108BD9-81ED-4DB2-BD59-A6C34878D82A}">
                    <a16:rowId xmlns:a16="http://schemas.microsoft.com/office/drawing/2014/main" val="2182740992"/>
                  </a:ext>
                </a:extLst>
              </a:tr>
              <a:tr h="161925">
                <a:tc>
                  <a:txBody>
                    <a:bodyPr/>
                    <a:lstStyle/>
                    <a:p>
                      <a:pPr algn="l" fontAlgn="b"/>
                      <a:r>
                        <a:rPr lang="pt-BR" sz="18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ctr" fontAlgn="b"/>
                      <a:r>
                        <a:rPr lang="pt-BR" sz="1800" b="0" i="0" u="none" strike="noStrike">
                          <a:effectLst/>
                          <a:latin typeface="Arial" panose="020B0604020202020204" pitchFamily="34" charset="0"/>
                        </a:rPr>
                        <a:t> </a:t>
                      </a:r>
                    </a:p>
                  </a:txBody>
                  <a:tcPr marL="0" marR="0" marT="0" marB="0" anchor="b">
                    <a:lnL>
                      <a:noFill/>
                    </a:lnL>
                    <a:lnR>
                      <a:noFill/>
                    </a:lnR>
                    <a:lnT>
                      <a:noFill/>
                    </a:lnT>
                    <a:lnB>
                      <a:noFill/>
                    </a:lnB>
                    <a:solidFill>
                      <a:srgbClr val="FABF8F"/>
                    </a:solidFill>
                  </a:tcPr>
                </a:tc>
                <a:tc>
                  <a:txBody>
                    <a:bodyPr/>
                    <a:lstStyle/>
                    <a:p>
                      <a:pPr algn="ctr" fontAlgn="b"/>
                      <a:r>
                        <a:rPr lang="pt-BR" sz="1800" b="0" i="0" u="none" strike="noStrike" dirty="0">
                          <a:effectLst/>
                          <a:latin typeface="Arial" panose="020B0604020202020204" pitchFamily="34" charset="0"/>
                        </a:rPr>
                        <a:t>267,21</a:t>
                      </a:r>
                    </a:p>
                  </a:txBody>
                  <a:tcPr marL="0" marR="0" marT="0" marB="0" anchor="b">
                    <a:lnL>
                      <a:noFill/>
                    </a:lnL>
                    <a:lnR>
                      <a:noFill/>
                    </a:lnR>
                    <a:lnT>
                      <a:noFill/>
                    </a:lnT>
                    <a:lnB>
                      <a:noFill/>
                    </a:lnB>
                    <a:solidFill>
                      <a:srgbClr val="8DB4E2"/>
                    </a:solidFill>
                  </a:tcPr>
                </a:tc>
                <a:tc>
                  <a:txBody>
                    <a:bodyPr/>
                    <a:lstStyle/>
                    <a:p>
                      <a:pPr algn="ctr" fontAlgn="b"/>
                      <a:r>
                        <a:rPr lang="pt-BR" sz="1800" b="0" i="0" u="none" strike="noStrike">
                          <a:effectLst/>
                          <a:latin typeface="Arial" panose="020B0604020202020204" pitchFamily="34" charset="0"/>
                        </a:rPr>
                        <a:t>560,8</a:t>
                      </a:r>
                    </a:p>
                  </a:txBody>
                  <a:tcPr marL="0" marR="0" marT="0" marB="0" anchor="b">
                    <a:lnL>
                      <a:noFill/>
                    </a:lnL>
                    <a:lnR>
                      <a:noFill/>
                    </a:lnR>
                    <a:lnT>
                      <a:noFill/>
                    </a:lnT>
                    <a:lnB>
                      <a:noFill/>
                    </a:lnB>
                    <a:solidFill>
                      <a:srgbClr val="8DB4E2"/>
                    </a:solidFill>
                  </a:tcPr>
                </a:tc>
                <a:extLst>
                  <a:ext uri="{0D108BD9-81ED-4DB2-BD59-A6C34878D82A}">
                    <a16:rowId xmlns:a16="http://schemas.microsoft.com/office/drawing/2014/main" val="3388613326"/>
                  </a:ext>
                </a:extLst>
              </a:tr>
              <a:tr h="161925">
                <a:tc>
                  <a:txBody>
                    <a:bodyPr/>
                    <a:lstStyle/>
                    <a:p>
                      <a:pPr algn="l" fontAlgn="b"/>
                      <a:r>
                        <a:rPr lang="pt-BR" sz="18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ctr" fontAlgn="b"/>
                      <a:r>
                        <a:rPr lang="pt-BR" sz="18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ctr" fontAlgn="b"/>
                      <a:r>
                        <a:rPr lang="pt-BR" sz="1800" b="0" i="0" u="none" strike="noStrike" dirty="0">
                          <a:effectLst/>
                          <a:latin typeface="Symbol" panose="05050102010706020507" pitchFamily="18" charset="2"/>
                        </a:rPr>
                        <a:t> </a:t>
                      </a:r>
                    </a:p>
                  </a:txBody>
                  <a:tcPr marL="0" marR="0" marT="0" marB="0" anchor="b">
                    <a:lnL>
                      <a:noFill/>
                    </a:lnL>
                    <a:lnR>
                      <a:noFill/>
                    </a:lnR>
                    <a:lnT>
                      <a:noFill/>
                    </a:lnT>
                    <a:lnB>
                      <a:noFill/>
                    </a:lnB>
                    <a:solidFill>
                      <a:srgbClr val="C0C0C0"/>
                    </a:solidFill>
                  </a:tcPr>
                </a:tc>
                <a:tc>
                  <a:txBody>
                    <a:bodyPr/>
                    <a:lstStyle/>
                    <a:p>
                      <a:pPr algn="l" fontAlgn="b"/>
                      <a:r>
                        <a:rPr lang="pt-BR" sz="1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92792399"/>
                  </a:ext>
                </a:extLst>
              </a:tr>
              <a:tr h="190500">
                <a:tc>
                  <a:txBody>
                    <a:bodyPr/>
                    <a:lstStyle/>
                    <a:p>
                      <a:pPr algn="l" fontAlgn="b"/>
                      <a:r>
                        <a:rPr lang="pt-BR" sz="18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ctr" fontAlgn="b"/>
                      <a:r>
                        <a:rPr lang="pt-BR" sz="1800" b="0" i="0" u="none" strike="noStrike">
                          <a:effectLst/>
                          <a:latin typeface="Arial" panose="020B0604020202020204" pitchFamily="34" charset="0"/>
                        </a:rPr>
                        <a:t>K(m)</a:t>
                      </a:r>
                    </a:p>
                  </a:txBody>
                  <a:tcPr marL="0" marR="0" marT="0" marB="0" anchor="b">
                    <a:lnL>
                      <a:noFill/>
                    </a:lnL>
                    <a:lnR>
                      <a:noFill/>
                    </a:lnR>
                    <a:lnT>
                      <a:noFill/>
                    </a:lnT>
                    <a:lnB>
                      <a:noFill/>
                    </a:lnB>
                    <a:solidFill>
                      <a:srgbClr val="99CCFF"/>
                    </a:solidFill>
                  </a:tcPr>
                </a:tc>
                <a:tc>
                  <a:txBody>
                    <a:bodyPr/>
                    <a:lstStyle/>
                    <a:p>
                      <a:pPr algn="ctr" fontAlgn="b"/>
                      <a:r>
                        <a:rPr lang="pt-BR" sz="1800" b="0" i="0" u="none" strike="noStrike">
                          <a:effectLst/>
                          <a:latin typeface="Verdana" panose="020B0604030504040204" pitchFamily="34" charset="0"/>
                        </a:rPr>
                        <a:t>DH/k</a:t>
                      </a:r>
                    </a:p>
                  </a:txBody>
                  <a:tcPr marL="0" marR="0" marT="0" marB="0" anchor="b">
                    <a:lnL>
                      <a:noFill/>
                    </a:lnL>
                    <a:lnR>
                      <a:noFill/>
                    </a:lnR>
                    <a:lnT>
                      <a:noFill/>
                    </a:lnT>
                    <a:lnB>
                      <a:noFill/>
                    </a:lnB>
                    <a:solidFill>
                      <a:srgbClr val="99CCFF"/>
                    </a:solidFill>
                  </a:tcPr>
                </a:tc>
                <a:tc>
                  <a:txBody>
                    <a:bodyPr/>
                    <a:lstStyle/>
                    <a:p>
                      <a:pPr algn="ctr" fontAlgn="b"/>
                      <a:r>
                        <a:rPr lang="pt-BR" sz="1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3291737690"/>
                  </a:ext>
                </a:extLst>
              </a:tr>
              <a:tr h="161925">
                <a:tc>
                  <a:txBody>
                    <a:bodyPr/>
                    <a:lstStyle/>
                    <a:p>
                      <a:pPr algn="l" fontAlgn="b"/>
                      <a:r>
                        <a:rPr lang="pt-BR" sz="18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ctr" fontAlgn="b"/>
                      <a:r>
                        <a:rPr lang="pt-BR" sz="1800" b="0" i="0" u="none" strike="noStrike">
                          <a:effectLst/>
                          <a:latin typeface="Arial" panose="020B0604020202020204" pitchFamily="34" charset="0"/>
                        </a:rPr>
                        <a:t>2,59E-04</a:t>
                      </a:r>
                    </a:p>
                  </a:txBody>
                  <a:tcPr marL="0" marR="0" marT="0" marB="0" anchor="b">
                    <a:lnL>
                      <a:noFill/>
                    </a:lnL>
                    <a:lnR>
                      <a:noFill/>
                    </a:lnR>
                    <a:lnT>
                      <a:noFill/>
                    </a:lnT>
                    <a:lnB>
                      <a:noFill/>
                    </a:lnB>
                    <a:solidFill>
                      <a:srgbClr val="8DB4E2"/>
                    </a:solidFill>
                  </a:tcPr>
                </a:tc>
                <a:tc>
                  <a:txBody>
                    <a:bodyPr/>
                    <a:lstStyle/>
                    <a:p>
                      <a:pPr algn="ctr" fontAlgn="b"/>
                      <a:r>
                        <a:rPr lang="pt-BR" sz="1800" b="0" i="0" u="none" strike="noStrike">
                          <a:effectLst/>
                          <a:latin typeface="Arial" panose="020B0604020202020204" pitchFamily="34" charset="0"/>
                        </a:rPr>
                        <a:t>1032</a:t>
                      </a:r>
                    </a:p>
                  </a:txBody>
                  <a:tcPr marL="0" marR="0" marT="0" marB="0" anchor="b">
                    <a:lnL>
                      <a:noFill/>
                    </a:lnL>
                    <a:lnR>
                      <a:noFill/>
                    </a:lnR>
                    <a:lnT>
                      <a:noFill/>
                    </a:lnT>
                    <a:lnB>
                      <a:noFill/>
                    </a:lnB>
                    <a:solidFill>
                      <a:srgbClr val="C4D79B"/>
                    </a:solidFill>
                  </a:tcPr>
                </a:tc>
                <a:tc>
                  <a:txBody>
                    <a:bodyPr/>
                    <a:lstStyle/>
                    <a:p>
                      <a:pPr algn="ctr" fontAlgn="b"/>
                      <a:r>
                        <a:rPr lang="pt-BR" sz="1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1273371510"/>
                  </a:ext>
                </a:extLst>
              </a:tr>
            </a:tbl>
          </a:graphicData>
        </a:graphic>
      </p:graphicFrame>
      <p:graphicFrame>
        <p:nvGraphicFramePr>
          <p:cNvPr id="11" name="Tabela 10">
            <a:extLst>
              <a:ext uri="{FF2B5EF4-FFF2-40B4-BE49-F238E27FC236}">
                <a16:creationId xmlns:a16="http://schemas.microsoft.com/office/drawing/2014/main" id="{729DAD08-A270-4354-A0E7-D4FB74BC2E21}"/>
              </a:ext>
            </a:extLst>
          </p:cNvPr>
          <p:cNvGraphicFramePr>
            <a:graphicFrameLocks noGrp="1"/>
          </p:cNvGraphicFramePr>
          <p:nvPr>
            <p:extLst>
              <p:ext uri="{D42A27DB-BD31-4B8C-83A1-F6EECF244321}">
                <p14:modId xmlns:p14="http://schemas.microsoft.com/office/powerpoint/2010/main" val="4185669552"/>
              </p:ext>
            </p:extLst>
          </p:nvPr>
        </p:nvGraphicFramePr>
        <p:xfrm>
          <a:off x="6265014" y="5941029"/>
          <a:ext cx="5748154" cy="548640"/>
        </p:xfrm>
        <a:graphic>
          <a:graphicData uri="http://schemas.openxmlformats.org/drawingml/2006/table">
            <a:tbl>
              <a:tblPr/>
              <a:tblGrid>
                <a:gridCol w="790577">
                  <a:extLst>
                    <a:ext uri="{9D8B030D-6E8A-4147-A177-3AD203B41FA5}">
                      <a16:colId xmlns:a16="http://schemas.microsoft.com/office/drawing/2014/main" val="59753428"/>
                    </a:ext>
                  </a:extLst>
                </a:gridCol>
                <a:gridCol w="790577">
                  <a:extLst>
                    <a:ext uri="{9D8B030D-6E8A-4147-A177-3AD203B41FA5}">
                      <a16:colId xmlns:a16="http://schemas.microsoft.com/office/drawing/2014/main" val="1465349779"/>
                    </a:ext>
                  </a:extLst>
                </a:gridCol>
                <a:gridCol w="790577">
                  <a:extLst>
                    <a:ext uri="{9D8B030D-6E8A-4147-A177-3AD203B41FA5}">
                      <a16:colId xmlns:a16="http://schemas.microsoft.com/office/drawing/2014/main" val="2164283346"/>
                    </a:ext>
                  </a:extLst>
                </a:gridCol>
                <a:gridCol w="790577">
                  <a:extLst>
                    <a:ext uri="{9D8B030D-6E8A-4147-A177-3AD203B41FA5}">
                      <a16:colId xmlns:a16="http://schemas.microsoft.com/office/drawing/2014/main" val="1037740496"/>
                    </a:ext>
                  </a:extLst>
                </a:gridCol>
                <a:gridCol w="1004692">
                  <a:extLst>
                    <a:ext uri="{9D8B030D-6E8A-4147-A177-3AD203B41FA5}">
                      <a16:colId xmlns:a16="http://schemas.microsoft.com/office/drawing/2014/main" val="3547222409"/>
                    </a:ext>
                  </a:extLst>
                </a:gridCol>
                <a:gridCol w="790577">
                  <a:extLst>
                    <a:ext uri="{9D8B030D-6E8A-4147-A177-3AD203B41FA5}">
                      <a16:colId xmlns:a16="http://schemas.microsoft.com/office/drawing/2014/main" val="2352273904"/>
                    </a:ext>
                  </a:extLst>
                </a:gridCol>
                <a:gridCol w="790577">
                  <a:extLst>
                    <a:ext uri="{9D8B030D-6E8A-4147-A177-3AD203B41FA5}">
                      <a16:colId xmlns:a16="http://schemas.microsoft.com/office/drawing/2014/main" val="1396992256"/>
                    </a:ext>
                  </a:extLst>
                </a:gridCol>
              </a:tblGrid>
              <a:tr h="200025">
                <a:tc>
                  <a:txBody>
                    <a:bodyPr/>
                    <a:lstStyle/>
                    <a:p>
                      <a:pPr algn="ctr" fontAlgn="b"/>
                      <a:r>
                        <a:rPr lang="pt-BR" sz="1800" b="0" i="0" u="none" strike="noStrike" dirty="0">
                          <a:effectLst/>
                          <a:latin typeface="Arial" panose="020B0604020202020204" pitchFamily="34" charset="0"/>
                        </a:rPr>
                        <a:t>Q(m³/h)</a:t>
                      </a:r>
                    </a:p>
                  </a:txBody>
                  <a:tcPr marL="0" marR="0" marT="0" marB="0" anchor="b">
                    <a:lnL>
                      <a:noFill/>
                    </a:lnL>
                    <a:lnR>
                      <a:noFill/>
                    </a:lnR>
                    <a:lnT>
                      <a:noFill/>
                    </a:lnT>
                    <a:lnB>
                      <a:noFill/>
                    </a:lnB>
                  </a:tcPr>
                </a:tc>
                <a:tc>
                  <a:txBody>
                    <a:bodyPr/>
                    <a:lstStyle/>
                    <a:p>
                      <a:pPr algn="ctr" fontAlgn="b"/>
                      <a:r>
                        <a:rPr lang="pt-BR" sz="1800" b="0" i="0" u="none" strike="noStrike">
                          <a:effectLst/>
                          <a:latin typeface="Arial" panose="020B0604020202020204" pitchFamily="34" charset="0"/>
                        </a:rPr>
                        <a:t>v(m/s)</a:t>
                      </a:r>
                    </a:p>
                  </a:txBody>
                  <a:tcPr marL="0" marR="0" marT="0" marB="0" anchor="b">
                    <a:lnL>
                      <a:noFill/>
                    </a:lnL>
                    <a:lnR>
                      <a:noFill/>
                    </a:lnR>
                    <a:lnT>
                      <a:noFill/>
                    </a:lnT>
                    <a:lnB>
                      <a:noFill/>
                    </a:lnB>
                  </a:tcPr>
                </a:tc>
                <a:tc>
                  <a:txBody>
                    <a:bodyPr/>
                    <a:lstStyle/>
                    <a:p>
                      <a:pPr algn="ctr" fontAlgn="b"/>
                      <a:r>
                        <a:rPr lang="pt-BR" sz="1800" b="0" i="0" u="none" strike="noStrike" dirty="0">
                          <a:effectLst/>
                          <a:latin typeface="Arial" panose="020B0604020202020204" pitchFamily="34" charset="0"/>
                        </a:rPr>
                        <a:t>Re</a:t>
                      </a:r>
                    </a:p>
                  </a:txBody>
                  <a:tcPr marL="0" marR="0" marT="0" marB="0" anchor="b">
                    <a:lnL>
                      <a:noFill/>
                    </a:lnL>
                    <a:lnR>
                      <a:noFill/>
                    </a:lnR>
                    <a:lnT>
                      <a:noFill/>
                    </a:lnT>
                    <a:lnB>
                      <a:noFill/>
                    </a:lnB>
                  </a:tcPr>
                </a:tc>
                <a:tc>
                  <a:txBody>
                    <a:bodyPr/>
                    <a:lstStyle/>
                    <a:p>
                      <a:pPr algn="ctr" fontAlgn="b"/>
                      <a:endParaRPr lang="pt-BR" sz="1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pt-BR" sz="1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pt-BR" sz="1800" b="0" i="0" u="none" strike="noStrike">
                          <a:effectLst/>
                          <a:latin typeface="Arial" panose="020B0604020202020204" pitchFamily="34" charset="0"/>
                        </a:rPr>
                        <a:t>f</a:t>
                      </a:r>
                      <a:r>
                        <a:rPr lang="pt-BR" sz="1800" b="0" i="0" u="none" strike="noStrike" baseline="-25000">
                          <a:effectLst/>
                          <a:latin typeface="Arial" panose="020B0604020202020204" pitchFamily="34" charset="0"/>
                        </a:rPr>
                        <a:t>Churchill</a:t>
                      </a:r>
                      <a:endParaRPr lang="pt-BR" sz="1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pt-BR" sz="1800" b="0" i="0" u="none" strike="noStrike" dirty="0">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14378271"/>
                  </a:ext>
                </a:extLst>
              </a:tr>
              <a:tr h="161925">
                <a:tc>
                  <a:txBody>
                    <a:bodyPr/>
                    <a:lstStyle/>
                    <a:p>
                      <a:pPr algn="ctr" fontAlgn="b"/>
                      <a:r>
                        <a:rPr lang="pt-BR" sz="1800" b="0" i="0" u="none" strike="noStrike" dirty="0">
                          <a:effectLst/>
                          <a:latin typeface="Arial" panose="020B0604020202020204" pitchFamily="34" charset="0"/>
                        </a:rPr>
                        <a:t>302,4</a:t>
                      </a:r>
                    </a:p>
                  </a:txBody>
                  <a:tcPr marL="0" marR="0" marT="0" marB="0" anchor="b">
                    <a:lnL>
                      <a:noFill/>
                    </a:lnL>
                    <a:lnR>
                      <a:noFill/>
                    </a:lnR>
                    <a:lnT>
                      <a:noFill/>
                    </a:lnT>
                    <a:lnB>
                      <a:noFill/>
                    </a:lnB>
                    <a:solidFill>
                      <a:srgbClr val="B1A0C7"/>
                    </a:solidFill>
                  </a:tcPr>
                </a:tc>
                <a:tc>
                  <a:txBody>
                    <a:bodyPr/>
                    <a:lstStyle/>
                    <a:p>
                      <a:pPr algn="ctr" fontAlgn="b"/>
                      <a:r>
                        <a:rPr lang="pt-BR" sz="1800" b="0" i="0" u="none" strike="noStrike" dirty="0">
                          <a:effectLst/>
                          <a:latin typeface="Arial" panose="020B0604020202020204" pitchFamily="34" charset="0"/>
                        </a:rPr>
                        <a:t>1,50</a:t>
                      </a:r>
                    </a:p>
                  </a:txBody>
                  <a:tcPr marL="0" marR="0" marT="0" marB="0" anchor="b">
                    <a:lnL>
                      <a:noFill/>
                    </a:lnL>
                    <a:lnR>
                      <a:noFill/>
                    </a:lnR>
                    <a:lnT>
                      <a:noFill/>
                    </a:lnT>
                    <a:lnB>
                      <a:noFill/>
                    </a:lnB>
                    <a:solidFill>
                      <a:srgbClr val="FFFF00"/>
                    </a:solidFill>
                  </a:tcPr>
                </a:tc>
                <a:tc>
                  <a:txBody>
                    <a:bodyPr/>
                    <a:lstStyle/>
                    <a:p>
                      <a:pPr algn="ctr" fontAlgn="b"/>
                      <a:r>
                        <a:rPr lang="pt-BR" sz="1800" b="0" i="0" u="none" strike="noStrike" dirty="0">
                          <a:effectLst/>
                          <a:latin typeface="Arial" panose="020B0604020202020204" pitchFamily="34" charset="0"/>
                        </a:rPr>
                        <a:t>448716</a:t>
                      </a:r>
                    </a:p>
                  </a:txBody>
                  <a:tcPr marL="0" marR="0" marT="0" marB="0" anchor="b">
                    <a:lnL>
                      <a:noFill/>
                    </a:lnL>
                    <a:lnR>
                      <a:noFill/>
                    </a:lnR>
                    <a:lnT>
                      <a:noFill/>
                    </a:lnT>
                    <a:lnB>
                      <a:noFill/>
                    </a:lnB>
                    <a:solidFill>
                      <a:srgbClr val="FFFF00"/>
                    </a:solidFill>
                  </a:tcPr>
                </a:tc>
                <a:tc>
                  <a:txBody>
                    <a:bodyPr/>
                    <a:lstStyle/>
                    <a:p>
                      <a:pPr algn="ctr" fontAlgn="b"/>
                      <a:endParaRPr lang="pt-BR" sz="1800" b="0" i="0" u="none" strike="noStrike" dirty="0">
                        <a:effectLst/>
                        <a:latin typeface="Arial" panose="020B0604020202020204" pitchFamily="34" charset="0"/>
                      </a:endParaRPr>
                    </a:p>
                  </a:txBody>
                  <a:tcPr marL="0" marR="0" marT="0" marB="0" anchor="b">
                    <a:lnL>
                      <a:noFill/>
                    </a:lnL>
                    <a:lnR>
                      <a:noFill/>
                    </a:lnR>
                    <a:lnT>
                      <a:noFill/>
                    </a:lnT>
                    <a:lnB>
                      <a:noFill/>
                    </a:lnB>
                    <a:solidFill>
                      <a:srgbClr val="FFFF00"/>
                    </a:solidFill>
                  </a:tcPr>
                </a:tc>
                <a:tc>
                  <a:txBody>
                    <a:bodyPr/>
                    <a:lstStyle/>
                    <a:p>
                      <a:pPr algn="ctr" fontAlgn="b"/>
                      <a:endParaRPr lang="pt-BR" sz="1800" b="0" i="0" u="none" strike="noStrike" dirty="0">
                        <a:effectLst/>
                        <a:latin typeface="Arial" panose="020B0604020202020204" pitchFamily="34" charset="0"/>
                      </a:endParaRPr>
                    </a:p>
                  </a:txBody>
                  <a:tcPr marL="0" marR="0" marT="0" marB="0" anchor="b">
                    <a:lnL>
                      <a:noFill/>
                    </a:lnL>
                    <a:lnR>
                      <a:noFill/>
                    </a:lnR>
                    <a:lnT>
                      <a:noFill/>
                    </a:lnT>
                    <a:lnB>
                      <a:noFill/>
                    </a:lnB>
                    <a:solidFill>
                      <a:srgbClr val="FFFF00"/>
                    </a:solidFill>
                  </a:tcPr>
                </a:tc>
                <a:tc>
                  <a:txBody>
                    <a:bodyPr/>
                    <a:lstStyle/>
                    <a:p>
                      <a:pPr algn="ctr" fontAlgn="b"/>
                      <a:r>
                        <a:rPr lang="pt-BR" sz="1800" b="0" i="0" u="none" strike="noStrike" dirty="0">
                          <a:effectLst/>
                          <a:latin typeface="Arial" panose="020B0604020202020204" pitchFamily="34" charset="0"/>
                        </a:rPr>
                        <a:t>0,0203</a:t>
                      </a:r>
                    </a:p>
                  </a:txBody>
                  <a:tcPr marL="0" marR="0" marT="0" marB="0" anchor="b">
                    <a:lnL>
                      <a:noFill/>
                    </a:lnL>
                    <a:lnR>
                      <a:noFill/>
                    </a:lnR>
                    <a:lnT>
                      <a:noFill/>
                    </a:lnT>
                    <a:lnB>
                      <a:noFill/>
                    </a:lnB>
                    <a:solidFill>
                      <a:srgbClr val="FFFF00"/>
                    </a:solidFill>
                  </a:tcPr>
                </a:tc>
                <a:tc>
                  <a:txBody>
                    <a:bodyPr/>
                    <a:lstStyle/>
                    <a:p>
                      <a:pPr algn="ctr" fontAlgn="b"/>
                      <a:endParaRPr lang="pt-BR" sz="1800" b="0" i="0" u="none" strike="noStrike" dirty="0">
                        <a:effectLst/>
                        <a:latin typeface="Arial" panose="020B0604020202020204" pitchFamily="34" charset="0"/>
                      </a:endParaRP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2933914930"/>
                  </a:ext>
                </a:extLst>
              </a:tr>
            </a:tbl>
          </a:graphicData>
        </a:graphic>
      </p:graphicFrame>
    </p:spTree>
    <p:extLst>
      <p:ext uri="{BB962C8B-B14F-4D97-AF65-F5344CB8AC3E}">
        <p14:creationId xmlns:p14="http://schemas.microsoft.com/office/powerpoint/2010/main" val="349143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par>
                                <p:cTn id="27" presetID="16" presetClass="entr" presetSubtype="21"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p:cNvGraphicFramePr>
            <a:graphicFrameLocks noChangeAspect="1"/>
          </p:cNvGraphicFramePr>
          <p:nvPr>
            <p:extLst>
              <p:ext uri="{D42A27DB-BD31-4B8C-83A1-F6EECF244321}">
                <p14:modId xmlns:p14="http://schemas.microsoft.com/office/powerpoint/2010/main" val="4192382902"/>
              </p:ext>
            </p:extLst>
          </p:nvPr>
        </p:nvGraphicFramePr>
        <p:xfrm>
          <a:off x="684754" y="323872"/>
          <a:ext cx="6861176" cy="1000125"/>
        </p:xfrm>
        <a:graphic>
          <a:graphicData uri="http://schemas.openxmlformats.org/presentationml/2006/ole">
            <mc:AlternateContent xmlns:mc="http://schemas.openxmlformats.org/markup-compatibility/2006">
              <mc:Choice xmlns:v="urn:schemas-microsoft-com:vml" Requires="v">
                <p:oleObj spid="_x0000_s6159" name="Equação" r:id="rId3" imgW="3479760" imgH="507960" progId="Equation.3">
                  <p:embed/>
                </p:oleObj>
              </mc:Choice>
              <mc:Fallback>
                <p:oleObj name="Equação" r:id="rId3" imgW="3479760" imgH="507960" progId="Equation.3">
                  <p:embed/>
                  <p:pic>
                    <p:nvPicPr>
                      <p:cNvPr id="6" name="Objeto 5"/>
                      <p:cNvPicPr/>
                      <p:nvPr/>
                    </p:nvPicPr>
                    <p:blipFill>
                      <a:blip r:embed="rId4"/>
                      <a:stretch>
                        <a:fillRect/>
                      </a:stretch>
                    </p:blipFill>
                    <p:spPr>
                      <a:xfrm>
                        <a:off x="684754" y="323872"/>
                        <a:ext cx="6861176" cy="1000125"/>
                      </a:xfrm>
                      <a:prstGeom prst="rect">
                        <a:avLst/>
                      </a:prstGeom>
                    </p:spPr>
                  </p:pic>
                </p:oleObj>
              </mc:Fallback>
            </mc:AlternateContent>
          </a:graphicData>
        </a:graphic>
      </p:graphicFrame>
      <p:pic>
        <p:nvPicPr>
          <p:cNvPr id="17" name="Imagem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8216" y="4436388"/>
            <a:ext cx="1499245" cy="2068725"/>
          </a:xfrm>
          <a:prstGeom prst="rect">
            <a:avLst/>
          </a:prstGeom>
        </p:spPr>
      </p:pic>
      <p:sp>
        <p:nvSpPr>
          <p:cNvPr id="18" name="Balão de Fala: Oval 17"/>
          <p:cNvSpPr/>
          <p:nvPr/>
        </p:nvSpPr>
        <p:spPr>
          <a:xfrm>
            <a:off x="6270656" y="4693360"/>
            <a:ext cx="4043383" cy="1454727"/>
          </a:xfrm>
          <a:prstGeom prst="wedgeEllipseCallout">
            <a:avLst>
              <a:gd name="adj1" fmla="val -64773"/>
              <a:gd name="adj2" fmla="val 35833"/>
            </a:avLst>
          </a:prstGeom>
          <a:solidFill>
            <a:srgbClr val="36363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rPr>
              <a:t>E se fosse o mesmo material, qual seria o erro cometido ao se considerar f = constante?</a:t>
            </a:r>
          </a:p>
        </p:txBody>
      </p:sp>
      <p:pic>
        <p:nvPicPr>
          <p:cNvPr id="9" name="Imagem 8">
            <a:extLst>
              <a:ext uri="{FF2B5EF4-FFF2-40B4-BE49-F238E27FC236}">
                <a16:creationId xmlns:a16="http://schemas.microsoft.com/office/drawing/2014/main" id="{6C564659-0B66-4CD4-9F92-111B600C94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4985" y="3456611"/>
            <a:ext cx="3543607" cy="3147333"/>
          </a:xfrm>
          <a:prstGeom prst="rect">
            <a:avLst/>
          </a:prstGeom>
        </p:spPr>
      </p:pic>
      <p:sp>
        <p:nvSpPr>
          <p:cNvPr id="10" name="Retângulo 9">
            <a:extLst>
              <a:ext uri="{FF2B5EF4-FFF2-40B4-BE49-F238E27FC236}">
                <a16:creationId xmlns:a16="http://schemas.microsoft.com/office/drawing/2014/main" id="{9FE06D7F-CBC2-4DC3-80D9-B60980590B7D}"/>
              </a:ext>
            </a:extLst>
          </p:cNvPr>
          <p:cNvSpPr/>
          <p:nvPr/>
        </p:nvSpPr>
        <p:spPr>
          <a:xfrm>
            <a:off x="196645" y="61538"/>
            <a:ext cx="11857703" cy="6480000"/>
          </a:xfrm>
          <a:prstGeom prst="rect">
            <a:avLst/>
          </a:prstGeom>
          <a:noFill/>
          <a:ln w="76200">
            <a:solidFill>
              <a:srgbClr val="7F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Balão de Fala: Oval 4"/>
          <p:cNvSpPr/>
          <p:nvPr/>
        </p:nvSpPr>
        <p:spPr>
          <a:xfrm>
            <a:off x="1507829" y="1660218"/>
            <a:ext cx="3628571" cy="2090057"/>
          </a:xfrm>
          <a:prstGeom prst="wedgeEllipseCallout">
            <a:avLst>
              <a:gd name="adj1" fmla="val -32571"/>
              <a:gd name="adj2" fmla="val 91345"/>
            </a:avLst>
          </a:prstGeom>
          <a:solidFill>
            <a:srgbClr val="92191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rPr>
              <a:t>Portanto, o engenheiro afirmará que é possível a utilização da tubulação de aço 40 de diâmetro nominal 8”.</a:t>
            </a:r>
          </a:p>
        </p:txBody>
      </p:sp>
      <p:pic>
        <p:nvPicPr>
          <p:cNvPr id="3" name="Imagem 2">
            <a:extLst>
              <a:ext uri="{FF2B5EF4-FFF2-40B4-BE49-F238E27FC236}">
                <a16:creationId xmlns:a16="http://schemas.microsoft.com/office/drawing/2014/main" id="{1614C503-2140-4958-8206-B62E305DA3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59912" y="3747550"/>
            <a:ext cx="1338797" cy="2649509"/>
          </a:xfrm>
          <a:prstGeom prst="rect">
            <a:avLst/>
          </a:prstGeom>
        </p:spPr>
      </p:pic>
      <p:sp>
        <p:nvSpPr>
          <p:cNvPr id="15" name="Balão de Fala: Oval 14"/>
          <p:cNvSpPr/>
          <p:nvPr/>
        </p:nvSpPr>
        <p:spPr>
          <a:xfrm>
            <a:off x="5501731" y="1437276"/>
            <a:ext cx="5444835" cy="2268844"/>
          </a:xfrm>
          <a:prstGeom prst="wedgeEllipseCallout">
            <a:avLst>
              <a:gd name="adj1" fmla="val 45951"/>
              <a:gd name="adj2" fmla="val 91416"/>
            </a:avLst>
          </a:prstGeom>
          <a:solidFill>
            <a:srgbClr val="8A656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rPr>
              <a:t>Importante observar que pelo fato dos materiais serem diferentes, se não fosse considerada a diferença entre os coeficientes de perda de carga distribuída, estaríamos cometendo um erro na ordem de 30%!</a:t>
            </a:r>
          </a:p>
        </p:txBody>
      </p:sp>
    </p:spTree>
    <p:extLst>
      <p:ext uri="{BB962C8B-B14F-4D97-AF65-F5344CB8AC3E}">
        <p14:creationId xmlns:p14="http://schemas.microsoft.com/office/powerpoint/2010/main" val="388452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par>
                                <p:cTn id="24" presetID="16" presetClass="entr" presetSubtype="21"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868" y="2420938"/>
            <a:ext cx="2200582" cy="4191585"/>
          </a:xfrm>
          <a:prstGeom prst="rect">
            <a:avLst/>
          </a:prstGeom>
        </p:spPr>
      </p:pic>
      <p:sp>
        <p:nvSpPr>
          <p:cNvPr id="4" name="Balão de Fala: Oval 3"/>
          <p:cNvSpPr/>
          <p:nvPr/>
        </p:nvSpPr>
        <p:spPr>
          <a:xfrm>
            <a:off x="1255394" y="1296518"/>
            <a:ext cx="3768436" cy="1925782"/>
          </a:xfrm>
          <a:prstGeom prst="wedgeEllipseCallout">
            <a:avLst>
              <a:gd name="adj1" fmla="val -35257"/>
              <a:gd name="adj2" fmla="val 96313"/>
            </a:avLst>
          </a:prstGeom>
          <a:solidFill>
            <a:srgbClr val="8A676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rPr>
              <a:t>Ambos de aço 40, portanto o diâmetro de projeto seria D</a:t>
            </a:r>
            <a:r>
              <a:rPr lang="pt-BR" b="1" baseline="-25000" dirty="0">
                <a:effectLst>
                  <a:outerShdw blurRad="38100" dist="38100" dir="2700000" algn="tl">
                    <a:srgbClr val="000000">
                      <a:alpha val="43137"/>
                    </a:srgbClr>
                  </a:outerShdw>
                </a:effectLst>
              </a:rPr>
              <a:t>N</a:t>
            </a:r>
            <a:r>
              <a:rPr lang="pt-BR" b="1" dirty="0">
                <a:effectLst>
                  <a:outerShdw blurRad="38100" dist="38100" dir="2700000" algn="tl">
                    <a:srgbClr val="000000">
                      <a:alpha val="43137"/>
                    </a:srgbClr>
                  </a:outerShdw>
                </a:effectLst>
              </a:rPr>
              <a:t> = 10”, ou seja, D</a:t>
            </a:r>
            <a:r>
              <a:rPr lang="pt-BR" b="1" baseline="-25000" dirty="0">
                <a:effectLst>
                  <a:outerShdw blurRad="38100" dist="38100" dir="2700000" algn="tl">
                    <a:srgbClr val="000000">
                      <a:alpha val="43137"/>
                    </a:srgbClr>
                  </a:outerShdw>
                </a:effectLst>
              </a:rPr>
              <a:t>int</a:t>
            </a:r>
            <a:r>
              <a:rPr lang="pt-BR" b="1" dirty="0">
                <a:effectLst>
                  <a:outerShdw blurRad="38100" dist="38100" dir="2700000" algn="tl">
                    <a:srgbClr val="000000">
                      <a:alpha val="43137"/>
                    </a:srgbClr>
                  </a:outerShdw>
                </a:effectLst>
              </a:rPr>
              <a:t> = 254,5 mm e A = 509,1 cm², neste caso o f de 10” será 0,0154 </a:t>
            </a:r>
          </a:p>
        </p:txBody>
      </p:sp>
      <p:graphicFrame>
        <p:nvGraphicFramePr>
          <p:cNvPr id="5" name="Objeto 4"/>
          <p:cNvGraphicFramePr>
            <a:graphicFrameLocks noChangeAspect="1"/>
          </p:cNvGraphicFramePr>
          <p:nvPr>
            <p:extLst>
              <p:ext uri="{D42A27DB-BD31-4B8C-83A1-F6EECF244321}">
                <p14:modId xmlns:p14="http://schemas.microsoft.com/office/powerpoint/2010/main" val="2194835187"/>
              </p:ext>
            </p:extLst>
          </p:nvPr>
        </p:nvGraphicFramePr>
        <p:xfrm>
          <a:off x="5467811" y="674731"/>
          <a:ext cx="6586537" cy="1900238"/>
        </p:xfrm>
        <a:graphic>
          <a:graphicData uri="http://schemas.openxmlformats.org/presentationml/2006/ole">
            <mc:AlternateContent xmlns:mc="http://schemas.openxmlformats.org/markup-compatibility/2006">
              <mc:Choice xmlns:v="urn:schemas-microsoft-com:vml" Requires="v">
                <p:oleObj spid="_x0000_s7192" name="Equação" r:id="rId4" imgW="3340080" imgH="965160" progId="Equation.3">
                  <p:embed/>
                </p:oleObj>
              </mc:Choice>
              <mc:Fallback>
                <p:oleObj name="Equação" r:id="rId4" imgW="3340080" imgH="965160" progId="Equation.3">
                  <p:embed/>
                  <p:pic>
                    <p:nvPicPr>
                      <p:cNvPr id="5" name="Objeto 4"/>
                      <p:cNvPicPr/>
                      <p:nvPr/>
                    </p:nvPicPr>
                    <p:blipFill>
                      <a:blip r:embed="rId5"/>
                      <a:stretch>
                        <a:fillRect/>
                      </a:stretch>
                    </p:blipFill>
                    <p:spPr>
                      <a:xfrm>
                        <a:off x="5467811" y="674731"/>
                        <a:ext cx="6586537" cy="1900238"/>
                      </a:xfrm>
                      <a:prstGeom prst="rect">
                        <a:avLst/>
                      </a:prstGeom>
                    </p:spPr>
                  </p:pic>
                </p:oleObj>
              </mc:Fallback>
            </mc:AlternateContent>
          </a:graphicData>
        </a:graphic>
      </p:graphicFrame>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330237" y="3588327"/>
            <a:ext cx="1654378" cy="3151196"/>
          </a:xfrm>
          <a:prstGeom prst="rect">
            <a:avLst/>
          </a:prstGeom>
        </p:spPr>
      </p:pic>
      <p:sp>
        <p:nvSpPr>
          <p:cNvPr id="7" name="Balão de Fala: Oval 6"/>
          <p:cNvSpPr/>
          <p:nvPr/>
        </p:nvSpPr>
        <p:spPr>
          <a:xfrm>
            <a:off x="5644792" y="2877276"/>
            <a:ext cx="5172481" cy="1925782"/>
          </a:xfrm>
          <a:prstGeom prst="wedgeEllipseCallout">
            <a:avLst>
              <a:gd name="adj1" fmla="val 49638"/>
              <a:gd name="adj2" fmla="val 54586"/>
            </a:avLst>
          </a:prstGeom>
          <a:solidFill>
            <a:srgbClr val="8A676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rPr>
              <a:t>Ambos de </a:t>
            </a:r>
            <a:r>
              <a:rPr lang="pt-BR" b="1" dirty="0" err="1">
                <a:effectLst>
                  <a:outerShdw blurRad="38100" dist="38100" dir="2700000" algn="tl">
                    <a:srgbClr val="000000">
                      <a:alpha val="43137"/>
                    </a:srgbClr>
                  </a:outerShdw>
                </a:effectLst>
              </a:rPr>
              <a:t>FoFo</a:t>
            </a:r>
            <a:r>
              <a:rPr lang="pt-BR" b="1" dirty="0">
                <a:effectLst>
                  <a:outerShdw blurRad="38100" dist="38100" dir="2700000" algn="tl">
                    <a:srgbClr val="000000">
                      <a:alpha val="43137"/>
                    </a:srgbClr>
                  </a:outerShdw>
                </a:effectLst>
              </a:rPr>
              <a:t>, portanto o diâmetro nominal do almoxarifado seria de 200 mm , que corresponde a um D</a:t>
            </a:r>
            <a:r>
              <a:rPr lang="pt-BR" b="1" baseline="-25000" dirty="0">
                <a:effectLst>
                  <a:outerShdw blurRad="38100" dist="38100" dir="2700000" algn="tl">
                    <a:srgbClr val="000000">
                      <a:alpha val="43137"/>
                    </a:srgbClr>
                  </a:outerShdw>
                </a:effectLst>
              </a:rPr>
              <a:t>int</a:t>
            </a:r>
            <a:r>
              <a:rPr lang="pt-BR" b="1" dirty="0">
                <a:effectLst>
                  <a:outerShdw blurRad="38100" dist="38100" dir="2700000" algn="tl">
                    <a:srgbClr val="000000">
                      <a:alpha val="43137"/>
                    </a:srgbClr>
                  </a:outerShdw>
                </a:effectLst>
              </a:rPr>
              <a:t> = 216,15 mm, nesse caso o f para 200 mm seria 0,0211</a:t>
            </a:r>
          </a:p>
        </p:txBody>
      </p:sp>
      <p:graphicFrame>
        <p:nvGraphicFramePr>
          <p:cNvPr id="8" name="Objeto 7"/>
          <p:cNvGraphicFramePr>
            <a:graphicFrameLocks noChangeAspect="1"/>
          </p:cNvGraphicFramePr>
          <p:nvPr>
            <p:extLst>
              <p:ext uri="{D42A27DB-BD31-4B8C-83A1-F6EECF244321}">
                <p14:modId xmlns:p14="http://schemas.microsoft.com/office/powerpoint/2010/main" val="2238939210"/>
              </p:ext>
            </p:extLst>
          </p:nvPr>
        </p:nvGraphicFramePr>
        <p:xfrm>
          <a:off x="2938923" y="4585963"/>
          <a:ext cx="5057775" cy="1951037"/>
        </p:xfrm>
        <a:graphic>
          <a:graphicData uri="http://schemas.openxmlformats.org/presentationml/2006/ole">
            <mc:AlternateContent xmlns:mc="http://schemas.openxmlformats.org/markup-compatibility/2006">
              <mc:Choice xmlns:v="urn:schemas-microsoft-com:vml" Requires="v">
                <p:oleObj spid="_x0000_s7193" name="Equação" r:id="rId6" imgW="2565360" imgH="990360" progId="Equation.3">
                  <p:embed/>
                </p:oleObj>
              </mc:Choice>
              <mc:Fallback>
                <p:oleObj name="Equação" r:id="rId6" imgW="2565360" imgH="990360" progId="Equation.3">
                  <p:embed/>
                  <p:pic>
                    <p:nvPicPr>
                      <p:cNvPr id="8" name="Objeto 7"/>
                      <p:cNvPicPr/>
                      <p:nvPr/>
                    </p:nvPicPr>
                    <p:blipFill>
                      <a:blip r:embed="rId7"/>
                      <a:stretch>
                        <a:fillRect/>
                      </a:stretch>
                    </p:blipFill>
                    <p:spPr>
                      <a:xfrm>
                        <a:off x="2938923" y="4585963"/>
                        <a:ext cx="5057775" cy="1951037"/>
                      </a:xfrm>
                      <a:prstGeom prst="rect">
                        <a:avLst/>
                      </a:prstGeom>
                    </p:spPr>
                  </p:pic>
                </p:oleObj>
              </mc:Fallback>
            </mc:AlternateContent>
          </a:graphicData>
        </a:graphic>
      </p:graphicFrame>
      <p:sp>
        <p:nvSpPr>
          <p:cNvPr id="9" name="Retângulo 8">
            <a:extLst>
              <a:ext uri="{FF2B5EF4-FFF2-40B4-BE49-F238E27FC236}">
                <a16:creationId xmlns:a16="http://schemas.microsoft.com/office/drawing/2014/main" id="{B81BF788-4E12-4D90-95FC-BB9F463E3652}"/>
              </a:ext>
            </a:extLst>
          </p:cNvPr>
          <p:cNvSpPr/>
          <p:nvPr/>
        </p:nvSpPr>
        <p:spPr>
          <a:xfrm>
            <a:off x="196645" y="41874"/>
            <a:ext cx="11857703" cy="6480000"/>
          </a:xfrm>
          <a:prstGeom prst="rect">
            <a:avLst/>
          </a:prstGeom>
          <a:noFill/>
          <a:ln w="76200">
            <a:solidFill>
              <a:srgbClr val="7F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59023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6FBD88B3-03DA-49DF-9F47-499E3768A110}"/>
              </a:ext>
            </a:extLst>
          </p:cNvPr>
          <p:cNvSpPr/>
          <p:nvPr/>
        </p:nvSpPr>
        <p:spPr>
          <a:xfrm>
            <a:off x="196645" y="120530"/>
            <a:ext cx="11857703" cy="6480000"/>
          </a:xfrm>
          <a:prstGeom prst="rect">
            <a:avLst/>
          </a:prstGeom>
          <a:noFill/>
          <a:ln w="76200">
            <a:solidFill>
              <a:srgbClr val="7F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Imagem 3" descr="Uma imagem contendo monitor, equipamentos eletrônicos&#10;&#10;Descrição gerada com alta confiança">
            <a:extLst>
              <a:ext uri="{FF2B5EF4-FFF2-40B4-BE49-F238E27FC236}">
                <a16:creationId xmlns:a16="http://schemas.microsoft.com/office/drawing/2014/main" id="{9115647D-9EB6-45C8-9A94-84A0C4A7CD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510" y="1801133"/>
            <a:ext cx="8546040" cy="4756953"/>
          </a:xfrm>
          <a:prstGeom prst="rect">
            <a:avLst/>
          </a:prstGeom>
        </p:spPr>
      </p:pic>
      <p:sp>
        <p:nvSpPr>
          <p:cNvPr id="5" name="Retângulo 4">
            <a:extLst>
              <a:ext uri="{FF2B5EF4-FFF2-40B4-BE49-F238E27FC236}">
                <a16:creationId xmlns:a16="http://schemas.microsoft.com/office/drawing/2014/main" id="{C4A8BE7D-B387-49EA-BD0D-3951B8E9E05B}"/>
              </a:ext>
            </a:extLst>
          </p:cNvPr>
          <p:cNvSpPr/>
          <p:nvPr/>
        </p:nvSpPr>
        <p:spPr>
          <a:xfrm>
            <a:off x="1337187" y="2308013"/>
            <a:ext cx="7171404" cy="1200329"/>
          </a:xfrm>
          <a:prstGeom prst="rect">
            <a:avLst/>
          </a:prstGeom>
        </p:spPr>
        <p:txBody>
          <a:bodyPr wrap="square">
            <a:spAutoFit/>
          </a:bodyPr>
          <a:lstStyle/>
          <a:p>
            <a:pPr algn="just"/>
            <a:r>
              <a:rPr lang="pt-BR" sz="2400" b="1" dirty="0">
                <a:solidFill>
                  <a:schemeClr val="bg1"/>
                </a:solidFill>
                <a:effectLst>
                  <a:outerShdw blurRad="38100" dist="38100" dir="2700000" algn="tl">
                    <a:srgbClr val="000000">
                      <a:alpha val="43137"/>
                    </a:srgbClr>
                  </a:outerShdw>
                </a:effectLst>
              </a:rPr>
              <a:t>A soluções anteriores são importantes, porque é comum, ao se considerar o mesmo material, ou seja, a mesma rugosidade, ter a seguinte simplificação: </a:t>
            </a:r>
          </a:p>
        </p:txBody>
      </p:sp>
      <p:graphicFrame>
        <p:nvGraphicFramePr>
          <p:cNvPr id="6" name="Objeto 5">
            <a:extLst>
              <a:ext uri="{FF2B5EF4-FFF2-40B4-BE49-F238E27FC236}">
                <a16:creationId xmlns:a16="http://schemas.microsoft.com/office/drawing/2014/main" id="{165C3B64-518E-434E-81A4-83BEF63551D5}"/>
              </a:ext>
            </a:extLst>
          </p:cNvPr>
          <p:cNvGraphicFramePr>
            <a:graphicFrameLocks noChangeAspect="1"/>
          </p:cNvGraphicFramePr>
          <p:nvPr>
            <p:extLst>
              <p:ext uri="{D42A27DB-BD31-4B8C-83A1-F6EECF244321}">
                <p14:modId xmlns:p14="http://schemas.microsoft.com/office/powerpoint/2010/main" val="356912397"/>
              </p:ext>
            </p:extLst>
          </p:nvPr>
        </p:nvGraphicFramePr>
        <p:xfrm>
          <a:off x="5282365" y="3972984"/>
          <a:ext cx="2824163" cy="1395413"/>
        </p:xfrm>
        <a:graphic>
          <a:graphicData uri="http://schemas.openxmlformats.org/presentationml/2006/ole">
            <mc:AlternateContent xmlns:mc="http://schemas.openxmlformats.org/markup-compatibility/2006">
              <mc:Choice xmlns:v="urn:schemas-microsoft-com:vml" Requires="v">
                <p:oleObj spid="_x0000_s8204" name="Equation" r:id="rId4" imgW="1054080" imgH="520560" progId="Equation.DSMT4">
                  <p:embed/>
                </p:oleObj>
              </mc:Choice>
              <mc:Fallback>
                <p:oleObj name="Equation" r:id="rId4" imgW="1054080" imgH="520560" progId="Equation.DSMT4">
                  <p:embed/>
                  <p:pic>
                    <p:nvPicPr>
                      <p:cNvPr id="6" name="Objeto 5"/>
                      <p:cNvPicPr/>
                      <p:nvPr/>
                    </p:nvPicPr>
                    <p:blipFill>
                      <a:blip r:embed="rId5"/>
                      <a:stretch>
                        <a:fillRect/>
                      </a:stretch>
                    </p:blipFill>
                    <p:spPr>
                      <a:xfrm>
                        <a:off x="5282365" y="3972984"/>
                        <a:ext cx="2824163" cy="1395413"/>
                      </a:xfrm>
                      <a:prstGeom prst="rect">
                        <a:avLst/>
                      </a:prstGeom>
                    </p:spPr>
                  </p:pic>
                </p:oleObj>
              </mc:Fallback>
            </mc:AlternateContent>
          </a:graphicData>
        </a:graphic>
      </p:graphicFrame>
      <p:pic>
        <p:nvPicPr>
          <p:cNvPr id="8" name="Imagem 7">
            <a:extLst>
              <a:ext uri="{FF2B5EF4-FFF2-40B4-BE49-F238E27FC236}">
                <a16:creationId xmlns:a16="http://schemas.microsoft.com/office/drawing/2014/main" id="{473118A8-352C-464D-B548-C9DFF4E073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3163777" y="247638"/>
            <a:ext cx="2027656" cy="1707209"/>
          </a:xfrm>
          <a:prstGeom prst="rect">
            <a:avLst/>
          </a:prstGeom>
        </p:spPr>
      </p:pic>
      <p:sp>
        <p:nvSpPr>
          <p:cNvPr id="9" name="Balão de Fala: Oval 8">
            <a:extLst>
              <a:ext uri="{FF2B5EF4-FFF2-40B4-BE49-F238E27FC236}">
                <a16:creationId xmlns:a16="http://schemas.microsoft.com/office/drawing/2014/main" id="{3E92924F-41A2-4068-8037-CA01EEA54DEB}"/>
              </a:ext>
            </a:extLst>
          </p:cNvPr>
          <p:cNvSpPr/>
          <p:nvPr/>
        </p:nvSpPr>
        <p:spPr>
          <a:xfrm>
            <a:off x="5159376" y="347378"/>
            <a:ext cx="3972232" cy="1202051"/>
          </a:xfrm>
          <a:prstGeom prst="wedgeEllipseCallout">
            <a:avLst>
              <a:gd name="adj1" fmla="val -66378"/>
              <a:gd name="adj2" fmla="val 13423"/>
            </a:avLst>
          </a:prstGeom>
          <a:solidFill>
            <a:schemeClr val="accent6">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rPr>
              <a:t>Ficou mais fácil assim!</a:t>
            </a:r>
          </a:p>
        </p:txBody>
      </p:sp>
      <p:pic>
        <p:nvPicPr>
          <p:cNvPr id="11" name="Imagem 10">
            <a:extLst>
              <a:ext uri="{FF2B5EF4-FFF2-40B4-BE49-F238E27FC236}">
                <a16:creationId xmlns:a16="http://schemas.microsoft.com/office/drawing/2014/main" id="{5847DE58-0F2D-460F-A663-69583CDD18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7668" y="3505092"/>
            <a:ext cx="2057687" cy="3010320"/>
          </a:xfrm>
          <a:prstGeom prst="rect">
            <a:avLst/>
          </a:prstGeom>
        </p:spPr>
      </p:pic>
      <p:sp>
        <p:nvSpPr>
          <p:cNvPr id="12" name="Retângulo 11">
            <a:extLst>
              <a:ext uri="{FF2B5EF4-FFF2-40B4-BE49-F238E27FC236}">
                <a16:creationId xmlns:a16="http://schemas.microsoft.com/office/drawing/2014/main" id="{CC246B6C-0CE6-49BE-B3C8-4022E0539F99}"/>
              </a:ext>
            </a:extLst>
          </p:cNvPr>
          <p:cNvSpPr/>
          <p:nvPr/>
        </p:nvSpPr>
        <p:spPr>
          <a:xfrm>
            <a:off x="8819699" y="3842406"/>
            <a:ext cx="1397820" cy="923330"/>
          </a:xfrm>
          <a:prstGeom prst="rect">
            <a:avLst/>
          </a:prstGeom>
          <a:noFill/>
        </p:spPr>
        <p:txBody>
          <a:bodyPr wrap="none" lIns="91440" tIns="45720" rIns="91440" bIns="45720">
            <a:spAutoFit/>
          </a:bodyPr>
          <a:lstStyle/>
          <a:p>
            <a:pPr algn="ctr"/>
            <a:r>
              <a:rPr lang="pt-BR" sz="5400" b="0" cap="none" spc="0" dirty="0">
                <a:ln w="0"/>
                <a:solidFill>
                  <a:srgbClr val="921919"/>
                </a:solidFill>
                <a:effectLst>
                  <a:outerShdw blurRad="38100" dist="19050" dir="2700000" algn="tl" rotWithShape="0">
                    <a:schemeClr val="dk1">
                      <a:alpha val="40000"/>
                    </a:schemeClr>
                  </a:outerShdw>
                </a:effectLst>
              </a:rPr>
              <a:t>YES!</a:t>
            </a:r>
          </a:p>
        </p:txBody>
      </p:sp>
    </p:spTree>
    <p:extLst>
      <p:ext uri="{BB962C8B-B14F-4D97-AF65-F5344CB8AC3E}">
        <p14:creationId xmlns:p14="http://schemas.microsoft.com/office/powerpoint/2010/main" val="129292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8F9ADB2-F478-4BB8-97F0-CFD785DEF3E2}"/>
              </a:ext>
            </a:extLst>
          </p:cNvPr>
          <p:cNvSpPr/>
          <p:nvPr/>
        </p:nvSpPr>
        <p:spPr>
          <a:xfrm>
            <a:off x="196645" y="120530"/>
            <a:ext cx="11857703" cy="6480000"/>
          </a:xfrm>
          <a:prstGeom prst="rect">
            <a:avLst/>
          </a:prstGeom>
          <a:noFill/>
          <a:ln w="76200">
            <a:solidFill>
              <a:srgbClr val="7F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2" descr="Uma imagem contendo monitor, equipamentos eletrônicos&#10;&#10;Descrição gerada com alta confiança">
            <a:extLst>
              <a:ext uri="{FF2B5EF4-FFF2-40B4-BE49-F238E27FC236}">
                <a16:creationId xmlns:a16="http://schemas.microsoft.com/office/drawing/2014/main" id="{B27F2B1C-D59A-4FC4-9963-316E716FAD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510" y="1801133"/>
            <a:ext cx="8546040" cy="4756953"/>
          </a:xfrm>
          <a:prstGeom prst="rect">
            <a:avLst/>
          </a:prstGeom>
        </p:spPr>
      </p:pic>
      <p:sp>
        <p:nvSpPr>
          <p:cNvPr id="4" name="Retângulo 3">
            <a:extLst>
              <a:ext uri="{FF2B5EF4-FFF2-40B4-BE49-F238E27FC236}">
                <a16:creationId xmlns:a16="http://schemas.microsoft.com/office/drawing/2014/main" id="{89916A7A-FCEF-45BA-9C86-E456F820D7F3}"/>
              </a:ext>
            </a:extLst>
          </p:cNvPr>
          <p:cNvSpPr/>
          <p:nvPr/>
        </p:nvSpPr>
        <p:spPr>
          <a:xfrm>
            <a:off x="2140872" y="2477914"/>
            <a:ext cx="6096000" cy="830997"/>
          </a:xfrm>
          <a:prstGeom prst="rect">
            <a:avLst/>
          </a:prstGeom>
        </p:spPr>
        <p:txBody>
          <a:bodyPr>
            <a:spAutoFit/>
          </a:bodyPr>
          <a:lstStyle/>
          <a:p>
            <a:pPr algn="ctr"/>
            <a:r>
              <a:rPr lang="pt-BR" sz="2400" b="1" dirty="0">
                <a:solidFill>
                  <a:schemeClr val="bg1"/>
                </a:solidFill>
                <a:effectLst>
                  <a:outerShdw blurRad="38100" dist="38100" dir="2700000" algn="tl">
                    <a:srgbClr val="000000">
                      <a:alpha val="43137"/>
                    </a:srgbClr>
                  </a:outerShdw>
                </a:effectLst>
              </a:rPr>
              <a:t>Refaça o exercício anterior calculando a perda de carga pela fórmula de Hazen-Williams.</a:t>
            </a:r>
          </a:p>
        </p:txBody>
      </p:sp>
      <p:graphicFrame>
        <p:nvGraphicFramePr>
          <p:cNvPr id="5" name="Objeto 4">
            <a:extLst>
              <a:ext uri="{FF2B5EF4-FFF2-40B4-BE49-F238E27FC236}">
                <a16:creationId xmlns:a16="http://schemas.microsoft.com/office/drawing/2014/main" id="{1181C760-809F-427D-A937-573498EAFDFD}"/>
              </a:ext>
            </a:extLst>
          </p:cNvPr>
          <p:cNvGraphicFramePr>
            <a:graphicFrameLocks noChangeAspect="1"/>
          </p:cNvGraphicFramePr>
          <p:nvPr>
            <p:extLst>
              <p:ext uri="{D42A27DB-BD31-4B8C-83A1-F6EECF244321}">
                <p14:modId xmlns:p14="http://schemas.microsoft.com/office/powerpoint/2010/main" val="1324611916"/>
              </p:ext>
            </p:extLst>
          </p:nvPr>
        </p:nvGraphicFramePr>
        <p:xfrm>
          <a:off x="4826530" y="3429000"/>
          <a:ext cx="3605459" cy="918604"/>
        </p:xfrm>
        <a:graphic>
          <a:graphicData uri="http://schemas.openxmlformats.org/presentationml/2006/ole">
            <mc:AlternateContent xmlns:mc="http://schemas.openxmlformats.org/markup-compatibility/2006">
              <mc:Choice xmlns:v="urn:schemas-microsoft-com:vml" Requires="v">
                <p:oleObj spid="_x0000_s9227" name="Equation" r:id="rId4" imgW="1841400" imgH="469800" progId="Equation.DSMT4">
                  <p:embed/>
                </p:oleObj>
              </mc:Choice>
              <mc:Fallback>
                <p:oleObj name="Equation" r:id="rId4" imgW="1841400" imgH="469800" progId="Equation.DSMT4">
                  <p:embed/>
                  <p:pic>
                    <p:nvPicPr>
                      <p:cNvPr id="2" name="Objeto 1"/>
                      <p:cNvPicPr/>
                      <p:nvPr/>
                    </p:nvPicPr>
                    <p:blipFill>
                      <a:blip r:embed="rId5"/>
                      <a:stretch>
                        <a:fillRect/>
                      </a:stretch>
                    </p:blipFill>
                    <p:spPr>
                      <a:xfrm>
                        <a:off x="4826530" y="3429000"/>
                        <a:ext cx="3605459" cy="918604"/>
                      </a:xfrm>
                      <a:prstGeom prst="rect">
                        <a:avLst/>
                      </a:prstGeom>
                    </p:spPr>
                  </p:pic>
                </p:oleObj>
              </mc:Fallback>
            </mc:AlternateContent>
          </a:graphicData>
        </a:graphic>
      </p:graphicFrame>
      <p:pic>
        <p:nvPicPr>
          <p:cNvPr id="7" name="Imagem 6">
            <a:extLst>
              <a:ext uri="{FF2B5EF4-FFF2-40B4-BE49-F238E27FC236}">
                <a16:creationId xmlns:a16="http://schemas.microsoft.com/office/drawing/2014/main" id="{D39BB2A9-6F86-4A4B-BE85-EDA8E97C9C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9284" y="257470"/>
            <a:ext cx="2273290" cy="1684976"/>
          </a:xfrm>
          <a:prstGeom prst="rect">
            <a:avLst/>
          </a:prstGeom>
        </p:spPr>
      </p:pic>
      <p:sp>
        <p:nvSpPr>
          <p:cNvPr id="8" name="Balão de Fala: Oval 7">
            <a:extLst>
              <a:ext uri="{FF2B5EF4-FFF2-40B4-BE49-F238E27FC236}">
                <a16:creationId xmlns:a16="http://schemas.microsoft.com/office/drawing/2014/main" id="{4D9FA806-7CD6-494B-91B1-05203A20B71A}"/>
              </a:ext>
            </a:extLst>
          </p:cNvPr>
          <p:cNvSpPr/>
          <p:nvPr/>
        </p:nvSpPr>
        <p:spPr>
          <a:xfrm>
            <a:off x="8236872" y="1000777"/>
            <a:ext cx="2974581" cy="1925782"/>
          </a:xfrm>
          <a:prstGeom prst="wedgeEllipseCallout">
            <a:avLst>
              <a:gd name="adj1" fmla="val -70729"/>
              <a:gd name="adj2" fmla="val -20861"/>
            </a:avLst>
          </a:prstGeom>
          <a:solidFill>
            <a:srgbClr val="4E001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rPr>
              <a:t>Considere que o aço tem C = 125 e o FoFo com C = 130, já que ambos são novos.</a:t>
            </a:r>
          </a:p>
        </p:txBody>
      </p:sp>
      <p:sp>
        <p:nvSpPr>
          <p:cNvPr id="9" name="Retângulo 8">
            <a:extLst>
              <a:ext uri="{FF2B5EF4-FFF2-40B4-BE49-F238E27FC236}">
                <a16:creationId xmlns:a16="http://schemas.microsoft.com/office/drawing/2014/main" id="{577B76BA-AB27-4143-8D42-B6A07993250A}"/>
              </a:ext>
            </a:extLst>
          </p:cNvPr>
          <p:cNvSpPr/>
          <p:nvPr/>
        </p:nvSpPr>
        <p:spPr>
          <a:xfrm>
            <a:off x="1007220" y="209342"/>
            <a:ext cx="4962064" cy="1754326"/>
          </a:xfrm>
          <a:prstGeom prst="rect">
            <a:avLst/>
          </a:prstGeom>
          <a:noFill/>
        </p:spPr>
        <p:txBody>
          <a:bodyPr wrap="none" lIns="91440" tIns="45720" rIns="91440" bIns="45720">
            <a:spAutoFit/>
          </a:bodyPr>
          <a:lstStyle/>
          <a:p>
            <a:pPr algn="ctr"/>
            <a:r>
              <a:rPr lang="pt-BR" sz="5400" b="0" cap="none" spc="0" dirty="0">
                <a:ln w="0"/>
                <a:solidFill>
                  <a:srgbClr val="921919"/>
                </a:solidFill>
                <a:effectLst>
                  <a:outerShdw blurRad="38100" dist="19050" dir="2700000" algn="tl" rotWithShape="0">
                    <a:schemeClr val="dk1">
                      <a:alpha val="40000"/>
                    </a:schemeClr>
                  </a:outerShdw>
                </a:effectLst>
              </a:rPr>
              <a:t>Vamos aprender </a:t>
            </a:r>
          </a:p>
          <a:p>
            <a:pPr algn="ctr"/>
            <a:r>
              <a:rPr lang="pt-BR" sz="5400" b="0" cap="none" spc="0" dirty="0">
                <a:ln w="0"/>
                <a:solidFill>
                  <a:srgbClr val="921919"/>
                </a:solidFill>
                <a:effectLst>
                  <a:outerShdw blurRad="38100" dist="19050" dir="2700000" algn="tl" rotWithShape="0">
                    <a:schemeClr val="dk1">
                      <a:alpha val="40000"/>
                    </a:schemeClr>
                  </a:outerShdw>
                </a:effectLst>
              </a:rPr>
              <a:t>fazendo!</a:t>
            </a:r>
          </a:p>
        </p:txBody>
      </p:sp>
      <p:pic>
        <p:nvPicPr>
          <p:cNvPr id="11" name="Imagem 10">
            <a:extLst>
              <a:ext uri="{FF2B5EF4-FFF2-40B4-BE49-F238E27FC236}">
                <a16:creationId xmlns:a16="http://schemas.microsoft.com/office/drawing/2014/main" id="{FEDBC354-FCB7-4323-B80B-B26516515C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67103" y="3073122"/>
            <a:ext cx="2829518" cy="1716639"/>
          </a:xfrm>
          <a:prstGeom prst="rect">
            <a:avLst/>
          </a:prstGeom>
        </p:spPr>
      </p:pic>
      <p:sp>
        <p:nvSpPr>
          <p:cNvPr id="12" name="Retângulo 11">
            <a:extLst>
              <a:ext uri="{FF2B5EF4-FFF2-40B4-BE49-F238E27FC236}">
                <a16:creationId xmlns:a16="http://schemas.microsoft.com/office/drawing/2014/main" id="{20BCF11A-3269-44E1-BACD-7FB389307A98}"/>
              </a:ext>
            </a:extLst>
          </p:cNvPr>
          <p:cNvSpPr/>
          <p:nvPr/>
        </p:nvSpPr>
        <p:spPr>
          <a:xfrm>
            <a:off x="9245732" y="4789761"/>
            <a:ext cx="2254913" cy="830997"/>
          </a:xfrm>
          <a:prstGeom prst="rect">
            <a:avLst/>
          </a:prstGeom>
          <a:noFill/>
        </p:spPr>
        <p:txBody>
          <a:bodyPr wrap="none" lIns="91440" tIns="45720" rIns="91440" bIns="45720">
            <a:spAutoFit/>
          </a:bodyPr>
          <a:lstStyle/>
          <a:p>
            <a:pPr algn="ctr"/>
            <a:r>
              <a:rPr lang="pt-BR" sz="2400" b="1" cap="none" spc="0" dirty="0">
                <a:ln w="0"/>
                <a:solidFill>
                  <a:srgbClr val="521B08"/>
                </a:solidFill>
                <a:effectLst>
                  <a:outerShdw blurRad="38100" dist="19050" dir="2700000" algn="tl" rotWithShape="0">
                    <a:schemeClr val="dk1">
                      <a:alpha val="40000"/>
                    </a:schemeClr>
                  </a:outerShdw>
                </a:effectLst>
              </a:rPr>
              <a:t>Faça e aumente </a:t>
            </a:r>
          </a:p>
          <a:p>
            <a:pPr algn="ctr"/>
            <a:r>
              <a:rPr lang="pt-BR" sz="2400" b="1" cap="none" spc="0" dirty="0">
                <a:ln w="0"/>
                <a:solidFill>
                  <a:srgbClr val="521B08"/>
                </a:solidFill>
                <a:effectLst>
                  <a:outerShdw blurRad="38100" dist="19050" dir="2700000" algn="tl" rotWithShape="0">
                    <a:schemeClr val="dk1">
                      <a:alpha val="40000"/>
                    </a:schemeClr>
                  </a:outerShdw>
                </a:effectLst>
              </a:rPr>
              <a:t>sua inteligência</a:t>
            </a:r>
          </a:p>
        </p:txBody>
      </p:sp>
    </p:spTree>
    <p:extLst>
      <p:ext uri="{BB962C8B-B14F-4D97-AF65-F5344CB8AC3E}">
        <p14:creationId xmlns:p14="http://schemas.microsoft.com/office/powerpoint/2010/main" val="129494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16" presetClass="entr" presetSubtype="21"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66813" y="1287030"/>
            <a:ext cx="2937062" cy="3168000"/>
          </a:xfrm>
          <a:prstGeom prst="rect">
            <a:avLst/>
          </a:prstGeom>
        </p:spPr>
      </p:pic>
      <p:sp>
        <p:nvSpPr>
          <p:cNvPr id="4" name="Balão de Fala: Oval 3"/>
          <p:cNvSpPr/>
          <p:nvPr/>
        </p:nvSpPr>
        <p:spPr>
          <a:xfrm>
            <a:off x="2119745" y="401782"/>
            <a:ext cx="2424545" cy="1510145"/>
          </a:xfrm>
          <a:prstGeom prst="wedgeEllipseCallout">
            <a:avLst>
              <a:gd name="adj1" fmla="val -42861"/>
              <a:gd name="adj2" fmla="val 67009"/>
            </a:avLst>
          </a:prstGeom>
          <a:solidFill>
            <a:srgbClr val="95DFF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rgbClr val="002060"/>
                </a:solidFill>
                <a:effectLst>
                  <a:outerShdw blurRad="38100" dist="38100" dir="2700000" algn="tl">
                    <a:srgbClr val="000000">
                      <a:alpha val="43137"/>
                    </a:srgbClr>
                  </a:outerShdw>
                </a:effectLst>
              </a:rPr>
              <a:t>Mais um exercício!</a:t>
            </a:r>
          </a:p>
        </p:txBody>
      </p:sp>
      <p:sp>
        <p:nvSpPr>
          <p:cNvPr id="6" name="CaixaDeTexto 5"/>
          <p:cNvSpPr txBox="1"/>
          <p:nvPr/>
        </p:nvSpPr>
        <p:spPr>
          <a:xfrm>
            <a:off x="4759483" y="370373"/>
            <a:ext cx="7079672" cy="1200329"/>
          </a:xfrm>
          <a:prstGeom prst="rect">
            <a:avLst/>
          </a:prstGeom>
          <a:noFill/>
        </p:spPr>
        <p:txBody>
          <a:bodyPr wrap="square" rtlCol="0">
            <a:spAutoFit/>
          </a:bodyPr>
          <a:lstStyle/>
          <a:p>
            <a:pPr algn="just"/>
            <a:r>
              <a:rPr lang="pt-BR" b="1" dirty="0">
                <a:effectLst>
                  <a:outerShdw blurRad="38100" dist="38100" dir="2700000" algn="tl">
                    <a:srgbClr val="000000">
                      <a:alpha val="43137"/>
                    </a:srgbClr>
                  </a:outerShdw>
                </a:effectLst>
              </a:rPr>
              <a:t>Um tubo de ferro fundido com 20 anos de uso (C = 100) será substituído por um tubo novo de PVC (C = 130). Determine qual dever ser o diâmetro do novo tubo para se ter a mesma vazão do tubo </a:t>
            </a:r>
            <a:r>
              <a:rPr lang="pt-BR" b="1" dirty="0" err="1">
                <a:effectLst>
                  <a:outerShdw blurRad="38100" dist="38100" dir="2700000" algn="tl">
                    <a:srgbClr val="000000">
                      <a:alpha val="43137"/>
                    </a:srgbClr>
                  </a:outerShdw>
                </a:effectLst>
              </a:rPr>
              <a:t>FoFo</a:t>
            </a:r>
            <a:r>
              <a:rPr lang="pt-BR" b="1" dirty="0">
                <a:effectLst>
                  <a:outerShdw blurRad="38100" dist="38100" dir="2700000" algn="tl">
                    <a:srgbClr val="000000">
                      <a:alpha val="43137"/>
                    </a:srgbClr>
                  </a:outerShdw>
                </a:effectLst>
              </a:rPr>
              <a:t> que tem um diâmetro interno de 650 mm e um comprimento de 2000 m.</a:t>
            </a:r>
          </a:p>
        </p:txBody>
      </p:sp>
      <p:pic>
        <p:nvPicPr>
          <p:cNvPr id="8" name="Image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5545" y="3424094"/>
            <a:ext cx="3479810" cy="3168000"/>
          </a:xfrm>
          <a:prstGeom prst="rect">
            <a:avLst/>
          </a:prstGeom>
        </p:spPr>
      </p:pic>
      <p:sp>
        <p:nvSpPr>
          <p:cNvPr id="9" name="Balão de Fala: Oval 8"/>
          <p:cNvSpPr/>
          <p:nvPr/>
        </p:nvSpPr>
        <p:spPr>
          <a:xfrm>
            <a:off x="5910974" y="1911927"/>
            <a:ext cx="3754582" cy="1870364"/>
          </a:xfrm>
          <a:prstGeom prst="wedgeEllipseCallout">
            <a:avLst>
              <a:gd name="adj1" fmla="val 30172"/>
              <a:gd name="adj2" fmla="val 86729"/>
            </a:avLst>
          </a:prstGeom>
          <a:solidFill>
            <a:srgbClr val="805E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rPr>
              <a:t>Portanto os tubos são equivalente, ou seja, têm a mesma perda de carga e a mesma vazão, portanto:</a:t>
            </a:r>
          </a:p>
        </p:txBody>
      </p:sp>
      <p:graphicFrame>
        <p:nvGraphicFramePr>
          <p:cNvPr id="10" name="Objeto 9"/>
          <p:cNvGraphicFramePr>
            <a:graphicFrameLocks noChangeAspect="1"/>
          </p:cNvGraphicFramePr>
          <p:nvPr>
            <p:extLst>
              <p:ext uri="{D42A27DB-BD31-4B8C-83A1-F6EECF244321}">
                <p14:modId xmlns:p14="http://schemas.microsoft.com/office/powerpoint/2010/main" val="3350113773"/>
              </p:ext>
            </p:extLst>
          </p:nvPr>
        </p:nvGraphicFramePr>
        <p:xfrm>
          <a:off x="2532251" y="4448192"/>
          <a:ext cx="5753100" cy="1631950"/>
        </p:xfrm>
        <a:graphic>
          <a:graphicData uri="http://schemas.openxmlformats.org/presentationml/2006/ole">
            <mc:AlternateContent xmlns:mc="http://schemas.openxmlformats.org/markup-compatibility/2006">
              <mc:Choice xmlns:v="urn:schemas-microsoft-com:vml" Requires="v">
                <p:oleObj spid="_x0000_s10250" name="Equação" r:id="rId5" imgW="3314520" imgH="939600" progId="Equation.3">
                  <p:embed/>
                </p:oleObj>
              </mc:Choice>
              <mc:Fallback>
                <p:oleObj name="Equação" r:id="rId5" imgW="3314520" imgH="939600" progId="Equation.3">
                  <p:embed/>
                  <p:pic>
                    <p:nvPicPr>
                      <p:cNvPr id="10" name="Objeto 9"/>
                      <p:cNvPicPr/>
                      <p:nvPr/>
                    </p:nvPicPr>
                    <p:blipFill>
                      <a:blip r:embed="rId6"/>
                      <a:stretch>
                        <a:fillRect/>
                      </a:stretch>
                    </p:blipFill>
                    <p:spPr>
                      <a:xfrm>
                        <a:off x="2532251" y="4448192"/>
                        <a:ext cx="5753100" cy="1631950"/>
                      </a:xfrm>
                      <a:prstGeom prst="rect">
                        <a:avLst/>
                      </a:prstGeom>
                    </p:spPr>
                  </p:pic>
                </p:oleObj>
              </mc:Fallback>
            </mc:AlternateContent>
          </a:graphicData>
        </a:graphic>
      </p:graphicFrame>
      <p:sp>
        <p:nvSpPr>
          <p:cNvPr id="11" name="Retângulo 10">
            <a:extLst>
              <a:ext uri="{FF2B5EF4-FFF2-40B4-BE49-F238E27FC236}">
                <a16:creationId xmlns:a16="http://schemas.microsoft.com/office/drawing/2014/main" id="{8FE80F82-1A07-4AE3-8236-016455FC37AC}"/>
              </a:ext>
            </a:extLst>
          </p:cNvPr>
          <p:cNvSpPr/>
          <p:nvPr/>
        </p:nvSpPr>
        <p:spPr>
          <a:xfrm>
            <a:off x="196645" y="120530"/>
            <a:ext cx="11857703" cy="6480000"/>
          </a:xfrm>
          <a:prstGeom prst="rect">
            <a:avLst/>
          </a:prstGeom>
          <a:noFill/>
          <a:ln w="76200">
            <a:solidFill>
              <a:srgbClr val="7F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28086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2261" y="3557049"/>
            <a:ext cx="3002125" cy="3096167"/>
          </a:xfrm>
          <a:prstGeom prst="rect">
            <a:avLst/>
          </a:prstGeom>
        </p:spPr>
      </p:pic>
      <p:sp>
        <p:nvSpPr>
          <p:cNvPr id="11" name="Balão de Fala: Oval 10"/>
          <p:cNvSpPr/>
          <p:nvPr/>
        </p:nvSpPr>
        <p:spPr>
          <a:xfrm>
            <a:off x="4474156" y="4647232"/>
            <a:ext cx="3602182" cy="1503039"/>
          </a:xfrm>
          <a:prstGeom prst="wedgeEllipseCallout">
            <a:avLst>
              <a:gd name="adj1" fmla="val -72756"/>
              <a:gd name="adj2" fmla="val 8116"/>
            </a:avLst>
          </a:prstGeom>
          <a:solidFill>
            <a:srgbClr val="343434"/>
          </a:solidFill>
          <a:ln>
            <a:solidFill>
              <a:srgbClr val="38393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effectLst>
                  <a:outerShdw blurRad="38100" dist="38100" dir="2700000" algn="tl">
                    <a:srgbClr val="000000">
                      <a:alpha val="43137"/>
                    </a:srgbClr>
                  </a:outerShdw>
                </a:effectLst>
              </a:rPr>
              <a:t>Mas, qual será esta solução clássica de abastecimento?</a:t>
            </a:r>
          </a:p>
        </p:txBody>
      </p:sp>
      <p:pic>
        <p:nvPicPr>
          <p:cNvPr id="4" name="Imagem 3">
            <a:extLst>
              <a:ext uri="{FF2B5EF4-FFF2-40B4-BE49-F238E27FC236}">
                <a16:creationId xmlns:a16="http://schemas.microsoft.com/office/drawing/2014/main" id="{D5737392-F03F-4454-A6A8-B932523601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725" y="888276"/>
            <a:ext cx="2339543" cy="3391194"/>
          </a:xfrm>
          <a:prstGeom prst="rect">
            <a:avLst/>
          </a:prstGeom>
        </p:spPr>
      </p:pic>
      <p:sp>
        <p:nvSpPr>
          <p:cNvPr id="5" name="Balão de Fala: Oval 4"/>
          <p:cNvSpPr/>
          <p:nvPr/>
        </p:nvSpPr>
        <p:spPr>
          <a:xfrm>
            <a:off x="1966810" y="120530"/>
            <a:ext cx="3020291" cy="2189019"/>
          </a:xfrm>
          <a:prstGeom prst="wedgeEllipseCallout">
            <a:avLst>
              <a:gd name="adj1" fmla="val -67622"/>
              <a:gd name="adj2" fmla="val 33386"/>
            </a:avLst>
          </a:prstGeom>
          <a:solidFill>
            <a:srgbClr val="AF232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effectLst>
                  <a:outerShdw blurRad="38100" dist="38100" dir="2700000" algn="tl">
                    <a:srgbClr val="000000">
                      <a:alpha val="43137"/>
                    </a:srgbClr>
                  </a:outerShdw>
                </a:effectLst>
              </a:rPr>
              <a:t>Para que estudamos os problemas dos três reservatórios?</a:t>
            </a:r>
          </a:p>
        </p:txBody>
      </p:sp>
      <p:pic>
        <p:nvPicPr>
          <p:cNvPr id="9" name="Imagem 8">
            <a:extLst>
              <a:ext uri="{FF2B5EF4-FFF2-40B4-BE49-F238E27FC236}">
                <a16:creationId xmlns:a16="http://schemas.microsoft.com/office/drawing/2014/main" id="{10A23E0C-6170-4E67-9C1F-1FB6F9FF58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288150" y="2583873"/>
            <a:ext cx="2598645" cy="2621507"/>
          </a:xfrm>
          <a:prstGeom prst="rect">
            <a:avLst/>
          </a:prstGeom>
        </p:spPr>
      </p:pic>
      <p:sp>
        <p:nvSpPr>
          <p:cNvPr id="8" name="Balão de Fala: Oval 7"/>
          <p:cNvSpPr/>
          <p:nvPr/>
        </p:nvSpPr>
        <p:spPr>
          <a:xfrm>
            <a:off x="6634186" y="1381885"/>
            <a:ext cx="3144982" cy="2175164"/>
          </a:xfrm>
          <a:prstGeom prst="wedgeEllipseCallout">
            <a:avLst>
              <a:gd name="adj1" fmla="val 52125"/>
              <a:gd name="adj2" fmla="val 45570"/>
            </a:avLst>
          </a:prstGeom>
          <a:solidFill>
            <a:srgbClr val="7F001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effectLst>
                  <a:outerShdw blurRad="38100" dist="38100" dir="2700000" algn="tl">
                    <a:srgbClr val="000000">
                      <a:alpha val="43137"/>
                    </a:srgbClr>
                  </a:outerShdw>
                </a:effectLst>
              </a:rPr>
              <a:t>Para introduzir e compreender uma solução clássica de abastecimento d´água!</a:t>
            </a:r>
          </a:p>
        </p:txBody>
      </p:sp>
      <p:sp>
        <p:nvSpPr>
          <p:cNvPr id="12" name="Retângulo 11">
            <a:extLst>
              <a:ext uri="{FF2B5EF4-FFF2-40B4-BE49-F238E27FC236}">
                <a16:creationId xmlns:a16="http://schemas.microsoft.com/office/drawing/2014/main" id="{FC6F1837-2D15-45BD-85AC-D5C01DE1896C}"/>
              </a:ext>
            </a:extLst>
          </p:cNvPr>
          <p:cNvSpPr/>
          <p:nvPr/>
        </p:nvSpPr>
        <p:spPr>
          <a:xfrm>
            <a:off x="196645" y="61538"/>
            <a:ext cx="11857703" cy="6480000"/>
          </a:xfrm>
          <a:prstGeom prst="rect">
            <a:avLst/>
          </a:prstGeom>
          <a:noFill/>
          <a:ln w="76200">
            <a:solidFill>
              <a:srgbClr val="7F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73870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5527964" y="374073"/>
            <a:ext cx="6373091" cy="2954655"/>
          </a:xfrm>
          <a:prstGeom prst="rect">
            <a:avLst/>
          </a:prstGeom>
          <a:noFill/>
        </p:spPr>
        <p:txBody>
          <a:bodyPr wrap="square" rtlCol="0">
            <a:spAutoFit/>
          </a:bodyPr>
          <a:lstStyle/>
          <a:p>
            <a:pPr algn="just"/>
            <a:r>
              <a:rPr lang="pt-BR" dirty="0"/>
              <a:t>O reservatório R</a:t>
            </a:r>
            <a:r>
              <a:rPr lang="pt-BR" baseline="-25000" dirty="0"/>
              <a:t>1</a:t>
            </a:r>
            <a:r>
              <a:rPr lang="pt-BR" dirty="0"/>
              <a:t>, por estar numa cota mais elevada é um reservatório abastecedor, já o reservatório R</a:t>
            </a:r>
            <a:r>
              <a:rPr lang="pt-BR" baseline="-25000" dirty="0"/>
              <a:t>2</a:t>
            </a:r>
            <a:r>
              <a:rPr lang="pt-BR" dirty="0"/>
              <a:t> (reservatório de sobras ou reservatório pulmão) pode ser abastecedor, receptor ou simplesmente armazenador.</a:t>
            </a:r>
          </a:p>
          <a:p>
            <a:pPr algn="just"/>
            <a:endParaRPr lang="pt-BR" dirty="0"/>
          </a:p>
          <a:p>
            <a:pPr marL="342900" indent="-342900" algn="just">
              <a:buFont typeface="+mj-lt"/>
              <a:buAutoNum type="arabicPeriod"/>
            </a:pPr>
            <a:r>
              <a:rPr lang="pt-BR" dirty="0"/>
              <a:t>A válvula está fechada e R</a:t>
            </a:r>
            <a:r>
              <a:rPr lang="pt-BR" baseline="-25000" dirty="0"/>
              <a:t>1</a:t>
            </a:r>
            <a:r>
              <a:rPr lang="pt-BR" dirty="0"/>
              <a:t> abastece R</a:t>
            </a:r>
            <a:r>
              <a:rPr lang="pt-BR" baseline="-25000" dirty="0"/>
              <a:t>2</a:t>
            </a:r>
            <a:r>
              <a:rPr lang="pt-BR" dirty="0"/>
              <a:t>, portanto:</a:t>
            </a:r>
          </a:p>
          <a:p>
            <a:pPr marL="342900" indent="-342900" algn="just">
              <a:buFont typeface="+mj-lt"/>
              <a:buAutoNum type="arabicPeriod"/>
            </a:pPr>
            <a:endParaRPr lang="pt-BR" baseline="-25000" dirty="0"/>
          </a:p>
          <a:p>
            <a:pPr marL="342900" indent="-342900" algn="just">
              <a:buFont typeface="+mj-lt"/>
              <a:buAutoNum type="arabicPeriod"/>
            </a:pPr>
            <a:endParaRPr lang="pt-BR" baseline="-25000" dirty="0"/>
          </a:p>
          <a:p>
            <a:pPr marL="342900" indent="-342900" algn="just">
              <a:buFont typeface="+mj-lt"/>
              <a:buAutoNum type="arabicPeriod"/>
            </a:pPr>
            <a:endParaRPr lang="pt-BR" baseline="-25000" dirty="0"/>
          </a:p>
          <a:p>
            <a:pPr marL="342900" indent="-342900" algn="just">
              <a:buFont typeface="+mj-lt"/>
              <a:buAutoNum type="arabicPeriod"/>
            </a:pPr>
            <a:endParaRPr lang="pt-BR" baseline="-25000" dirty="0"/>
          </a:p>
          <a:p>
            <a:pPr marL="342900" indent="-342900" algn="just">
              <a:buFont typeface="+mj-lt"/>
              <a:buAutoNum type="arabicPeriod"/>
            </a:pPr>
            <a:endParaRPr lang="pt-BR" baseline="-25000" dirty="0"/>
          </a:p>
          <a:p>
            <a:pPr lvl="1" algn="just"/>
            <a:r>
              <a:rPr lang="pt-BR" dirty="0"/>
              <a:t>Admitindo conduto de seção circular e forçado, resulta:</a:t>
            </a:r>
          </a:p>
        </p:txBody>
      </p:sp>
      <p:graphicFrame>
        <p:nvGraphicFramePr>
          <p:cNvPr id="9" name="Objeto 8"/>
          <p:cNvGraphicFramePr>
            <a:graphicFrameLocks noChangeAspect="1"/>
          </p:cNvGraphicFramePr>
          <p:nvPr>
            <p:extLst/>
          </p:nvPr>
        </p:nvGraphicFramePr>
        <p:xfrm>
          <a:off x="5854675" y="2305339"/>
          <a:ext cx="5913631" cy="653039"/>
        </p:xfrm>
        <a:graphic>
          <a:graphicData uri="http://schemas.openxmlformats.org/presentationml/2006/ole">
            <mc:AlternateContent xmlns:mc="http://schemas.openxmlformats.org/markup-compatibility/2006">
              <mc:Choice xmlns:v="urn:schemas-microsoft-com:vml" Requires="v">
                <p:oleObj spid="_x0000_s1073" name="Equação" r:id="rId3" imgW="4140000" imgH="457200" progId="Equation.3">
                  <p:embed/>
                </p:oleObj>
              </mc:Choice>
              <mc:Fallback>
                <p:oleObj name="Equação" r:id="rId3" imgW="4140000" imgH="457200" progId="Equation.3">
                  <p:embed/>
                  <p:pic>
                    <p:nvPicPr>
                      <p:cNvPr id="9" name="Objeto 8"/>
                      <p:cNvPicPr/>
                      <p:nvPr/>
                    </p:nvPicPr>
                    <p:blipFill>
                      <a:blip r:embed="rId4"/>
                      <a:stretch>
                        <a:fillRect/>
                      </a:stretch>
                    </p:blipFill>
                    <p:spPr>
                      <a:xfrm>
                        <a:off x="5854675" y="2305339"/>
                        <a:ext cx="5913631" cy="653039"/>
                      </a:xfrm>
                      <a:prstGeom prst="rect">
                        <a:avLst/>
                      </a:prstGeom>
                    </p:spPr>
                  </p:pic>
                </p:oleObj>
              </mc:Fallback>
            </mc:AlternateContent>
          </a:graphicData>
        </a:graphic>
      </p:graphicFrame>
      <p:graphicFrame>
        <p:nvGraphicFramePr>
          <p:cNvPr id="13" name="Objeto 12"/>
          <p:cNvGraphicFramePr>
            <a:graphicFrameLocks noChangeAspect="1"/>
          </p:cNvGraphicFramePr>
          <p:nvPr>
            <p:extLst/>
          </p:nvPr>
        </p:nvGraphicFramePr>
        <p:xfrm>
          <a:off x="6307306" y="3464691"/>
          <a:ext cx="5461000" cy="1739900"/>
        </p:xfrm>
        <a:graphic>
          <a:graphicData uri="http://schemas.openxmlformats.org/presentationml/2006/ole">
            <mc:AlternateContent xmlns:mc="http://schemas.openxmlformats.org/markup-compatibility/2006">
              <mc:Choice xmlns:v="urn:schemas-microsoft-com:vml" Requires="v">
                <p:oleObj spid="_x0000_s1074" name="Equação" r:id="rId5" imgW="3822480" imgH="1218960" progId="Equation.3">
                  <p:embed/>
                </p:oleObj>
              </mc:Choice>
              <mc:Fallback>
                <p:oleObj name="Equação" r:id="rId5" imgW="3822480" imgH="1218960" progId="Equation.3">
                  <p:embed/>
                  <p:pic>
                    <p:nvPicPr>
                      <p:cNvPr id="13" name="Objeto 12"/>
                      <p:cNvPicPr/>
                      <p:nvPr/>
                    </p:nvPicPr>
                    <p:blipFill>
                      <a:blip r:embed="rId6"/>
                      <a:stretch>
                        <a:fillRect/>
                      </a:stretch>
                    </p:blipFill>
                    <p:spPr>
                      <a:xfrm>
                        <a:off x="6307306" y="3464691"/>
                        <a:ext cx="5461000" cy="1739900"/>
                      </a:xfrm>
                      <a:prstGeom prst="rect">
                        <a:avLst/>
                      </a:prstGeom>
                    </p:spPr>
                  </p:pic>
                </p:oleObj>
              </mc:Fallback>
            </mc:AlternateContent>
          </a:graphicData>
        </a:graphic>
      </p:graphicFrame>
      <p:pic>
        <p:nvPicPr>
          <p:cNvPr id="1028" name="Picture 4" descr="C:\Users\Raimundo F Ignacio\AppData\Local\Temp\SNAGHTML2306bfab.PNG">
            <a:extLst>
              <a:ext uri="{FF2B5EF4-FFF2-40B4-BE49-F238E27FC236}">
                <a16:creationId xmlns:a16="http://schemas.microsoft.com/office/drawing/2014/main" id="{DDBD3AAA-9A85-4BC3-BFFF-C6F5904301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29305" y="4731356"/>
            <a:ext cx="2571750" cy="1666875"/>
          </a:xfrm>
          <a:prstGeom prst="rect">
            <a:avLst/>
          </a:prstGeom>
          <a:noFill/>
          <a:extLst>
            <a:ext uri="{909E8E84-426E-40DD-AFC4-6F175D3DCCD1}">
              <a14:hiddenFill xmlns:a14="http://schemas.microsoft.com/office/drawing/2010/main">
                <a:solidFill>
                  <a:srgbClr val="FFFFFF"/>
                </a:solidFill>
              </a14:hiddenFill>
            </a:ext>
          </a:extLst>
        </p:spPr>
      </p:pic>
      <p:sp>
        <p:nvSpPr>
          <p:cNvPr id="16" name="Balão de Fala: Oval 15"/>
          <p:cNvSpPr/>
          <p:nvPr/>
        </p:nvSpPr>
        <p:spPr>
          <a:xfrm>
            <a:off x="4193464" y="5288387"/>
            <a:ext cx="5098473" cy="919133"/>
          </a:xfrm>
          <a:prstGeom prst="wedgeEllipseCallout">
            <a:avLst>
              <a:gd name="adj1" fmla="val 67539"/>
              <a:gd name="adj2" fmla="val 2206"/>
            </a:avLst>
          </a:prstGeom>
          <a:solidFill>
            <a:srgbClr val="82656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rPr>
              <a:t>Estudamos isto em Hidráulica I como escoamento em queda livre!</a:t>
            </a:r>
          </a:p>
        </p:txBody>
      </p:sp>
      <p:pic>
        <p:nvPicPr>
          <p:cNvPr id="3" name="Imagem 2">
            <a:extLst>
              <a:ext uri="{FF2B5EF4-FFF2-40B4-BE49-F238E27FC236}">
                <a16:creationId xmlns:a16="http://schemas.microsoft.com/office/drawing/2014/main" id="{278FD032-391C-42B6-98CC-45D8CEACD5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548" y="3587189"/>
            <a:ext cx="2260906" cy="2620331"/>
          </a:xfrm>
          <a:prstGeom prst="rect">
            <a:avLst/>
          </a:prstGeom>
        </p:spPr>
      </p:pic>
      <p:sp>
        <p:nvSpPr>
          <p:cNvPr id="7" name="Balão de Fala: Oval 6"/>
          <p:cNvSpPr/>
          <p:nvPr/>
        </p:nvSpPr>
        <p:spPr>
          <a:xfrm>
            <a:off x="2641579" y="3478261"/>
            <a:ext cx="2770909" cy="1316182"/>
          </a:xfrm>
          <a:prstGeom prst="wedgeEllipseCallout">
            <a:avLst>
              <a:gd name="adj1" fmla="val -80252"/>
              <a:gd name="adj2" fmla="val 25692"/>
            </a:avLst>
          </a:prstGeom>
          <a:solidFill>
            <a:srgbClr val="B8585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rPr>
              <a:t>Isso mesmo e a carga estática tinha que ser negativa!</a:t>
            </a:r>
          </a:p>
        </p:txBody>
      </p:sp>
      <p:sp>
        <p:nvSpPr>
          <p:cNvPr id="17" name="Retângulo 16">
            <a:extLst>
              <a:ext uri="{FF2B5EF4-FFF2-40B4-BE49-F238E27FC236}">
                <a16:creationId xmlns:a16="http://schemas.microsoft.com/office/drawing/2014/main" id="{688E06EE-1E9F-4820-ADB8-433FE265F229}"/>
              </a:ext>
            </a:extLst>
          </p:cNvPr>
          <p:cNvSpPr/>
          <p:nvPr/>
        </p:nvSpPr>
        <p:spPr>
          <a:xfrm>
            <a:off x="196645" y="61538"/>
            <a:ext cx="11857703" cy="6480000"/>
          </a:xfrm>
          <a:prstGeom prst="rect">
            <a:avLst/>
          </a:prstGeom>
          <a:noFill/>
          <a:ln w="76200">
            <a:solidFill>
              <a:srgbClr val="7F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6" name="Agrupar 5">
            <a:extLst>
              <a:ext uri="{FF2B5EF4-FFF2-40B4-BE49-F238E27FC236}">
                <a16:creationId xmlns:a16="http://schemas.microsoft.com/office/drawing/2014/main" id="{10E148FE-542A-435A-9F4F-643A470FAF2A}"/>
              </a:ext>
            </a:extLst>
          </p:cNvPr>
          <p:cNvGrpSpPr/>
          <p:nvPr/>
        </p:nvGrpSpPr>
        <p:grpSpPr>
          <a:xfrm>
            <a:off x="364548" y="186603"/>
            <a:ext cx="4895850" cy="2771775"/>
            <a:chOff x="364548" y="186603"/>
            <a:chExt cx="4895850" cy="2771775"/>
          </a:xfrm>
        </p:grpSpPr>
        <p:pic>
          <p:nvPicPr>
            <p:cNvPr id="4" name="Imagem 3"/>
            <p:cNvPicPr>
              <a:picLocks noChangeAspect="1"/>
            </p:cNvPicPr>
            <p:nvPr/>
          </p:nvPicPr>
          <p:blipFill>
            <a:blip r:embed="rId9"/>
            <a:stretch>
              <a:fillRect/>
            </a:stretch>
          </p:blipFill>
          <p:spPr>
            <a:xfrm>
              <a:off x="364548" y="186603"/>
              <a:ext cx="4895850" cy="2771775"/>
            </a:xfrm>
            <a:prstGeom prst="rect">
              <a:avLst/>
            </a:prstGeom>
          </p:spPr>
        </p:pic>
        <p:sp>
          <p:nvSpPr>
            <p:cNvPr id="2" name="Retângulo 1">
              <a:extLst>
                <a:ext uri="{FF2B5EF4-FFF2-40B4-BE49-F238E27FC236}">
                  <a16:creationId xmlns:a16="http://schemas.microsoft.com/office/drawing/2014/main" id="{1E23A523-D493-47E6-9E8D-96AE78409CCB}"/>
                </a:ext>
              </a:extLst>
            </p:cNvPr>
            <p:cNvSpPr/>
            <p:nvPr/>
          </p:nvSpPr>
          <p:spPr>
            <a:xfrm>
              <a:off x="3716594" y="2496713"/>
              <a:ext cx="776748" cy="138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b="1" dirty="0">
                  <a:effectLst>
                    <a:outerShdw blurRad="38100" dist="38100" dir="2700000" algn="tl">
                      <a:srgbClr val="000000">
                        <a:alpha val="43137"/>
                      </a:srgbClr>
                    </a:outerShdw>
                  </a:effectLst>
                </a:rPr>
                <a:t>válvula</a:t>
              </a:r>
            </a:p>
          </p:txBody>
        </p:sp>
      </p:grpSp>
      <p:sp>
        <p:nvSpPr>
          <p:cNvPr id="5" name="CaixaDeTexto 4"/>
          <p:cNvSpPr txBox="1"/>
          <p:nvPr/>
        </p:nvSpPr>
        <p:spPr>
          <a:xfrm>
            <a:off x="595745" y="2496713"/>
            <a:ext cx="2798619" cy="923330"/>
          </a:xfrm>
          <a:prstGeom prst="rect">
            <a:avLst/>
          </a:prstGeom>
          <a:noFill/>
        </p:spPr>
        <p:txBody>
          <a:bodyPr wrap="square" rtlCol="0">
            <a:spAutoFit/>
          </a:bodyPr>
          <a:lstStyle/>
          <a:p>
            <a:pPr algn="ctr"/>
            <a:r>
              <a:rPr lang="pt-BR" b="1" dirty="0">
                <a:effectLst>
                  <a:outerShdw blurRad="38100" dist="38100" dir="2700000" algn="tl">
                    <a:srgbClr val="000000">
                      <a:alpha val="43137"/>
                    </a:srgbClr>
                  </a:outerShdw>
                </a:effectLst>
              </a:rPr>
              <a:t>Figura adaptada da figura 13.8, </a:t>
            </a:r>
            <a:r>
              <a:rPr lang="pt-BR" b="1" dirty="0" err="1">
                <a:effectLst>
                  <a:outerShdw blurRad="38100" dist="38100" dir="2700000" algn="tl">
                    <a:srgbClr val="000000">
                      <a:alpha val="43137"/>
                    </a:srgbClr>
                  </a:outerShdw>
                </a:effectLst>
              </a:rPr>
              <a:t>pg</a:t>
            </a:r>
            <a:r>
              <a:rPr lang="pt-BR" b="1" dirty="0">
                <a:effectLst>
                  <a:outerShdw blurRad="38100" dist="38100" dir="2700000" algn="tl">
                    <a:srgbClr val="000000">
                      <a:alpha val="43137"/>
                    </a:srgbClr>
                  </a:outerShdw>
                </a:effectLst>
              </a:rPr>
              <a:t> 350 do Manual de Hidráulica – Azevedo Netto</a:t>
            </a:r>
          </a:p>
        </p:txBody>
      </p:sp>
    </p:spTree>
    <p:extLst>
      <p:ext uri="{BB962C8B-B14F-4D97-AF65-F5344CB8AC3E}">
        <p14:creationId xmlns:p14="http://schemas.microsoft.com/office/powerpoint/2010/main" val="162304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barn(inVertical)">
                                      <p:cBhvr>
                                        <p:cTn id="15" dur="500"/>
                                        <p:tgtEl>
                                          <p:spTgt spid="102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5495176" y="1649591"/>
            <a:ext cx="6373091" cy="2862322"/>
          </a:xfrm>
          <a:prstGeom prst="rect">
            <a:avLst/>
          </a:prstGeom>
          <a:noFill/>
        </p:spPr>
        <p:txBody>
          <a:bodyPr wrap="square" rtlCol="0">
            <a:spAutoFit/>
          </a:bodyPr>
          <a:lstStyle/>
          <a:p>
            <a:pPr marL="342900" indent="-342900" algn="just">
              <a:buFont typeface="+mj-lt"/>
              <a:buAutoNum type="arabicPeriod" startAt="3"/>
            </a:pPr>
            <a:r>
              <a:rPr lang="pt-BR" dirty="0"/>
              <a:t>A válvula está aberta, de tal maneira que a carga do ponto de derivação “O” é igual a H</a:t>
            </a:r>
            <a:r>
              <a:rPr lang="pt-BR" baseline="-25000" dirty="0"/>
              <a:t>2</a:t>
            </a:r>
            <a:r>
              <a:rPr lang="pt-BR" dirty="0"/>
              <a:t> (C – N</a:t>
            </a:r>
            <a:r>
              <a:rPr lang="pt-BR" baseline="-25000" dirty="0"/>
              <a:t>2</a:t>
            </a:r>
            <a:r>
              <a:rPr lang="pt-BR" dirty="0"/>
              <a:t> é horizontal). Como não há diferença de carga nesse caso o R</a:t>
            </a:r>
            <a:r>
              <a:rPr lang="pt-BR" baseline="-25000" dirty="0"/>
              <a:t>2 </a:t>
            </a:r>
            <a:r>
              <a:rPr lang="pt-BR" dirty="0"/>
              <a:t>é um reservatório armazenador, portanto, toda a água que vem de R1 irá para a derivação OP.</a:t>
            </a:r>
          </a:p>
          <a:p>
            <a:pPr algn="just"/>
            <a:endParaRPr lang="pt-BR" dirty="0"/>
          </a:p>
          <a:p>
            <a:pPr marL="342900" indent="-342900" algn="just">
              <a:buFont typeface="+mj-lt"/>
              <a:buAutoNum type="arabicPeriod" startAt="2"/>
            </a:pPr>
            <a:endParaRPr lang="pt-BR" dirty="0"/>
          </a:p>
          <a:p>
            <a:pPr marL="342900" indent="-342900" algn="just">
              <a:buFont typeface="+mj-lt"/>
              <a:buAutoNum type="arabicPeriod" startAt="2"/>
            </a:pPr>
            <a:endParaRPr lang="pt-BR" baseline="-25000" dirty="0"/>
          </a:p>
          <a:p>
            <a:pPr marL="342900" indent="-342900" algn="just">
              <a:buFont typeface="+mj-lt"/>
              <a:buAutoNum type="arabicPeriod" startAt="2"/>
            </a:pPr>
            <a:endParaRPr lang="pt-BR" baseline="-25000" dirty="0"/>
          </a:p>
          <a:p>
            <a:pPr marL="342900" indent="-342900" algn="just">
              <a:buFont typeface="+mj-lt"/>
              <a:buAutoNum type="arabicPeriod" startAt="2"/>
            </a:pPr>
            <a:endParaRPr lang="pt-BR" baseline="-25000" dirty="0"/>
          </a:p>
          <a:p>
            <a:pPr lvl="1" algn="just"/>
            <a:r>
              <a:rPr lang="pt-BR" dirty="0"/>
              <a:t>Admitindo conduto de seção circular e forçado, resulta:</a:t>
            </a:r>
          </a:p>
        </p:txBody>
      </p:sp>
      <p:graphicFrame>
        <p:nvGraphicFramePr>
          <p:cNvPr id="9" name="Objeto 8"/>
          <p:cNvGraphicFramePr>
            <a:graphicFrameLocks noChangeAspect="1"/>
          </p:cNvGraphicFramePr>
          <p:nvPr>
            <p:extLst>
              <p:ext uri="{D42A27DB-BD31-4B8C-83A1-F6EECF244321}">
                <p14:modId xmlns:p14="http://schemas.microsoft.com/office/powerpoint/2010/main" val="708319543"/>
              </p:ext>
            </p:extLst>
          </p:nvPr>
        </p:nvGraphicFramePr>
        <p:xfrm>
          <a:off x="5935407" y="3175246"/>
          <a:ext cx="5514975" cy="652462"/>
        </p:xfrm>
        <a:graphic>
          <a:graphicData uri="http://schemas.openxmlformats.org/presentationml/2006/ole">
            <mc:AlternateContent xmlns:mc="http://schemas.openxmlformats.org/markup-compatibility/2006">
              <mc:Choice xmlns:v="urn:schemas-microsoft-com:vml" Requires="v">
                <p:oleObj spid="_x0000_s2092" name="Equação" r:id="rId3" imgW="3860640" imgH="457200" progId="Equation.3">
                  <p:embed/>
                </p:oleObj>
              </mc:Choice>
              <mc:Fallback>
                <p:oleObj name="Equação" r:id="rId3" imgW="3860640" imgH="457200" progId="Equation.3">
                  <p:embed/>
                  <p:pic>
                    <p:nvPicPr>
                      <p:cNvPr id="9" name="Objeto 8"/>
                      <p:cNvPicPr/>
                      <p:nvPr/>
                    </p:nvPicPr>
                    <p:blipFill>
                      <a:blip r:embed="rId4"/>
                      <a:stretch>
                        <a:fillRect/>
                      </a:stretch>
                    </p:blipFill>
                    <p:spPr>
                      <a:xfrm>
                        <a:off x="5935407" y="3175246"/>
                        <a:ext cx="5514975" cy="652462"/>
                      </a:xfrm>
                      <a:prstGeom prst="rect">
                        <a:avLst/>
                      </a:prstGeom>
                    </p:spPr>
                  </p:pic>
                </p:oleObj>
              </mc:Fallback>
            </mc:AlternateContent>
          </a:graphicData>
        </a:graphic>
      </p:graphicFrame>
      <p:graphicFrame>
        <p:nvGraphicFramePr>
          <p:cNvPr id="13" name="Objeto 12"/>
          <p:cNvGraphicFramePr>
            <a:graphicFrameLocks noChangeAspect="1"/>
          </p:cNvGraphicFramePr>
          <p:nvPr>
            <p:extLst/>
          </p:nvPr>
        </p:nvGraphicFramePr>
        <p:xfrm>
          <a:off x="3982078" y="5238450"/>
          <a:ext cx="6621463" cy="1069975"/>
        </p:xfrm>
        <a:graphic>
          <a:graphicData uri="http://schemas.openxmlformats.org/presentationml/2006/ole">
            <mc:AlternateContent xmlns:mc="http://schemas.openxmlformats.org/markup-compatibility/2006">
              <mc:Choice xmlns:v="urn:schemas-microsoft-com:vml" Requires="v">
                <p:oleObj spid="_x0000_s2093" name="Equation" r:id="rId5" imgW="4635360" imgH="749160" progId="Equation.DSMT4">
                  <p:embed/>
                </p:oleObj>
              </mc:Choice>
              <mc:Fallback>
                <p:oleObj name="Equation" r:id="rId5" imgW="4635360" imgH="749160" progId="Equation.DSMT4">
                  <p:embed/>
                  <p:pic>
                    <p:nvPicPr>
                      <p:cNvPr id="13" name="Objeto 12"/>
                      <p:cNvPicPr/>
                      <p:nvPr/>
                    </p:nvPicPr>
                    <p:blipFill>
                      <a:blip r:embed="rId6"/>
                      <a:stretch>
                        <a:fillRect/>
                      </a:stretch>
                    </p:blipFill>
                    <p:spPr>
                      <a:xfrm>
                        <a:off x="3982078" y="5238450"/>
                        <a:ext cx="6621463" cy="1069975"/>
                      </a:xfrm>
                      <a:prstGeom prst="rect">
                        <a:avLst/>
                      </a:prstGeom>
                    </p:spPr>
                  </p:pic>
                </p:oleObj>
              </mc:Fallback>
            </mc:AlternateContent>
          </a:graphicData>
        </a:graphic>
      </p:graphicFrame>
      <p:sp>
        <p:nvSpPr>
          <p:cNvPr id="2" name="Retângulo 1">
            <a:extLst>
              <a:ext uri="{FF2B5EF4-FFF2-40B4-BE49-F238E27FC236}">
                <a16:creationId xmlns:a16="http://schemas.microsoft.com/office/drawing/2014/main" id="{3D248BB6-2BAF-4755-B429-7D191E485631}"/>
              </a:ext>
            </a:extLst>
          </p:cNvPr>
          <p:cNvSpPr/>
          <p:nvPr/>
        </p:nvSpPr>
        <p:spPr>
          <a:xfrm>
            <a:off x="5555240" y="449262"/>
            <a:ext cx="6096000" cy="1200329"/>
          </a:xfrm>
          <a:prstGeom prst="rect">
            <a:avLst/>
          </a:prstGeom>
        </p:spPr>
        <p:txBody>
          <a:bodyPr>
            <a:spAutoFit/>
          </a:bodyPr>
          <a:lstStyle/>
          <a:p>
            <a:pPr marL="342900" indent="-342900" algn="just">
              <a:buFont typeface="+mj-lt"/>
              <a:buAutoNum type="arabicPeriod" startAt="2"/>
            </a:pPr>
            <a:r>
              <a:rPr lang="pt-BR" dirty="0"/>
              <a:t>A válvula está um pouco aberta, de tal forma que R</a:t>
            </a:r>
            <a:r>
              <a:rPr lang="pt-BR" baseline="-25000" dirty="0"/>
              <a:t>1</a:t>
            </a:r>
            <a:r>
              <a:rPr lang="pt-BR" dirty="0"/>
              <a:t> abastece R</a:t>
            </a:r>
            <a:r>
              <a:rPr lang="pt-BR" baseline="-25000" dirty="0"/>
              <a:t>2</a:t>
            </a:r>
            <a:r>
              <a:rPr lang="pt-BR" dirty="0"/>
              <a:t> e também a tubulação “OP”. Neste caso a vazão em cada trecho dependerá de quanto estiver aberta a válvula.</a:t>
            </a:r>
          </a:p>
        </p:txBody>
      </p:sp>
      <p:pic>
        <p:nvPicPr>
          <p:cNvPr id="6" name="Imagem 5">
            <a:extLst>
              <a:ext uri="{FF2B5EF4-FFF2-40B4-BE49-F238E27FC236}">
                <a16:creationId xmlns:a16="http://schemas.microsoft.com/office/drawing/2014/main" id="{1185D4FB-2040-47AD-9865-FCF14D65C9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16764" y="4080065"/>
            <a:ext cx="1447925" cy="2461473"/>
          </a:xfrm>
          <a:prstGeom prst="rect">
            <a:avLst/>
          </a:prstGeom>
        </p:spPr>
      </p:pic>
      <p:sp>
        <p:nvSpPr>
          <p:cNvPr id="10" name="Retângulo 9">
            <a:extLst>
              <a:ext uri="{FF2B5EF4-FFF2-40B4-BE49-F238E27FC236}">
                <a16:creationId xmlns:a16="http://schemas.microsoft.com/office/drawing/2014/main" id="{AB651A4D-15ED-469B-B05B-561DD746052F}"/>
              </a:ext>
            </a:extLst>
          </p:cNvPr>
          <p:cNvSpPr/>
          <p:nvPr/>
        </p:nvSpPr>
        <p:spPr>
          <a:xfrm>
            <a:off x="196645" y="61538"/>
            <a:ext cx="11857703" cy="6480000"/>
          </a:xfrm>
          <a:prstGeom prst="rect">
            <a:avLst/>
          </a:prstGeom>
          <a:noFill/>
          <a:ln w="76200">
            <a:solidFill>
              <a:srgbClr val="7F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1" name="Agrupar 10">
            <a:extLst>
              <a:ext uri="{FF2B5EF4-FFF2-40B4-BE49-F238E27FC236}">
                <a16:creationId xmlns:a16="http://schemas.microsoft.com/office/drawing/2014/main" id="{988C46D3-BC81-4ED7-B97F-2F7777215437}"/>
              </a:ext>
            </a:extLst>
          </p:cNvPr>
          <p:cNvGrpSpPr/>
          <p:nvPr/>
        </p:nvGrpSpPr>
        <p:grpSpPr>
          <a:xfrm>
            <a:off x="364548" y="186603"/>
            <a:ext cx="4895850" cy="2771775"/>
            <a:chOff x="364548" y="186603"/>
            <a:chExt cx="4895850" cy="2771775"/>
          </a:xfrm>
        </p:grpSpPr>
        <p:pic>
          <p:nvPicPr>
            <p:cNvPr id="12" name="Imagem 11">
              <a:extLst>
                <a:ext uri="{FF2B5EF4-FFF2-40B4-BE49-F238E27FC236}">
                  <a16:creationId xmlns:a16="http://schemas.microsoft.com/office/drawing/2014/main" id="{BBC3222D-197D-4DEA-82E5-CC6A4A638F4F}"/>
                </a:ext>
              </a:extLst>
            </p:cNvPr>
            <p:cNvPicPr>
              <a:picLocks noChangeAspect="1"/>
            </p:cNvPicPr>
            <p:nvPr/>
          </p:nvPicPr>
          <p:blipFill>
            <a:blip r:embed="rId8"/>
            <a:stretch>
              <a:fillRect/>
            </a:stretch>
          </p:blipFill>
          <p:spPr>
            <a:xfrm>
              <a:off x="364548" y="186603"/>
              <a:ext cx="4895850" cy="2771775"/>
            </a:xfrm>
            <a:prstGeom prst="rect">
              <a:avLst/>
            </a:prstGeom>
          </p:spPr>
        </p:pic>
        <p:sp>
          <p:nvSpPr>
            <p:cNvPr id="14" name="Retângulo 13">
              <a:extLst>
                <a:ext uri="{FF2B5EF4-FFF2-40B4-BE49-F238E27FC236}">
                  <a16:creationId xmlns:a16="http://schemas.microsoft.com/office/drawing/2014/main" id="{D264CBC6-153C-4829-81D3-28FCCCAB1175}"/>
                </a:ext>
              </a:extLst>
            </p:cNvPr>
            <p:cNvSpPr/>
            <p:nvPr/>
          </p:nvSpPr>
          <p:spPr>
            <a:xfrm>
              <a:off x="3716594" y="2496713"/>
              <a:ext cx="776748" cy="138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b="1" dirty="0">
                  <a:effectLst>
                    <a:outerShdw blurRad="38100" dist="38100" dir="2700000" algn="tl">
                      <a:srgbClr val="000000">
                        <a:alpha val="43137"/>
                      </a:srgbClr>
                    </a:outerShdw>
                  </a:effectLst>
                </a:rPr>
                <a:t>válvula</a:t>
              </a:r>
            </a:p>
          </p:txBody>
        </p:sp>
      </p:grpSp>
      <p:sp>
        <p:nvSpPr>
          <p:cNvPr id="5" name="CaixaDeTexto 4"/>
          <p:cNvSpPr txBox="1"/>
          <p:nvPr/>
        </p:nvSpPr>
        <p:spPr>
          <a:xfrm>
            <a:off x="595745" y="2496713"/>
            <a:ext cx="2798619" cy="923330"/>
          </a:xfrm>
          <a:prstGeom prst="rect">
            <a:avLst/>
          </a:prstGeom>
          <a:noFill/>
        </p:spPr>
        <p:txBody>
          <a:bodyPr wrap="square" rtlCol="0">
            <a:spAutoFit/>
          </a:bodyPr>
          <a:lstStyle/>
          <a:p>
            <a:pPr algn="ctr"/>
            <a:r>
              <a:rPr lang="pt-BR" b="1" dirty="0">
                <a:effectLst>
                  <a:outerShdw blurRad="38100" dist="38100" dir="2700000" algn="tl">
                    <a:srgbClr val="000000">
                      <a:alpha val="43137"/>
                    </a:srgbClr>
                  </a:outerShdw>
                </a:effectLst>
              </a:rPr>
              <a:t>Figura adaptada da figura 13.8, </a:t>
            </a:r>
            <a:r>
              <a:rPr lang="pt-BR" b="1" dirty="0" err="1">
                <a:effectLst>
                  <a:outerShdw blurRad="38100" dist="38100" dir="2700000" algn="tl">
                    <a:srgbClr val="000000">
                      <a:alpha val="43137"/>
                    </a:srgbClr>
                  </a:outerShdw>
                </a:effectLst>
              </a:rPr>
              <a:t>pg</a:t>
            </a:r>
            <a:r>
              <a:rPr lang="pt-BR" b="1" dirty="0">
                <a:effectLst>
                  <a:outerShdw blurRad="38100" dist="38100" dir="2700000" algn="tl">
                    <a:srgbClr val="000000">
                      <a:alpha val="43137"/>
                    </a:srgbClr>
                  </a:outerShdw>
                </a:effectLst>
              </a:rPr>
              <a:t> 350 do Manual de Hidráulica – Azevedo Netto</a:t>
            </a:r>
          </a:p>
        </p:txBody>
      </p:sp>
    </p:spTree>
    <p:extLst>
      <p:ext uri="{BB962C8B-B14F-4D97-AF65-F5344CB8AC3E}">
        <p14:creationId xmlns:p14="http://schemas.microsoft.com/office/powerpoint/2010/main" val="160851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5570079" y="258960"/>
            <a:ext cx="6373091" cy="3693319"/>
          </a:xfrm>
          <a:prstGeom prst="rect">
            <a:avLst/>
          </a:prstGeom>
          <a:noFill/>
        </p:spPr>
        <p:txBody>
          <a:bodyPr wrap="square" rtlCol="0">
            <a:spAutoFit/>
          </a:bodyPr>
          <a:lstStyle/>
          <a:p>
            <a:pPr marL="342900" indent="-342900" algn="just">
              <a:buFont typeface="+mj-lt"/>
              <a:buAutoNum type="arabicPeriod" startAt="4"/>
            </a:pPr>
            <a:r>
              <a:rPr lang="pt-BR" dirty="0"/>
              <a:t>A válvula está mais aberta, de tal maneira que a linha de carga do ponto de derivação “O”, que corresponde ao ponto “D”, está abaixo do nível de água em R</a:t>
            </a:r>
            <a:r>
              <a:rPr lang="pt-BR" baseline="-25000" dirty="0"/>
              <a:t>2</a:t>
            </a:r>
            <a:r>
              <a:rPr lang="pt-BR" dirty="0"/>
              <a:t>. Nesse caso, R</a:t>
            </a:r>
            <a:r>
              <a:rPr lang="pt-BR" baseline="-25000" dirty="0"/>
              <a:t>1</a:t>
            </a:r>
            <a:r>
              <a:rPr lang="pt-BR" dirty="0"/>
              <a:t> e R</a:t>
            </a:r>
            <a:r>
              <a:rPr lang="pt-BR" baseline="-25000" dirty="0"/>
              <a:t>2 </a:t>
            </a:r>
            <a:r>
              <a:rPr lang="pt-BR" dirty="0"/>
              <a:t>abastecem a derivação OP.</a:t>
            </a:r>
          </a:p>
          <a:p>
            <a:pPr algn="just"/>
            <a:endParaRPr lang="pt-BR" dirty="0"/>
          </a:p>
          <a:p>
            <a:pPr lvl="1" algn="just"/>
            <a:r>
              <a:rPr lang="pt-BR" dirty="0"/>
              <a:t>Admitindo conduto de seção circular e forçado, resulta:</a:t>
            </a:r>
          </a:p>
          <a:p>
            <a:pPr lvl="1" algn="just"/>
            <a:endParaRPr lang="pt-BR" dirty="0"/>
          </a:p>
          <a:p>
            <a:pPr lvl="1" algn="just"/>
            <a:endParaRPr lang="pt-BR" dirty="0"/>
          </a:p>
          <a:p>
            <a:pPr lvl="1" algn="just"/>
            <a:endParaRPr lang="pt-BR" dirty="0"/>
          </a:p>
          <a:p>
            <a:pPr lvl="1" algn="just"/>
            <a:endParaRPr lang="pt-BR" dirty="0"/>
          </a:p>
          <a:p>
            <a:pPr lvl="1" algn="just"/>
            <a:endParaRPr lang="pt-BR" dirty="0"/>
          </a:p>
          <a:p>
            <a:pPr lvl="1" algn="just"/>
            <a:r>
              <a:rPr lang="pt-BR" dirty="0"/>
              <a:t>A maior vazão ocorre quando o ponto D coincidir com O, nesse caso:</a:t>
            </a:r>
          </a:p>
        </p:txBody>
      </p:sp>
      <p:graphicFrame>
        <p:nvGraphicFramePr>
          <p:cNvPr id="13" name="Objeto 12"/>
          <p:cNvGraphicFramePr>
            <a:graphicFrameLocks noChangeAspect="1"/>
          </p:cNvGraphicFramePr>
          <p:nvPr>
            <p:extLst>
              <p:ext uri="{D42A27DB-BD31-4B8C-83A1-F6EECF244321}">
                <p14:modId xmlns:p14="http://schemas.microsoft.com/office/powerpoint/2010/main" val="1871964041"/>
              </p:ext>
            </p:extLst>
          </p:nvPr>
        </p:nvGraphicFramePr>
        <p:xfrm>
          <a:off x="6489700" y="2251940"/>
          <a:ext cx="4300538" cy="706438"/>
        </p:xfrm>
        <a:graphic>
          <a:graphicData uri="http://schemas.openxmlformats.org/presentationml/2006/ole">
            <mc:AlternateContent xmlns:mc="http://schemas.openxmlformats.org/markup-compatibility/2006">
              <mc:Choice xmlns:v="urn:schemas-microsoft-com:vml" Requires="v">
                <p:oleObj spid="_x0000_s3114" name="Equation" r:id="rId3" imgW="3009600" imgH="495000" progId="Equation.DSMT4">
                  <p:embed/>
                </p:oleObj>
              </mc:Choice>
              <mc:Fallback>
                <p:oleObj name="Equation" r:id="rId3" imgW="3009600" imgH="495000" progId="Equation.DSMT4">
                  <p:embed/>
                  <p:pic>
                    <p:nvPicPr>
                      <p:cNvPr id="13" name="Objeto 12"/>
                      <p:cNvPicPr/>
                      <p:nvPr/>
                    </p:nvPicPr>
                    <p:blipFill>
                      <a:blip r:embed="rId4"/>
                      <a:stretch>
                        <a:fillRect/>
                      </a:stretch>
                    </p:blipFill>
                    <p:spPr>
                      <a:xfrm>
                        <a:off x="6489700" y="2251940"/>
                        <a:ext cx="4300538" cy="706438"/>
                      </a:xfrm>
                      <a:prstGeom prst="rect">
                        <a:avLst/>
                      </a:prstGeom>
                    </p:spPr>
                  </p:pic>
                </p:oleObj>
              </mc:Fallback>
            </mc:AlternateContent>
          </a:graphicData>
        </a:graphic>
      </p:graphicFrame>
      <p:graphicFrame>
        <p:nvGraphicFramePr>
          <p:cNvPr id="11" name="Objeto 10"/>
          <p:cNvGraphicFramePr>
            <a:graphicFrameLocks noChangeAspect="1"/>
          </p:cNvGraphicFramePr>
          <p:nvPr>
            <p:extLst/>
          </p:nvPr>
        </p:nvGraphicFramePr>
        <p:xfrm>
          <a:off x="6534150" y="4265613"/>
          <a:ext cx="4210050" cy="706437"/>
        </p:xfrm>
        <a:graphic>
          <a:graphicData uri="http://schemas.openxmlformats.org/presentationml/2006/ole">
            <mc:AlternateContent xmlns:mc="http://schemas.openxmlformats.org/markup-compatibility/2006">
              <mc:Choice xmlns:v="urn:schemas-microsoft-com:vml" Requires="v">
                <p:oleObj spid="_x0000_s3115" name="Equação" r:id="rId5" imgW="2946240" imgH="495000" progId="Equation.3">
                  <p:embed/>
                </p:oleObj>
              </mc:Choice>
              <mc:Fallback>
                <p:oleObj name="Equação" r:id="rId5" imgW="2946240" imgH="495000" progId="Equation.3">
                  <p:embed/>
                  <p:pic>
                    <p:nvPicPr>
                      <p:cNvPr id="11" name="Objeto 10"/>
                      <p:cNvPicPr/>
                      <p:nvPr/>
                    </p:nvPicPr>
                    <p:blipFill>
                      <a:blip r:embed="rId6"/>
                      <a:stretch>
                        <a:fillRect/>
                      </a:stretch>
                    </p:blipFill>
                    <p:spPr>
                      <a:xfrm>
                        <a:off x="6534150" y="4265613"/>
                        <a:ext cx="4210050" cy="706437"/>
                      </a:xfrm>
                      <a:prstGeom prst="rect">
                        <a:avLst/>
                      </a:prstGeom>
                    </p:spPr>
                  </p:pic>
                </p:oleObj>
              </mc:Fallback>
            </mc:AlternateContent>
          </a:graphicData>
        </a:graphic>
      </p:graphicFrame>
      <p:sp>
        <p:nvSpPr>
          <p:cNvPr id="9" name="Retângulo 8">
            <a:extLst>
              <a:ext uri="{FF2B5EF4-FFF2-40B4-BE49-F238E27FC236}">
                <a16:creationId xmlns:a16="http://schemas.microsoft.com/office/drawing/2014/main" id="{72C3D2CB-5DAB-43EA-B01B-14FD45C3077F}"/>
              </a:ext>
            </a:extLst>
          </p:cNvPr>
          <p:cNvSpPr/>
          <p:nvPr/>
        </p:nvSpPr>
        <p:spPr>
          <a:xfrm>
            <a:off x="196645" y="61538"/>
            <a:ext cx="11857703" cy="6480000"/>
          </a:xfrm>
          <a:prstGeom prst="rect">
            <a:avLst/>
          </a:prstGeom>
          <a:noFill/>
          <a:ln w="76200">
            <a:solidFill>
              <a:srgbClr val="7F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2" descr="Uma imagem contendo pessoa&#10;&#10;Descrição gerada com alta confiança">
            <a:extLst>
              <a:ext uri="{FF2B5EF4-FFF2-40B4-BE49-F238E27FC236}">
                <a16:creationId xmlns:a16="http://schemas.microsoft.com/office/drawing/2014/main" id="{3442B956-5AB1-45F9-B34B-34A7CC1D12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65058" y="4136820"/>
            <a:ext cx="1600339" cy="2263336"/>
          </a:xfrm>
          <a:prstGeom prst="rect">
            <a:avLst/>
          </a:prstGeom>
        </p:spPr>
      </p:pic>
      <p:sp>
        <p:nvSpPr>
          <p:cNvPr id="6" name="Balão de Fala: Oval 5">
            <a:extLst>
              <a:ext uri="{FF2B5EF4-FFF2-40B4-BE49-F238E27FC236}">
                <a16:creationId xmlns:a16="http://schemas.microsoft.com/office/drawing/2014/main" id="{2CD652FE-F658-4946-96C0-EC1A8A72D2CC}"/>
              </a:ext>
            </a:extLst>
          </p:cNvPr>
          <p:cNvSpPr/>
          <p:nvPr/>
        </p:nvSpPr>
        <p:spPr>
          <a:xfrm>
            <a:off x="3286293" y="3642586"/>
            <a:ext cx="2546555" cy="1632155"/>
          </a:xfrm>
          <a:prstGeom prst="wedgeEllipseCallout">
            <a:avLst>
              <a:gd name="adj1" fmla="val -63304"/>
              <a:gd name="adj2" fmla="val 17922"/>
            </a:avLst>
          </a:prstGeom>
          <a:solidFill>
            <a:srgbClr val="8FB5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FFBFA3"/>
                </a:solidFill>
                <a:effectLst>
                  <a:outerShdw blurRad="38100" dist="38100" dir="2700000" algn="tl">
                    <a:srgbClr val="000000">
                      <a:alpha val="43137"/>
                    </a:srgbClr>
                  </a:outerShdw>
                </a:effectLst>
              </a:rPr>
              <a:t>Reflita sobre as quatro situações apresentadas!</a:t>
            </a:r>
          </a:p>
        </p:txBody>
      </p:sp>
      <p:grpSp>
        <p:nvGrpSpPr>
          <p:cNvPr id="10" name="Agrupar 9">
            <a:extLst>
              <a:ext uri="{FF2B5EF4-FFF2-40B4-BE49-F238E27FC236}">
                <a16:creationId xmlns:a16="http://schemas.microsoft.com/office/drawing/2014/main" id="{6E6C9C47-195C-4AEB-8EE2-38E45B5ADDB3}"/>
              </a:ext>
            </a:extLst>
          </p:cNvPr>
          <p:cNvGrpSpPr/>
          <p:nvPr/>
        </p:nvGrpSpPr>
        <p:grpSpPr>
          <a:xfrm>
            <a:off x="364548" y="186603"/>
            <a:ext cx="4895850" cy="2771775"/>
            <a:chOff x="364548" y="186603"/>
            <a:chExt cx="4895850" cy="2771775"/>
          </a:xfrm>
        </p:grpSpPr>
        <p:pic>
          <p:nvPicPr>
            <p:cNvPr id="12" name="Imagem 11">
              <a:extLst>
                <a:ext uri="{FF2B5EF4-FFF2-40B4-BE49-F238E27FC236}">
                  <a16:creationId xmlns:a16="http://schemas.microsoft.com/office/drawing/2014/main" id="{8E1F7396-7BB8-4D1A-8140-895EF440BC75}"/>
                </a:ext>
              </a:extLst>
            </p:cNvPr>
            <p:cNvPicPr>
              <a:picLocks noChangeAspect="1"/>
            </p:cNvPicPr>
            <p:nvPr/>
          </p:nvPicPr>
          <p:blipFill>
            <a:blip r:embed="rId8"/>
            <a:stretch>
              <a:fillRect/>
            </a:stretch>
          </p:blipFill>
          <p:spPr>
            <a:xfrm>
              <a:off x="364548" y="186603"/>
              <a:ext cx="4895850" cy="2771775"/>
            </a:xfrm>
            <a:prstGeom prst="rect">
              <a:avLst/>
            </a:prstGeom>
          </p:spPr>
        </p:pic>
        <p:sp>
          <p:nvSpPr>
            <p:cNvPr id="14" name="Retângulo 13">
              <a:extLst>
                <a:ext uri="{FF2B5EF4-FFF2-40B4-BE49-F238E27FC236}">
                  <a16:creationId xmlns:a16="http://schemas.microsoft.com/office/drawing/2014/main" id="{093937B0-5D4E-4783-944D-8D39F091BD71}"/>
                </a:ext>
              </a:extLst>
            </p:cNvPr>
            <p:cNvSpPr/>
            <p:nvPr/>
          </p:nvSpPr>
          <p:spPr>
            <a:xfrm>
              <a:off x="3716594" y="2496713"/>
              <a:ext cx="776748" cy="138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b="1" dirty="0">
                  <a:effectLst>
                    <a:outerShdw blurRad="38100" dist="38100" dir="2700000" algn="tl">
                      <a:srgbClr val="000000">
                        <a:alpha val="43137"/>
                      </a:srgbClr>
                    </a:outerShdw>
                  </a:effectLst>
                </a:rPr>
                <a:t>válvula</a:t>
              </a:r>
            </a:p>
          </p:txBody>
        </p:sp>
      </p:grpSp>
      <p:sp>
        <p:nvSpPr>
          <p:cNvPr id="5" name="CaixaDeTexto 4"/>
          <p:cNvSpPr txBox="1"/>
          <p:nvPr/>
        </p:nvSpPr>
        <p:spPr>
          <a:xfrm>
            <a:off x="595745" y="2496713"/>
            <a:ext cx="2798619" cy="923330"/>
          </a:xfrm>
          <a:prstGeom prst="rect">
            <a:avLst/>
          </a:prstGeom>
          <a:noFill/>
        </p:spPr>
        <p:txBody>
          <a:bodyPr wrap="square" rtlCol="0">
            <a:spAutoFit/>
          </a:bodyPr>
          <a:lstStyle/>
          <a:p>
            <a:pPr algn="ctr"/>
            <a:r>
              <a:rPr lang="pt-BR" b="1">
                <a:effectLst>
                  <a:outerShdw blurRad="38100" dist="38100" dir="2700000" algn="tl">
                    <a:srgbClr val="000000">
                      <a:alpha val="43137"/>
                    </a:srgbClr>
                  </a:outerShdw>
                </a:effectLst>
              </a:rPr>
              <a:t>Figura adaptada da figura 13.8, pg 350 do Manual de Hidráulica – Azevedo Netto</a:t>
            </a:r>
            <a:endParaRPr lang="pt-B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025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96645" y="3144917"/>
            <a:ext cx="6867525" cy="3305175"/>
          </a:xfrm>
          <a:prstGeom prst="rect">
            <a:avLst/>
          </a:prstGeom>
        </p:spPr>
      </p:pic>
      <p:sp>
        <p:nvSpPr>
          <p:cNvPr id="5" name="Balão de Fala: Oval 4"/>
          <p:cNvSpPr/>
          <p:nvPr/>
        </p:nvSpPr>
        <p:spPr>
          <a:xfrm>
            <a:off x="2597253" y="1258060"/>
            <a:ext cx="2917372" cy="1886857"/>
          </a:xfrm>
          <a:prstGeom prst="wedgeEllipseCallout">
            <a:avLst>
              <a:gd name="adj1" fmla="val -16559"/>
              <a:gd name="adj2" fmla="val 94073"/>
            </a:avLst>
          </a:prstGeom>
          <a:solidFill>
            <a:srgbClr val="6E666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effectLst>
                  <a:outerShdw blurRad="38100" dist="38100" dir="2700000" algn="tl">
                    <a:srgbClr val="000000">
                      <a:alpha val="43137"/>
                    </a:srgbClr>
                  </a:outerShdw>
                </a:effectLst>
              </a:rPr>
              <a:t>E no caso dos diâmetros nos trechos L</a:t>
            </a:r>
            <a:r>
              <a:rPr lang="pt-BR" sz="2000" b="1" baseline="-25000" dirty="0">
                <a:effectLst>
                  <a:outerShdw blurRad="38100" dist="38100" dir="2700000" algn="tl">
                    <a:srgbClr val="000000">
                      <a:alpha val="43137"/>
                    </a:srgbClr>
                  </a:outerShdw>
                </a:effectLst>
              </a:rPr>
              <a:t>1</a:t>
            </a:r>
            <a:r>
              <a:rPr lang="pt-BR" sz="2000" b="1" dirty="0">
                <a:effectLst>
                  <a:outerShdw blurRad="38100" dist="38100" dir="2700000" algn="tl">
                    <a:srgbClr val="000000">
                      <a:alpha val="43137"/>
                    </a:srgbClr>
                  </a:outerShdw>
                </a:effectLst>
              </a:rPr>
              <a:t> e L</a:t>
            </a:r>
            <a:r>
              <a:rPr lang="pt-BR" sz="2000" b="1" baseline="-25000" dirty="0">
                <a:effectLst>
                  <a:outerShdw blurRad="38100" dist="38100" dir="2700000" algn="tl">
                    <a:srgbClr val="000000">
                      <a:alpha val="43137"/>
                    </a:srgbClr>
                  </a:outerShdw>
                </a:effectLst>
              </a:rPr>
              <a:t>2</a:t>
            </a:r>
            <a:r>
              <a:rPr lang="pt-BR" sz="2000" b="1" dirty="0">
                <a:effectLst>
                  <a:outerShdw blurRad="38100" dist="38100" dir="2700000" algn="tl">
                    <a:srgbClr val="000000">
                      <a:alpha val="43137"/>
                    </a:srgbClr>
                  </a:outerShdw>
                </a:effectLst>
              </a:rPr>
              <a:t> serem diferentes?</a:t>
            </a:r>
          </a:p>
        </p:txBody>
      </p:sp>
      <p:pic>
        <p:nvPicPr>
          <p:cNvPr id="4106" name="Picture 10" descr="C:\Users\raigi\AppData\Local\Temp\SNAGHTMLe7ff15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622" y="994516"/>
            <a:ext cx="3809093" cy="3534709"/>
          </a:xfrm>
          <a:prstGeom prst="rect">
            <a:avLst/>
          </a:prstGeom>
          <a:noFill/>
          <a:extLst>
            <a:ext uri="{909E8E84-426E-40DD-AFC4-6F175D3DCCD1}">
              <a14:hiddenFill xmlns:a14="http://schemas.microsoft.com/office/drawing/2010/main">
                <a:solidFill>
                  <a:srgbClr val="FFFFFF"/>
                </a:solidFill>
              </a14:hiddenFill>
            </a:ext>
          </a:extLst>
        </p:spPr>
      </p:pic>
      <p:sp>
        <p:nvSpPr>
          <p:cNvPr id="8" name="Balão de Fala: Oval 7"/>
          <p:cNvSpPr/>
          <p:nvPr/>
        </p:nvSpPr>
        <p:spPr>
          <a:xfrm>
            <a:off x="6560457" y="290286"/>
            <a:ext cx="3248330" cy="1901371"/>
          </a:xfrm>
          <a:prstGeom prst="wedgeEllipseCallout">
            <a:avLst>
              <a:gd name="adj1" fmla="val 55110"/>
              <a:gd name="adj2" fmla="val 52744"/>
            </a:avLst>
          </a:prstGeom>
          <a:solidFill>
            <a:srgbClr val="7E5A5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effectLst>
                  <a:outerShdw blurRad="38100" dist="38100" dir="2700000" algn="tl">
                    <a:srgbClr val="000000">
                      <a:alpha val="43137"/>
                    </a:srgbClr>
                  </a:outerShdw>
                </a:effectLst>
              </a:rPr>
              <a:t>Nesse caso, para facilitar a solução, podemos pensar em condutos equivalentes.</a:t>
            </a:r>
          </a:p>
        </p:txBody>
      </p:sp>
      <p:sp>
        <p:nvSpPr>
          <p:cNvPr id="7" name="Retângulo 6">
            <a:extLst>
              <a:ext uri="{FF2B5EF4-FFF2-40B4-BE49-F238E27FC236}">
                <a16:creationId xmlns:a16="http://schemas.microsoft.com/office/drawing/2014/main" id="{ADF37FF2-D3F6-4E4A-B63B-D36874D85863}"/>
              </a:ext>
            </a:extLst>
          </p:cNvPr>
          <p:cNvSpPr/>
          <p:nvPr/>
        </p:nvSpPr>
        <p:spPr>
          <a:xfrm>
            <a:off x="196645" y="61538"/>
            <a:ext cx="11857703" cy="6480000"/>
          </a:xfrm>
          <a:prstGeom prst="rect">
            <a:avLst/>
          </a:prstGeom>
          <a:noFill/>
          <a:ln w="76200">
            <a:solidFill>
              <a:srgbClr val="7F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2">
            <a:extLst>
              <a:ext uri="{FF2B5EF4-FFF2-40B4-BE49-F238E27FC236}">
                <a16:creationId xmlns:a16="http://schemas.microsoft.com/office/drawing/2014/main" id="{2E6A75D7-E372-47CF-9788-418B1C9DA9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4170" y="4529225"/>
            <a:ext cx="1965770" cy="1920867"/>
          </a:xfrm>
          <a:prstGeom prst="rect">
            <a:avLst/>
          </a:prstGeom>
        </p:spPr>
      </p:pic>
    </p:spTree>
    <p:extLst>
      <p:ext uri="{BB962C8B-B14F-4D97-AF65-F5344CB8AC3E}">
        <p14:creationId xmlns:p14="http://schemas.microsoft.com/office/powerpoint/2010/main" val="90688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4106"/>
                                        </p:tgtEl>
                                        <p:attrNameLst>
                                          <p:attrName>style.visibility</p:attrName>
                                        </p:attrNameLst>
                                      </p:cBhvr>
                                      <p:to>
                                        <p:strVal val="visible"/>
                                      </p:to>
                                    </p:set>
                                    <p:animEffect transition="in" filter="barn(inVertical)">
                                      <p:cBhvr>
                                        <p:cTn id="10" dur="500"/>
                                        <p:tgtEl>
                                          <p:spTgt spid="410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6AD9C3BC-0176-4882-8F64-2B4AA0F03789}"/>
              </a:ext>
            </a:extLst>
          </p:cNvPr>
          <p:cNvSpPr/>
          <p:nvPr/>
        </p:nvSpPr>
        <p:spPr>
          <a:xfrm>
            <a:off x="196645" y="61538"/>
            <a:ext cx="11857703" cy="6480000"/>
          </a:xfrm>
          <a:prstGeom prst="rect">
            <a:avLst/>
          </a:prstGeom>
          <a:noFill/>
          <a:ln w="76200">
            <a:solidFill>
              <a:srgbClr val="7F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Imagem 4">
            <a:extLst>
              <a:ext uri="{FF2B5EF4-FFF2-40B4-BE49-F238E27FC236}">
                <a16:creationId xmlns:a16="http://schemas.microsoft.com/office/drawing/2014/main" id="{1B2EBA30-51BC-4B42-9B4C-860D055ACF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15382" y="3126811"/>
            <a:ext cx="3574090" cy="3368332"/>
          </a:xfrm>
          <a:prstGeom prst="rect">
            <a:avLst/>
          </a:prstGeom>
        </p:spPr>
      </p:pic>
      <p:sp>
        <p:nvSpPr>
          <p:cNvPr id="4" name="Balão de Fala: Oval 3"/>
          <p:cNvSpPr/>
          <p:nvPr/>
        </p:nvSpPr>
        <p:spPr>
          <a:xfrm>
            <a:off x="640734" y="363722"/>
            <a:ext cx="7618363" cy="2307771"/>
          </a:xfrm>
          <a:prstGeom prst="wedgeEllipseCallout">
            <a:avLst>
              <a:gd name="adj1" fmla="val -29746"/>
              <a:gd name="adj2" fmla="val 115066"/>
            </a:avLst>
          </a:prstGeom>
          <a:solidFill>
            <a:srgbClr val="DC696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effectLst>
                  <a:outerShdw blurRad="38100" dist="38100" dir="2700000" algn="tl">
                    <a:srgbClr val="000000">
                      <a:alpha val="43137"/>
                    </a:srgbClr>
                  </a:outerShdw>
                </a:effectLst>
              </a:rPr>
              <a:t>Podemos levar água de um lugar para outro, ou por um só tubo de determinado diâmetro, ou por dois ou mais tubos de diâmetro menor instalados em paralelo, ou ainda por dois ou mais tubos de diâmetros maiores e menores instalados em série.</a:t>
            </a:r>
          </a:p>
        </p:txBody>
      </p:sp>
      <p:pic>
        <p:nvPicPr>
          <p:cNvPr id="10" name="Imagem 9" descr="Uma imagem contendo céu&#10;&#10;Descrição gerada com muito alta confiança">
            <a:extLst>
              <a:ext uri="{FF2B5EF4-FFF2-40B4-BE49-F238E27FC236}">
                <a16:creationId xmlns:a16="http://schemas.microsoft.com/office/drawing/2014/main" id="{860CAE85-A2D0-434A-9073-08572DD297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051808" y="3203018"/>
            <a:ext cx="3002540" cy="3292125"/>
          </a:xfrm>
          <a:prstGeom prst="rect">
            <a:avLst/>
          </a:prstGeom>
        </p:spPr>
      </p:pic>
      <p:sp>
        <p:nvSpPr>
          <p:cNvPr id="7" name="Balão de Fala: Oval 6"/>
          <p:cNvSpPr/>
          <p:nvPr/>
        </p:nvSpPr>
        <p:spPr>
          <a:xfrm>
            <a:off x="3689296" y="2671493"/>
            <a:ext cx="6548739" cy="2293257"/>
          </a:xfrm>
          <a:prstGeom prst="wedgeEllipseCallout">
            <a:avLst>
              <a:gd name="adj1" fmla="val 58801"/>
              <a:gd name="adj2" fmla="val 37600"/>
            </a:avLst>
          </a:prstGeom>
          <a:solidFill>
            <a:srgbClr val="8B6A6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effectLst>
                  <a:outerShdw blurRad="38100" dist="38100" dir="2700000" algn="tl">
                    <a:srgbClr val="000000">
                      <a:alpha val="43137"/>
                    </a:srgbClr>
                  </a:outerShdw>
                </a:effectLst>
              </a:rPr>
              <a:t>Temos um sistema de tubulações equivalente a outro sistema ou a uma tubulação simples quando ele é capaz de transportar a mesma vazão com a mesma perda de carga total!</a:t>
            </a:r>
          </a:p>
        </p:txBody>
      </p:sp>
    </p:spTree>
    <p:extLst>
      <p:ext uri="{BB962C8B-B14F-4D97-AF65-F5344CB8AC3E}">
        <p14:creationId xmlns:p14="http://schemas.microsoft.com/office/powerpoint/2010/main" val="294160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Uma imagem contendo edifício&#10;&#10;Descrição gerada com muito alta confiança">
            <a:extLst>
              <a:ext uri="{FF2B5EF4-FFF2-40B4-BE49-F238E27FC236}">
                <a16:creationId xmlns:a16="http://schemas.microsoft.com/office/drawing/2014/main" id="{8260C4DE-9C33-46A1-8311-6743F08F64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772" y="997976"/>
            <a:ext cx="9754445" cy="5486875"/>
          </a:xfrm>
          <a:prstGeom prst="rect">
            <a:avLst/>
          </a:prstGeom>
        </p:spPr>
      </p:pic>
      <p:sp>
        <p:nvSpPr>
          <p:cNvPr id="3" name="CaixaDeTexto 2"/>
          <p:cNvSpPr txBox="1"/>
          <p:nvPr/>
        </p:nvSpPr>
        <p:spPr>
          <a:xfrm>
            <a:off x="2044700" y="1691593"/>
            <a:ext cx="5712951" cy="3825836"/>
          </a:xfrm>
          <a:prstGeom prst="rect">
            <a:avLst/>
          </a:prstGeom>
        </p:spPr>
        <p:txBody>
          <a:bodyPr vert="horz" lIns="91440" tIns="45720" rIns="91440" bIns="45720" rtlCol="0" anchor="t">
            <a:normAutofit/>
          </a:bodyPr>
          <a:lstStyle/>
          <a:p>
            <a:pPr>
              <a:lnSpc>
                <a:spcPct val="90000"/>
              </a:lnSpc>
            </a:pPr>
            <a:r>
              <a:rPr lang="en-US" sz="2000" b="1" dirty="0">
                <a:solidFill>
                  <a:schemeClr val="bg1"/>
                </a:solidFill>
                <a:effectLst>
                  <a:outerShdw blurRad="38100" dist="38100" dir="2700000" algn="tl">
                    <a:srgbClr val="000000">
                      <a:alpha val="43137"/>
                    </a:srgbClr>
                  </a:outerShdw>
                </a:effectLst>
              </a:rPr>
              <a:t>Na </a:t>
            </a:r>
            <a:r>
              <a:rPr lang="en-US" sz="2000" b="1" dirty="0" err="1">
                <a:solidFill>
                  <a:schemeClr val="bg1"/>
                </a:solidFill>
                <a:effectLst>
                  <a:outerShdw blurRad="38100" dist="38100" dir="2700000" algn="tl">
                    <a:srgbClr val="000000">
                      <a:alpha val="43137"/>
                    </a:srgbClr>
                  </a:outerShdw>
                </a:effectLst>
              </a:rPr>
              <a:t>execução</a:t>
            </a:r>
            <a:r>
              <a:rPr lang="en-US" sz="2000" b="1" dirty="0">
                <a:solidFill>
                  <a:schemeClr val="bg1"/>
                </a:solidFill>
                <a:effectLst>
                  <a:outerShdw blurRad="38100" dist="38100" dir="2700000" algn="tl">
                    <a:srgbClr val="000000">
                      <a:alpha val="43137"/>
                    </a:srgbClr>
                  </a:outerShdw>
                </a:effectLst>
              </a:rPr>
              <a:t> de um </a:t>
            </a:r>
            <a:r>
              <a:rPr lang="en-US" sz="2000" b="1" dirty="0" err="1">
                <a:solidFill>
                  <a:schemeClr val="bg1"/>
                </a:solidFill>
                <a:effectLst>
                  <a:outerShdw blurRad="38100" dist="38100" dir="2700000" algn="tl">
                    <a:srgbClr val="000000">
                      <a:alpha val="43137"/>
                    </a:srgbClr>
                  </a:outerShdw>
                </a:effectLst>
              </a:rPr>
              <a:t>projeto</a:t>
            </a:r>
            <a:r>
              <a:rPr lang="en-US" sz="2000" b="1" dirty="0">
                <a:solidFill>
                  <a:schemeClr val="bg1"/>
                </a:solidFill>
                <a:effectLst>
                  <a:outerShdw blurRad="38100" dist="38100" dir="2700000" algn="tl">
                    <a:srgbClr val="000000">
                      <a:alpha val="43137"/>
                    </a:srgbClr>
                  </a:outerShdw>
                </a:effectLst>
              </a:rPr>
              <a:t>, onde água a 25</a:t>
            </a:r>
            <a:r>
              <a:rPr lang="en-US" sz="2000" b="1" baseline="30000" dirty="0">
                <a:solidFill>
                  <a:schemeClr val="bg1"/>
                </a:solidFill>
                <a:effectLst>
                  <a:outerShdw blurRad="38100" dist="38100" dir="2700000" algn="tl">
                    <a:srgbClr val="000000">
                      <a:alpha val="43137"/>
                    </a:srgbClr>
                  </a:outerShdw>
                </a:effectLst>
              </a:rPr>
              <a:t>0</a:t>
            </a:r>
            <a:r>
              <a:rPr lang="en-US" sz="2000" b="1" dirty="0">
                <a:solidFill>
                  <a:schemeClr val="bg1"/>
                </a:solidFill>
                <a:effectLst>
                  <a:outerShdw blurRad="38100" dist="38100" dir="2700000" algn="tl">
                    <a:srgbClr val="000000">
                      <a:alpha val="43137"/>
                    </a:srgbClr>
                  </a:outerShdw>
                </a:effectLst>
              </a:rPr>
              <a:t>C </a:t>
            </a:r>
            <a:r>
              <a:rPr lang="en-US" sz="2000" b="1" dirty="0" err="1">
                <a:solidFill>
                  <a:schemeClr val="bg1"/>
                </a:solidFill>
                <a:effectLst>
                  <a:outerShdw blurRad="38100" dist="38100" dir="2700000" algn="tl">
                    <a:srgbClr val="000000">
                      <a:alpha val="43137"/>
                    </a:srgbClr>
                  </a:outerShdw>
                </a:effectLst>
              </a:rPr>
              <a:t>será</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transportada</a:t>
            </a:r>
            <a:r>
              <a:rPr lang="en-US" sz="2000" b="1" dirty="0">
                <a:solidFill>
                  <a:schemeClr val="bg1"/>
                </a:solidFill>
                <a:effectLst>
                  <a:outerShdw blurRad="38100" dist="38100" dir="2700000" algn="tl">
                    <a:srgbClr val="000000">
                      <a:alpha val="43137"/>
                    </a:srgbClr>
                  </a:outerShdw>
                </a:effectLst>
              </a:rPr>
              <a:t> a uma vazão </a:t>
            </a:r>
            <a:r>
              <a:rPr lang="en-US" sz="2000" b="1" dirty="0" err="1">
                <a:solidFill>
                  <a:schemeClr val="bg1"/>
                </a:solidFill>
                <a:effectLst>
                  <a:outerShdw blurRad="38100" dist="38100" dir="2700000" algn="tl">
                    <a:srgbClr val="000000">
                      <a:alpha val="43137"/>
                    </a:srgbClr>
                  </a:outerShdw>
                </a:effectLst>
              </a:rPr>
              <a:t>necessária</a:t>
            </a:r>
            <a:r>
              <a:rPr lang="en-US" sz="2000" b="1" dirty="0">
                <a:solidFill>
                  <a:schemeClr val="bg1"/>
                </a:solidFill>
                <a:effectLst>
                  <a:outerShdw blurRad="38100" dist="38100" dir="2700000" algn="tl">
                    <a:srgbClr val="000000">
                      <a:alpha val="43137"/>
                    </a:srgbClr>
                  </a:outerShdw>
                </a:effectLst>
              </a:rPr>
              <a:t> de 84 L/s, foi </a:t>
            </a:r>
            <a:r>
              <a:rPr lang="en-US" sz="2000" b="1" dirty="0" err="1">
                <a:solidFill>
                  <a:schemeClr val="bg1"/>
                </a:solidFill>
                <a:effectLst>
                  <a:outerShdw blurRad="38100" dist="38100" dir="2700000" algn="tl">
                    <a:srgbClr val="000000">
                      <a:alpha val="43137"/>
                    </a:srgbClr>
                  </a:outerShdw>
                </a:effectLst>
              </a:rPr>
              <a:t>recomendado</a:t>
            </a:r>
            <a:r>
              <a:rPr lang="en-US" sz="2000" b="1" dirty="0">
                <a:solidFill>
                  <a:schemeClr val="bg1"/>
                </a:solidFill>
                <a:effectLst>
                  <a:outerShdw blurRad="38100" dist="38100" dir="2700000" algn="tl">
                    <a:srgbClr val="000000">
                      <a:alpha val="43137"/>
                    </a:srgbClr>
                  </a:outerShdw>
                </a:effectLst>
              </a:rPr>
              <a:t> uma </a:t>
            </a:r>
            <a:r>
              <a:rPr lang="en-US" sz="2000" b="1" dirty="0" err="1">
                <a:solidFill>
                  <a:schemeClr val="bg1"/>
                </a:solidFill>
                <a:effectLst>
                  <a:outerShdw blurRad="38100" dist="38100" dir="2700000" algn="tl">
                    <a:srgbClr val="000000">
                      <a:alpha val="43137"/>
                    </a:srgbClr>
                  </a:outerShdw>
                </a:effectLst>
              </a:rPr>
              <a:t>tubulação</a:t>
            </a:r>
            <a:r>
              <a:rPr lang="en-US" sz="2000" b="1" dirty="0">
                <a:solidFill>
                  <a:schemeClr val="bg1"/>
                </a:solidFill>
                <a:effectLst>
                  <a:outerShdw blurRad="38100" dist="38100" dir="2700000" algn="tl">
                    <a:srgbClr val="000000">
                      <a:alpha val="43137"/>
                    </a:srgbClr>
                  </a:outerShdw>
                </a:effectLst>
              </a:rPr>
              <a:t> de ferro </a:t>
            </a:r>
            <a:r>
              <a:rPr lang="en-US" sz="2000" b="1" dirty="0" err="1">
                <a:solidFill>
                  <a:schemeClr val="bg1"/>
                </a:solidFill>
                <a:effectLst>
                  <a:outerShdw blurRad="38100" dist="38100" dir="2700000" algn="tl">
                    <a:srgbClr val="000000">
                      <a:alpha val="43137"/>
                    </a:srgbClr>
                  </a:outerShdw>
                </a:effectLst>
              </a:rPr>
              <a:t>fundido</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classe</a:t>
            </a:r>
            <a:r>
              <a:rPr lang="en-US" sz="2000" b="1" dirty="0">
                <a:solidFill>
                  <a:schemeClr val="bg1"/>
                </a:solidFill>
                <a:effectLst>
                  <a:outerShdw blurRad="38100" dist="38100" dir="2700000" algn="tl">
                    <a:srgbClr val="000000">
                      <a:alpha val="43137"/>
                    </a:srgbClr>
                  </a:outerShdw>
                </a:effectLst>
              </a:rPr>
              <a:t> 20 com diâmetro nominal de 250 mm (D</a:t>
            </a:r>
            <a:r>
              <a:rPr lang="en-US" sz="2000" b="1" baseline="-25000" dirty="0">
                <a:solidFill>
                  <a:schemeClr val="bg1"/>
                </a:solidFill>
                <a:effectLst>
                  <a:outerShdw blurRad="38100" dist="38100" dir="2700000" algn="tl">
                    <a:srgbClr val="000000">
                      <a:alpha val="43137"/>
                    </a:srgbClr>
                  </a:outerShdw>
                </a:effectLst>
              </a:rPr>
              <a:t>int</a:t>
            </a:r>
            <a:r>
              <a:rPr lang="en-US" sz="2000" b="1" dirty="0">
                <a:solidFill>
                  <a:schemeClr val="bg1"/>
                </a:solidFill>
                <a:effectLst>
                  <a:outerShdw blurRad="38100" dist="38100" dir="2700000" algn="tl">
                    <a:srgbClr val="000000">
                      <a:alpha val="43137"/>
                    </a:srgbClr>
                  </a:outerShdw>
                </a:effectLst>
              </a:rPr>
              <a:t> = 267,21 mm) com 360 m de </a:t>
            </a:r>
            <a:r>
              <a:rPr lang="en-US" sz="2000" b="1" dirty="0" err="1">
                <a:solidFill>
                  <a:schemeClr val="bg1"/>
                </a:solidFill>
                <a:effectLst>
                  <a:outerShdw blurRad="38100" dist="38100" dir="2700000" algn="tl">
                    <a:srgbClr val="000000">
                      <a:alpha val="43137"/>
                    </a:srgbClr>
                  </a:outerShdw>
                </a:effectLst>
              </a:rPr>
              <a:t>extensão</a:t>
            </a:r>
            <a:r>
              <a:rPr lang="en-US" sz="2000" b="1" dirty="0">
                <a:solidFill>
                  <a:schemeClr val="bg1"/>
                </a:solidFill>
                <a:effectLst>
                  <a:outerShdw blurRad="38100" dist="38100" dir="2700000" algn="tl">
                    <a:srgbClr val="000000">
                      <a:alpha val="43137"/>
                    </a:srgbClr>
                  </a:outerShdw>
                </a:effectLst>
              </a:rPr>
              <a:t>. Ao </a:t>
            </a:r>
            <a:r>
              <a:rPr lang="en-US" sz="2000" b="1" dirty="0" err="1">
                <a:solidFill>
                  <a:schemeClr val="bg1"/>
                </a:solidFill>
                <a:effectLst>
                  <a:outerShdw blurRad="38100" dist="38100" dir="2700000" algn="tl">
                    <a:srgbClr val="000000">
                      <a:alpha val="43137"/>
                    </a:srgbClr>
                  </a:outerShdw>
                </a:effectLst>
              </a:rPr>
              <a:t>consultar</a:t>
            </a:r>
            <a:r>
              <a:rPr lang="en-US" sz="2000" b="1" dirty="0">
                <a:solidFill>
                  <a:schemeClr val="bg1"/>
                </a:solidFill>
                <a:effectLst>
                  <a:outerShdw blurRad="38100" dist="38100" dir="2700000" algn="tl">
                    <a:srgbClr val="000000">
                      <a:alpha val="43137"/>
                    </a:srgbClr>
                  </a:outerShdw>
                </a:effectLst>
              </a:rPr>
              <a:t> o </a:t>
            </a:r>
            <a:r>
              <a:rPr lang="en-US" sz="2000" b="1" dirty="0" err="1">
                <a:solidFill>
                  <a:schemeClr val="bg1"/>
                </a:solidFill>
                <a:effectLst>
                  <a:outerShdw blurRad="38100" dist="38100" dir="2700000" algn="tl">
                    <a:srgbClr val="000000">
                      <a:alpha val="43137"/>
                    </a:srgbClr>
                  </a:outerShdw>
                </a:effectLst>
              </a:rPr>
              <a:t>almoxarifado</a:t>
            </a:r>
            <a:r>
              <a:rPr lang="en-US" sz="2000" b="1" dirty="0">
                <a:solidFill>
                  <a:schemeClr val="bg1"/>
                </a:solidFill>
                <a:effectLst>
                  <a:outerShdw blurRad="38100" dist="38100" dir="2700000" algn="tl">
                    <a:srgbClr val="000000">
                      <a:alpha val="43137"/>
                    </a:srgbClr>
                  </a:outerShdw>
                </a:effectLst>
              </a:rPr>
              <a:t>, o </a:t>
            </a:r>
            <a:r>
              <a:rPr lang="en-US" sz="2000" b="1" dirty="0" err="1">
                <a:solidFill>
                  <a:schemeClr val="bg1"/>
                </a:solidFill>
                <a:effectLst>
                  <a:outerShdw blurRad="38100" dist="38100" dir="2700000" algn="tl">
                    <a:srgbClr val="000000">
                      <a:alpha val="43137"/>
                    </a:srgbClr>
                  </a:outerShdw>
                </a:effectLst>
              </a:rPr>
              <a:t>engenheiro</a:t>
            </a:r>
            <a:r>
              <a:rPr lang="en-US" sz="2000" b="1" dirty="0">
                <a:solidFill>
                  <a:schemeClr val="bg1"/>
                </a:solidFill>
                <a:effectLst>
                  <a:outerShdw blurRad="38100" dist="38100" dir="2700000" algn="tl">
                    <a:srgbClr val="000000">
                      <a:alpha val="43137"/>
                    </a:srgbClr>
                  </a:outerShdw>
                </a:effectLst>
              </a:rPr>
              <a:t> foi </a:t>
            </a:r>
            <a:r>
              <a:rPr lang="en-US" sz="2000" b="1" dirty="0" err="1">
                <a:solidFill>
                  <a:schemeClr val="bg1"/>
                </a:solidFill>
                <a:effectLst>
                  <a:outerShdw blurRad="38100" dist="38100" dir="2700000" algn="tl">
                    <a:srgbClr val="000000">
                      <a:alpha val="43137"/>
                    </a:srgbClr>
                  </a:outerShdw>
                </a:effectLst>
              </a:rPr>
              <a:t>informado</a:t>
            </a:r>
            <a:r>
              <a:rPr lang="en-US" sz="2000" b="1" dirty="0">
                <a:solidFill>
                  <a:schemeClr val="bg1"/>
                </a:solidFill>
                <a:effectLst>
                  <a:outerShdw blurRad="38100" dist="38100" dir="2700000" algn="tl">
                    <a:srgbClr val="000000">
                      <a:alpha val="43137"/>
                    </a:srgbClr>
                  </a:outerShdw>
                </a:effectLst>
              </a:rPr>
              <a:t> da </a:t>
            </a:r>
            <a:r>
              <a:rPr lang="en-US" sz="2000" b="1" dirty="0" err="1">
                <a:solidFill>
                  <a:schemeClr val="bg1"/>
                </a:solidFill>
                <a:effectLst>
                  <a:outerShdw blurRad="38100" dist="38100" dir="2700000" algn="tl">
                    <a:srgbClr val="000000">
                      <a:alpha val="43137"/>
                    </a:srgbClr>
                  </a:outerShdw>
                </a:effectLst>
              </a:rPr>
              <a:t>existência</a:t>
            </a:r>
            <a:r>
              <a:rPr lang="en-US" sz="2000" b="1" dirty="0">
                <a:solidFill>
                  <a:schemeClr val="bg1"/>
                </a:solidFill>
                <a:effectLst>
                  <a:outerShdw blurRad="38100" dist="38100" dir="2700000" algn="tl">
                    <a:srgbClr val="000000">
                      <a:alpha val="43137"/>
                    </a:srgbClr>
                  </a:outerShdw>
                </a:effectLst>
              </a:rPr>
              <a:t> de 200 m de tubulação de </a:t>
            </a:r>
            <a:r>
              <a:rPr lang="en-US" sz="2000" b="1" dirty="0" err="1">
                <a:solidFill>
                  <a:schemeClr val="bg1"/>
                </a:solidFill>
                <a:effectLst>
                  <a:outerShdw blurRad="38100" dist="38100" dir="2700000" algn="tl">
                    <a:srgbClr val="000000">
                      <a:alpha val="43137"/>
                    </a:srgbClr>
                  </a:outerShdw>
                </a:effectLst>
              </a:rPr>
              <a:t>aço</a:t>
            </a:r>
            <a:r>
              <a:rPr lang="en-US" sz="2000" b="1" dirty="0">
                <a:solidFill>
                  <a:schemeClr val="bg1"/>
                </a:solidFill>
                <a:effectLst>
                  <a:outerShdw blurRad="38100" dist="38100" dir="2700000" algn="tl">
                    <a:srgbClr val="000000">
                      <a:alpha val="43137"/>
                    </a:srgbClr>
                  </a:outerShdw>
                </a:effectLst>
              </a:rPr>
              <a:t> 40 com diâmetro nominal de 8” (Dint = 202,7 mm e                A = 322,6 cm²) e foi </a:t>
            </a:r>
            <a:r>
              <a:rPr lang="en-US" sz="2000" b="1" dirty="0" err="1">
                <a:solidFill>
                  <a:schemeClr val="bg1"/>
                </a:solidFill>
                <a:effectLst>
                  <a:outerShdw blurRad="38100" dist="38100" dir="2700000" algn="tl">
                    <a:srgbClr val="000000">
                      <a:alpha val="43137"/>
                    </a:srgbClr>
                  </a:outerShdw>
                </a:effectLst>
              </a:rPr>
              <a:t>consultado</a:t>
            </a:r>
            <a:r>
              <a:rPr lang="en-US" sz="2000" b="1" dirty="0">
                <a:solidFill>
                  <a:schemeClr val="bg1"/>
                </a:solidFill>
                <a:effectLst>
                  <a:outerShdw blurRad="38100" dist="38100" dir="2700000" algn="tl">
                    <a:srgbClr val="000000">
                      <a:alpha val="43137"/>
                    </a:srgbClr>
                  </a:outerShdw>
                </a:effectLst>
              </a:rPr>
              <a:t> se a mesma </a:t>
            </a:r>
            <a:r>
              <a:rPr lang="en-US" sz="2000" b="1" dirty="0" err="1">
                <a:solidFill>
                  <a:schemeClr val="bg1"/>
                </a:solidFill>
                <a:effectLst>
                  <a:outerShdw blurRad="38100" dist="38100" dir="2700000" algn="tl">
                    <a:srgbClr val="000000">
                      <a:alpha val="43137"/>
                    </a:srgbClr>
                  </a:outerShdw>
                </a:effectLst>
              </a:rPr>
              <a:t>poderia</a:t>
            </a:r>
            <a:r>
              <a:rPr lang="en-US" sz="2000" b="1" dirty="0">
                <a:solidFill>
                  <a:schemeClr val="bg1"/>
                </a:solidFill>
                <a:effectLst>
                  <a:outerShdw blurRad="38100" dist="38100" dir="2700000" algn="tl">
                    <a:srgbClr val="000000">
                      <a:alpha val="43137"/>
                    </a:srgbClr>
                  </a:outerShdw>
                </a:effectLst>
              </a:rPr>
              <a:t> ser utilizada? Através do </a:t>
            </a:r>
            <a:r>
              <a:rPr lang="en-US" sz="2000" b="1" dirty="0" err="1">
                <a:solidFill>
                  <a:schemeClr val="bg1"/>
                </a:solidFill>
                <a:effectLst>
                  <a:outerShdw blurRad="38100" dist="38100" dir="2700000" algn="tl">
                    <a:srgbClr val="000000">
                      <a:alpha val="43137"/>
                    </a:srgbClr>
                  </a:outerShdw>
                </a:effectLst>
              </a:rPr>
              <a:t>conceito</a:t>
            </a:r>
            <a:r>
              <a:rPr lang="en-US" sz="2000" b="1" dirty="0">
                <a:solidFill>
                  <a:schemeClr val="bg1"/>
                </a:solidFill>
                <a:effectLst>
                  <a:outerShdw blurRad="38100" dist="38100" dir="2700000" algn="tl">
                    <a:srgbClr val="000000">
                      <a:alpha val="43137"/>
                    </a:srgbClr>
                  </a:outerShdw>
                </a:effectLst>
              </a:rPr>
              <a:t> de tubulação equivalente, qual a </a:t>
            </a:r>
            <a:r>
              <a:rPr lang="en-US" sz="2000" b="1" dirty="0" err="1">
                <a:solidFill>
                  <a:schemeClr val="bg1"/>
                </a:solidFill>
                <a:effectLst>
                  <a:outerShdw blurRad="38100" dist="38100" dir="2700000" algn="tl">
                    <a:srgbClr val="000000">
                      <a:alpha val="43137"/>
                    </a:srgbClr>
                  </a:outerShdw>
                </a:effectLst>
              </a:rPr>
              <a:t>resposta</a:t>
            </a:r>
            <a:r>
              <a:rPr lang="en-US" sz="2000" b="1" dirty="0">
                <a:solidFill>
                  <a:schemeClr val="bg1"/>
                </a:solidFill>
                <a:effectLst>
                  <a:outerShdw blurRad="38100" dist="38100" dir="2700000" algn="tl">
                    <a:srgbClr val="000000">
                      <a:alpha val="43137"/>
                    </a:srgbClr>
                  </a:outerShdw>
                </a:effectLst>
              </a:rPr>
              <a:t> do </a:t>
            </a:r>
            <a:r>
              <a:rPr lang="en-US" sz="2000" b="1" dirty="0" err="1">
                <a:solidFill>
                  <a:schemeClr val="bg1"/>
                </a:solidFill>
                <a:effectLst>
                  <a:outerShdw blurRad="38100" dist="38100" dir="2700000" algn="tl">
                    <a:srgbClr val="000000">
                      <a:alpha val="43137"/>
                    </a:srgbClr>
                  </a:outerShdw>
                </a:effectLst>
              </a:rPr>
              <a:t>engenheiro</a:t>
            </a:r>
            <a:r>
              <a:rPr lang="en-US" sz="2000" b="1" dirty="0">
                <a:solidFill>
                  <a:schemeClr val="bg1"/>
                </a:solidFill>
                <a:effectLst>
                  <a:outerShdw blurRad="38100" dist="38100" dir="2700000" algn="tl">
                    <a:srgbClr val="000000">
                      <a:alpha val="43137"/>
                    </a:srgbClr>
                  </a:outerShdw>
                </a:effectLst>
              </a:rPr>
              <a:t>?</a:t>
            </a:r>
          </a:p>
          <a:p>
            <a:pPr>
              <a:lnSpc>
                <a:spcPct val="90000"/>
              </a:lnSpc>
            </a:pPr>
            <a:endParaRPr lang="en-US" sz="2000" b="1" dirty="0">
              <a:solidFill>
                <a:schemeClr val="bg1"/>
              </a:solidFill>
              <a:effectLst>
                <a:outerShdw blurRad="38100" dist="38100" dir="2700000" algn="tl">
                  <a:srgbClr val="000000">
                    <a:alpha val="43137"/>
                  </a:srgbClr>
                </a:outerShdw>
              </a:effectLst>
            </a:endParaRPr>
          </a:p>
          <a:p>
            <a:pPr>
              <a:lnSpc>
                <a:spcPct val="90000"/>
              </a:lnSpc>
            </a:pPr>
            <a:r>
              <a:rPr lang="en-US" sz="2000" b="1" dirty="0">
                <a:solidFill>
                  <a:schemeClr val="bg1"/>
                </a:solidFill>
                <a:effectLst>
                  <a:outerShdw blurRad="38100" dist="38100" dir="2700000" algn="tl">
                    <a:srgbClr val="000000">
                      <a:alpha val="43137"/>
                    </a:srgbClr>
                  </a:outerShdw>
                </a:effectLst>
              </a:rPr>
              <a:t>Dados: </a:t>
            </a:r>
            <a:r>
              <a:rPr lang="en-US" sz="2000" b="1" dirty="0" err="1">
                <a:solidFill>
                  <a:schemeClr val="bg1"/>
                </a:solidFill>
                <a:effectLst>
                  <a:outerShdw blurRad="38100" dist="38100" dir="2700000" algn="tl">
                    <a:srgbClr val="000000">
                      <a:alpha val="43137"/>
                    </a:srgbClr>
                  </a:outerShdw>
                </a:effectLst>
              </a:rPr>
              <a:t>K</a:t>
            </a:r>
            <a:r>
              <a:rPr lang="en-US" sz="2000" b="1" baseline="-25000" dirty="0" err="1">
                <a:solidFill>
                  <a:schemeClr val="bg1"/>
                </a:solidFill>
                <a:effectLst>
                  <a:outerShdw blurRad="38100" dist="38100" dir="2700000" algn="tl">
                    <a:srgbClr val="000000">
                      <a:alpha val="43137"/>
                    </a:srgbClr>
                  </a:outerShdw>
                </a:effectLst>
              </a:rPr>
              <a:t>aço</a:t>
            </a:r>
            <a:r>
              <a:rPr lang="en-US" sz="2000" b="1" dirty="0">
                <a:solidFill>
                  <a:schemeClr val="bg1"/>
                </a:solidFill>
                <a:effectLst>
                  <a:outerShdw blurRad="38100" dist="38100" dir="2700000" algn="tl">
                    <a:srgbClr val="000000">
                      <a:alpha val="43137"/>
                    </a:srgbClr>
                  </a:outerShdw>
                </a:effectLst>
              </a:rPr>
              <a:t> = 4,6 * 10</a:t>
            </a:r>
            <a:r>
              <a:rPr lang="en-US" sz="2000" b="1" baseline="30000" dirty="0">
                <a:solidFill>
                  <a:schemeClr val="bg1"/>
                </a:solidFill>
                <a:effectLst>
                  <a:outerShdw blurRad="38100" dist="38100" dir="2700000" algn="tl">
                    <a:srgbClr val="000000">
                      <a:alpha val="43137"/>
                    </a:srgbClr>
                  </a:outerShdw>
                </a:effectLst>
              </a:rPr>
              <a:t>-5</a:t>
            </a:r>
            <a:r>
              <a:rPr lang="en-US" sz="2000" b="1" dirty="0">
                <a:solidFill>
                  <a:schemeClr val="bg1"/>
                </a:solidFill>
                <a:effectLst>
                  <a:outerShdw blurRad="38100" dist="38100" dir="2700000" algn="tl">
                    <a:srgbClr val="000000">
                      <a:alpha val="43137"/>
                    </a:srgbClr>
                  </a:outerShdw>
                </a:effectLst>
              </a:rPr>
              <a:t> m e </a:t>
            </a:r>
            <a:r>
              <a:rPr lang="en-US" sz="2000" b="1" dirty="0" err="1">
                <a:solidFill>
                  <a:schemeClr val="bg1"/>
                </a:solidFill>
                <a:effectLst>
                  <a:outerShdw blurRad="38100" dist="38100" dir="2700000" algn="tl">
                    <a:srgbClr val="000000">
                      <a:alpha val="43137"/>
                    </a:srgbClr>
                  </a:outerShdw>
                </a:effectLst>
              </a:rPr>
              <a:t>K</a:t>
            </a:r>
            <a:r>
              <a:rPr lang="en-US" sz="2000" b="1" baseline="-25000" dirty="0" err="1">
                <a:solidFill>
                  <a:schemeClr val="bg1"/>
                </a:solidFill>
                <a:effectLst>
                  <a:outerShdw blurRad="38100" dist="38100" dir="2700000" algn="tl">
                    <a:srgbClr val="000000">
                      <a:alpha val="43137"/>
                    </a:srgbClr>
                  </a:outerShdw>
                </a:effectLst>
              </a:rPr>
              <a:t>FoFo</a:t>
            </a:r>
            <a:r>
              <a:rPr lang="en-US" sz="2000" b="1" dirty="0">
                <a:solidFill>
                  <a:schemeClr val="bg1"/>
                </a:solidFill>
                <a:effectLst>
                  <a:outerShdw blurRad="38100" dist="38100" dir="2700000" algn="tl">
                    <a:srgbClr val="000000">
                      <a:alpha val="43137"/>
                    </a:srgbClr>
                  </a:outerShdw>
                </a:effectLst>
              </a:rPr>
              <a:t> = 2,59 * 10</a:t>
            </a:r>
            <a:r>
              <a:rPr lang="en-US" sz="2000" b="1" baseline="30000" dirty="0">
                <a:solidFill>
                  <a:schemeClr val="bg1"/>
                </a:solidFill>
                <a:effectLst>
                  <a:outerShdw blurRad="38100" dist="38100" dir="2700000" algn="tl">
                    <a:srgbClr val="000000">
                      <a:alpha val="43137"/>
                    </a:srgbClr>
                  </a:outerShdw>
                </a:effectLst>
              </a:rPr>
              <a:t>-4</a:t>
            </a:r>
            <a:r>
              <a:rPr lang="en-US" sz="2000" b="1" dirty="0">
                <a:solidFill>
                  <a:schemeClr val="bg1"/>
                </a:solidFill>
                <a:effectLst>
                  <a:outerShdw blurRad="38100" dist="38100" dir="2700000" algn="tl">
                    <a:srgbClr val="000000">
                      <a:alpha val="43137"/>
                    </a:srgbClr>
                  </a:outerShdw>
                </a:effectLst>
              </a:rPr>
              <a:t> m  </a:t>
            </a:r>
          </a:p>
        </p:txBody>
      </p:sp>
      <p:sp>
        <p:nvSpPr>
          <p:cNvPr id="11" name="CaixaDeTexto 10">
            <a:extLst>
              <a:ext uri="{FF2B5EF4-FFF2-40B4-BE49-F238E27FC236}">
                <a16:creationId xmlns:a16="http://schemas.microsoft.com/office/drawing/2014/main" id="{EB77E963-3A50-4DCB-8D01-B30A6E0F04C2}"/>
              </a:ext>
            </a:extLst>
          </p:cNvPr>
          <p:cNvSpPr txBox="1"/>
          <p:nvPr/>
        </p:nvSpPr>
        <p:spPr>
          <a:xfrm>
            <a:off x="599768" y="176981"/>
            <a:ext cx="9839449" cy="646331"/>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rPr>
              <a:t>Uma tubulação simples equivalente a outra</a:t>
            </a:r>
            <a:endParaRPr lang="pt-BR" sz="3600" dirty="0"/>
          </a:p>
        </p:txBody>
      </p:sp>
      <p:sp>
        <p:nvSpPr>
          <p:cNvPr id="16" name="Retângulo 15">
            <a:extLst>
              <a:ext uri="{FF2B5EF4-FFF2-40B4-BE49-F238E27FC236}">
                <a16:creationId xmlns:a16="http://schemas.microsoft.com/office/drawing/2014/main" id="{827DF83C-59F1-40B2-AED3-F74476400350}"/>
              </a:ext>
            </a:extLst>
          </p:cNvPr>
          <p:cNvSpPr/>
          <p:nvPr/>
        </p:nvSpPr>
        <p:spPr>
          <a:xfrm>
            <a:off x="196645" y="61538"/>
            <a:ext cx="11857703" cy="6480000"/>
          </a:xfrm>
          <a:prstGeom prst="rect">
            <a:avLst/>
          </a:prstGeom>
          <a:noFill/>
          <a:ln w="76200">
            <a:solidFill>
              <a:srgbClr val="7F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1881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p:cNvGraphicFramePr>
            <a:graphicFrameLocks noChangeAspect="1"/>
          </p:cNvGraphicFramePr>
          <p:nvPr>
            <p:extLst>
              <p:ext uri="{D42A27DB-BD31-4B8C-83A1-F6EECF244321}">
                <p14:modId xmlns:p14="http://schemas.microsoft.com/office/powerpoint/2010/main" val="3772717509"/>
              </p:ext>
            </p:extLst>
          </p:nvPr>
        </p:nvGraphicFramePr>
        <p:xfrm>
          <a:off x="2295221" y="135775"/>
          <a:ext cx="9188450" cy="2401888"/>
        </p:xfrm>
        <a:graphic>
          <a:graphicData uri="http://schemas.openxmlformats.org/presentationml/2006/ole">
            <mc:AlternateContent xmlns:mc="http://schemas.openxmlformats.org/markup-compatibility/2006">
              <mc:Choice xmlns:v="urn:schemas-microsoft-com:vml" Requires="v">
                <p:oleObj spid="_x0000_s4113" name="Equação" r:id="rId3" imgW="4660560" imgH="1218960" progId="Equation.3">
                  <p:embed/>
                </p:oleObj>
              </mc:Choice>
              <mc:Fallback>
                <p:oleObj name="Equação" r:id="rId3" imgW="4660560" imgH="1218960" progId="Equation.3">
                  <p:embed/>
                  <p:pic>
                    <p:nvPicPr>
                      <p:cNvPr id="6" name="Objeto 5"/>
                      <p:cNvPicPr/>
                      <p:nvPr/>
                    </p:nvPicPr>
                    <p:blipFill>
                      <a:blip r:embed="rId4"/>
                      <a:stretch>
                        <a:fillRect/>
                      </a:stretch>
                    </p:blipFill>
                    <p:spPr>
                      <a:xfrm>
                        <a:off x="2295221" y="135775"/>
                        <a:ext cx="9188450" cy="2401888"/>
                      </a:xfrm>
                      <a:prstGeom prst="rect">
                        <a:avLst/>
                      </a:prstGeom>
                    </p:spPr>
                  </p:pic>
                </p:oleObj>
              </mc:Fallback>
            </mc:AlternateContent>
          </a:graphicData>
        </a:graphic>
      </p:graphicFrame>
      <p:graphicFrame>
        <p:nvGraphicFramePr>
          <p:cNvPr id="8" name="Tabela 7"/>
          <p:cNvGraphicFramePr>
            <a:graphicFrameLocks noGrp="1"/>
          </p:cNvGraphicFramePr>
          <p:nvPr>
            <p:extLst>
              <p:ext uri="{D42A27DB-BD31-4B8C-83A1-F6EECF244321}">
                <p14:modId xmlns:p14="http://schemas.microsoft.com/office/powerpoint/2010/main" val="662785354"/>
              </p:ext>
            </p:extLst>
          </p:nvPr>
        </p:nvGraphicFramePr>
        <p:xfrm>
          <a:off x="5345812" y="3556398"/>
          <a:ext cx="6508318" cy="822960"/>
        </p:xfrm>
        <a:graphic>
          <a:graphicData uri="http://schemas.openxmlformats.org/drawingml/2006/table">
            <a:tbl>
              <a:tblPr/>
              <a:tblGrid>
                <a:gridCol w="1340571">
                  <a:extLst>
                    <a:ext uri="{9D8B030D-6E8A-4147-A177-3AD203B41FA5}">
                      <a16:colId xmlns:a16="http://schemas.microsoft.com/office/drawing/2014/main" val="3422907894"/>
                    </a:ext>
                  </a:extLst>
                </a:gridCol>
                <a:gridCol w="360218">
                  <a:extLst>
                    <a:ext uri="{9D8B030D-6E8A-4147-A177-3AD203B41FA5}">
                      <a16:colId xmlns:a16="http://schemas.microsoft.com/office/drawing/2014/main" val="2798700114"/>
                    </a:ext>
                  </a:extLst>
                </a:gridCol>
                <a:gridCol w="1212110">
                  <a:extLst>
                    <a:ext uri="{9D8B030D-6E8A-4147-A177-3AD203B41FA5}">
                      <a16:colId xmlns:a16="http://schemas.microsoft.com/office/drawing/2014/main" val="3973793283"/>
                    </a:ext>
                  </a:extLst>
                </a:gridCol>
                <a:gridCol w="1101599">
                  <a:extLst>
                    <a:ext uri="{9D8B030D-6E8A-4147-A177-3AD203B41FA5}">
                      <a16:colId xmlns:a16="http://schemas.microsoft.com/office/drawing/2014/main" val="247170609"/>
                    </a:ext>
                  </a:extLst>
                </a:gridCol>
                <a:gridCol w="1335973">
                  <a:extLst>
                    <a:ext uri="{9D8B030D-6E8A-4147-A177-3AD203B41FA5}">
                      <a16:colId xmlns:a16="http://schemas.microsoft.com/office/drawing/2014/main" val="2110295677"/>
                    </a:ext>
                  </a:extLst>
                </a:gridCol>
                <a:gridCol w="1157847">
                  <a:extLst>
                    <a:ext uri="{9D8B030D-6E8A-4147-A177-3AD203B41FA5}">
                      <a16:colId xmlns:a16="http://schemas.microsoft.com/office/drawing/2014/main" val="1891443115"/>
                    </a:ext>
                  </a:extLst>
                </a:gridCol>
              </a:tblGrid>
              <a:tr h="161925">
                <a:tc gridSpan="5">
                  <a:txBody>
                    <a:bodyPr/>
                    <a:lstStyle/>
                    <a:p>
                      <a:pPr algn="ctr" fontAlgn="b"/>
                      <a:r>
                        <a:rPr lang="pt-BR" sz="1800" b="0" i="0" u="none" strike="noStrike" dirty="0">
                          <a:solidFill>
                            <a:srgbClr val="FF0000"/>
                          </a:solidFill>
                          <a:effectLst/>
                          <a:latin typeface="Verdana" panose="020B0604030504040204" pitchFamily="34" charset="0"/>
                        </a:rPr>
                        <a:t>propriedades do fluido transportado</a:t>
                      </a:r>
                    </a:p>
                  </a:txBody>
                  <a:tcPr marL="0" marR="0" marT="0" marB="0" anchor="b">
                    <a:lnL>
                      <a:noFill/>
                    </a:lnL>
                    <a:lnR>
                      <a:noFill/>
                    </a:lnR>
                    <a:lnT>
                      <a:noFill/>
                    </a:lnT>
                    <a:lnB>
                      <a:noFill/>
                    </a:lnB>
                    <a:solidFill>
                      <a:srgbClr val="FFFF00"/>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l" fontAlgn="b"/>
                      <a:endParaRPr lang="pt-BR" sz="18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007056905"/>
                  </a:ext>
                </a:extLst>
              </a:tr>
              <a:tr h="190500">
                <a:tc>
                  <a:txBody>
                    <a:bodyPr/>
                    <a:lstStyle/>
                    <a:p>
                      <a:pPr algn="ctr" fontAlgn="b"/>
                      <a:r>
                        <a:rPr lang="pt-BR" sz="1800" b="0" i="0" u="none" strike="noStrike" dirty="0" err="1">
                          <a:solidFill>
                            <a:srgbClr val="FF0000"/>
                          </a:solidFill>
                          <a:effectLst/>
                          <a:latin typeface="Verdana" panose="020B0604030504040204" pitchFamily="34" charset="0"/>
                        </a:rPr>
                        <a:t>temp</a:t>
                      </a:r>
                      <a:r>
                        <a:rPr lang="pt-BR" sz="1800" b="0" i="0" u="none" strike="noStrike" dirty="0">
                          <a:solidFill>
                            <a:srgbClr val="FF0000"/>
                          </a:solidFill>
                          <a:effectLst/>
                          <a:latin typeface="Verdana" panose="020B0604030504040204" pitchFamily="34" charset="0"/>
                        </a:rPr>
                        <a:t> (</a:t>
                      </a:r>
                      <a:r>
                        <a:rPr lang="pt-BR" sz="1800" b="0" i="0" u="none" strike="noStrike" dirty="0" err="1">
                          <a:solidFill>
                            <a:srgbClr val="FF0000"/>
                          </a:solidFill>
                          <a:effectLst/>
                          <a:latin typeface="Verdana" panose="020B0604030504040204" pitchFamily="34" charset="0"/>
                        </a:rPr>
                        <a:t>ºC</a:t>
                      </a:r>
                      <a:r>
                        <a:rPr lang="pt-BR" sz="1800" b="0" i="0" u="none" strike="noStrike" dirty="0">
                          <a:solidFill>
                            <a:srgbClr val="FF0000"/>
                          </a:solidFill>
                          <a:effectLst/>
                          <a:latin typeface="Verdana" panose="020B0604030504040204" pitchFamily="34" charset="0"/>
                        </a:rPr>
                        <a:t>)</a:t>
                      </a:r>
                    </a:p>
                  </a:txBody>
                  <a:tcPr marL="0" marR="0" marT="0" marB="0" anchor="b">
                    <a:lnL>
                      <a:noFill/>
                    </a:lnL>
                    <a:lnR>
                      <a:noFill/>
                    </a:lnR>
                    <a:lnT>
                      <a:noFill/>
                    </a:lnT>
                    <a:lnB>
                      <a:noFill/>
                    </a:lnB>
                    <a:solidFill>
                      <a:srgbClr val="FFFF00"/>
                    </a:solidFill>
                  </a:tcPr>
                </a:tc>
                <a:tc rowSpan="2">
                  <a:txBody>
                    <a:bodyPr/>
                    <a:lstStyle/>
                    <a:p>
                      <a:pPr algn="ctr" fontAlgn="b"/>
                      <a:r>
                        <a:rPr lang="pt-BR" sz="18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ctr" fontAlgn="b"/>
                      <a:r>
                        <a:rPr lang="pt-BR" sz="1800" b="0" i="0" u="none" strike="noStrike" dirty="0">
                          <a:solidFill>
                            <a:srgbClr val="FF0000"/>
                          </a:solidFill>
                          <a:effectLst/>
                          <a:latin typeface="Symbol" panose="05050102010706020507" pitchFamily="18" charset="2"/>
                        </a:rPr>
                        <a:t>m (</a:t>
                      </a:r>
                      <a:r>
                        <a:rPr lang="pt-BR" sz="1800" b="0" i="0" u="none" strike="noStrike" dirty="0">
                          <a:solidFill>
                            <a:srgbClr val="FF0000"/>
                          </a:solidFill>
                          <a:effectLst/>
                          <a:latin typeface="+mn-lt"/>
                        </a:rPr>
                        <a:t>kg/</a:t>
                      </a:r>
                      <a:r>
                        <a:rPr lang="pt-BR" sz="1800" b="0" i="0" u="none" strike="noStrike" dirty="0" err="1">
                          <a:solidFill>
                            <a:srgbClr val="FF0000"/>
                          </a:solidFill>
                          <a:effectLst/>
                          <a:latin typeface="+mn-lt"/>
                        </a:rPr>
                        <a:t>ms</a:t>
                      </a:r>
                      <a:r>
                        <a:rPr lang="pt-BR" sz="1800" b="0" i="0" u="none" strike="noStrike" dirty="0">
                          <a:solidFill>
                            <a:srgbClr val="FF0000"/>
                          </a:solidFill>
                          <a:effectLst/>
                          <a:latin typeface="Symbol" panose="05050102010706020507" pitchFamily="18" charset="2"/>
                        </a:rPr>
                        <a:t>)</a:t>
                      </a:r>
                    </a:p>
                  </a:txBody>
                  <a:tcPr marL="0" marR="0" marT="0" marB="0" anchor="b">
                    <a:lnL>
                      <a:noFill/>
                    </a:lnL>
                    <a:lnR>
                      <a:noFill/>
                    </a:lnR>
                    <a:lnT>
                      <a:noFill/>
                    </a:lnT>
                    <a:lnB>
                      <a:noFill/>
                    </a:lnB>
                    <a:solidFill>
                      <a:srgbClr val="FFFF00"/>
                    </a:solidFill>
                  </a:tcPr>
                </a:tc>
                <a:tc>
                  <a:txBody>
                    <a:bodyPr/>
                    <a:lstStyle/>
                    <a:p>
                      <a:pPr algn="ctr" fontAlgn="b"/>
                      <a:r>
                        <a:rPr lang="pt-BR" sz="1800" b="0" i="0" u="none" strike="noStrike" dirty="0">
                          <a:solidFill>
                            <a:srgbClr val="FF0000"/>
                          </a:solidFill>
                          <a:effectLst/>
                          <a:latin typeface="Symbol" panose="05050102010706020507" pitchFamily="18" charset="2"/>
                        </a:rPr>
                        <a:t>r (</a:t>
                      </a:r>
                      <a:r>
                        <a:rPr lang="pt-BR" sz="1800" b="0" i="0" u="none" strike="noStrike" dirty="0">
                          <a:solidFill>
                            <a:srgbClr val="FF0000"/>
                          </a:solidFill>
                          <a:effectLst/>
                          <a:latin typeface="+mn-lt"/>
                        </a:rPr>
                        <a:t>kg/m³</a:t>
                      </a:r>
                      <a:r>
                        <a:rPr lang="pt-BR" sz="1800" b="0" i="0" u="none" strike="noStrike" dirty="0">
                          <a:solidFill>
                            <a:srgbClr val="FF0000"/>
                          </a:solidFill>
                          <a:effectLst/>
                          <a:latin typeface="Symbol" panose="05050102010706020507" pitchFamily="18" charset="2"/>
                        </a:rPr>
                        <a:t>)</a:t>
                      </a:r>
                    </a:p>
                  </a:txBody>
                  <a:tcPr marL="0" marR="0" marT="0" marB="0" anchor="b">
                    <a:lnL>
                      <a:noFill/>
                    </a:lnL>
                    <a:lnR>
                      <a:noFill/>
                    </a:lnR>
                    <a:lnT>
                      <a:noFill/>
                    </a:lnT>
                    <a:lnB>
                      <a:noFill/>
                    </a:lnB>
                    <a:solidFill>
                      <a:srgbClr val="FFFF00"/>
                    </a:solidFill>
                  </a:tcPr>
                </a:tc>
                <a:tc>
                  <a:txBody>
                    <a:bodyPr/>
                    <a:lstStyle/>
                    <a:p>
                      <a:pPr algn="ctr" fontAlgn="b"/>
                      <a:r>
                        <a:rPr lang="pt-BR" sz="1800" b="0" i="0" u="none" strike="noStrike">
                          <a:solidFill>
                            <a:srgbClr val="FF0000"/>
                          </a:solidFill>
                          <a:effectLst/>
                          <a:latin typeface="Verdana" panose="020B0604030504040204" pitchFamily="34" charset="0"/>
                        </a:rPr>
                        <a:t>pv (Pa)</a:t>
                      </a:r>
                    </a:p>
                  </a:txBody>
                  <a:tcPr marL="0" marR="0" marT="0" marB="0" anchor="b">
                    <a:lnL>
                      <a:noFill/>
                    </a:lnL>
                    <a:lnR>
                      <a:noFill/>
                    </a:lnR>
                    <a:lnT>
                      <a:noFill/>
                    </a:lnT>
                    <a:lnB>
                      <a:noFill/>
                    </a:lnB>
                    <a:solidFill>
                      <a:srgbClr val="FFFF00"/>
                    </a:solidFill>
                  </a:tcPr>
                </a:tc>
                <a:tc>
                  <a:txBody>
                    <a:bodyPr/>
                    <a:lstStyle/>
                    <a:p>
                      <a:pPr algn="ctr" fontAlgn="b"/>
                      <a:r>
                        <a:rPr lang="pt-BR" sz="1800" b="0" i="0" u="none" strike="noStrike" dirty="0">
                          <a:solidFill>
                            <a:srgbClr val="FF0000"/>
                          </a:solidFill>
                          <a:effectLst/>
                          <a:latin typeface="Symbol" panose="05050102010706020507" pitchFamily="18" charset="2"/>
                        </a:rPr>
                        <a:t>n (</a:t>
                      </a:r>
                      <a:r>
                        <a:rPr lang="pt-BR" sz="1800" b="0" i="0" u="none" strike="noStrike" dirty="0">
                          <a:solidFill>
                            <a:srgbClr val="FF0000"/>
                          </a:solidFill>
                          <a:effectLst/>
                          <a:latin typeface="+mn-lt"/>
                        </a:rPr>
                        <a:t>m²/s</a:t>
                      </a:r>
                      <a:r>
                        <a:rPr lang="pt-BR" sz="1800" b="0" i="0" u="none" strike="noStrike" dirty="0">
                          <a:solidFill>
                            <a:srgbClr val="FF0000"/>
                          </a:solidFill>
                          <a:effectLst/>
                          <a:latin typeface="Symbol" panose="05050102010706020507" pitchFamily="18" charset="2"/>
                        </a:rPr>
                        <a:t>)</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3321717978"/>
                  </a:ext>
                </a:extLst>
              </a:tr>
              <a:tr h="161925">
                <a:tc>
                  <a:txBody>
                    <a:bodyPr/>
                    <a:lstStyle/>
                    <a:p>
                      <a:pPr algn="ctr" fontAlgn="b"/>
                      <a:r>
                        <a:rPr lang="pt-BR" sz="1800" b="0" i="0" u="none" strike="noStrike" dirty="0">
                          <a:effectLst/>
                          <a:latin typeface="Arial" panose="020B0604020202020204" pitchFamily="34" charset="0"/>
                        </a:rPr>
                        <a:t>25</a:t>
                      </a:r>
                    </a:p>
                  </a:txBody>
                  <a:tcPr marL="0" marR="0" marT="0" marB="0" anchor="b">
                    <a:lnL>
                      <a:noFill/>
                    </a:lnL>
                    <a:lnR>
                      <a:noFill/>
                    </a:lnR>
                    <a:lnT>
                      <a:noFill/>
                    </a:lnT>
                    <a:lnB>
                      <a:noFill/>
                    </a:lnB>
                    <a:solidFill>
                      <a:srgbClr val="8DB4E2"/>
                    </a:solidFill>
                  </a:tcPr>
                </a:tc>
                <a:tc vMerge="1">
                  <a:txBody>
                    <a:bodyPr/>
                    <a:lstStyle/>
                    <a:p>
                      <a:endParaRPr lang="pt-BR"/>
                    </a:p>
                  </a:txBody>
                  <a:tcPr/>
                </a:tc>
                <a:tc>
                  <a:txBody>
                    <a:bodyPr/>
                    <a:lstStyle/>
                    <a:p>
                      <a:pPr algn="ctr" fontAlgn="b"/>
                      <a:r>
                        <a:rPr lang="pt-BR" sz="1800" b="0" i="0" u="none" strike="noStrike">
                          <a:effectLst/>
                          <a:latin typeface="Arial" panose="020B0604020202020204" pitchFamily="34" charset="0"/>
                        </a:rPr>
                        <a:t>8,89E-04</a:t>
                      </a:r>
                    </a:p>
                  </a:txBody>
                  <a:tcPr marL="0" marR="0" marT="0" marB="0" anchor="b">
                    <a:lnL>
                      <a:noFill/>
                    </a:lnL>
                    <a:lnR>
                      <a:noFill/>
                    </a:lnR>
                    <a:lnT>
                      <a:noFill/>
                    </a:lnT>
                    <a:lnB>
                      <a:noFill/>
                    </a:lnB>
                    <a:solidFill>
                      <a:srgbClr val="C4D79B"/>
                    </a:solidFill>
                  </a:tcPr>
                </a:tc>
                <a:tc>
                  <a:txBody>
                    <a:bodyPr/>
                    <a:lstStyle/>
                    <a:p>
                      <a:pPr algn="ctr" fontAlgn="b"/>
                      <a:r>
                        <a:rPr lang="pt-BR" sz="1800" b="0" i="0" u="none" strike="noStrike" dirty="0">
                          <a:effectLst/>
                          <a:latin typeface="Arial" panose="020B0604020202020204" pitchFamily="34" charset="0"/>
                        </a:rPr>
                        <a:t>997</a:t>
                      </a:r>
                    </a:p>
                  </a:txBody>
                  <a:tcPr marL="0" marR="0" marT="0" marB="0" anchor="b">
                    <a:lnL>
                      <a:noFill/>
                    </a:lnL>
                    <a:lnR>
                      <a:noFill/>
                    </a:lnR>
                    <a:lnT>
                      <a:noFill/>
                    </a:lnT>
                    <a:lnB>
                      <a:noFill/>
                    </a:lnB>
                    <a:solidFill>
                      <a:srgbClr val="A6A6A6"/>
                    </a:solidFill>
                  </a:tcPr>
                </a:tc>
                <a:tc>
                  <a:txBody>
                    <a:bodyPr/>
                    <a:lstStyle/>
                    <a:p>
                      <a:pPr algn="ctr" fontAlgn="b"/>
                      <a:r>
                        <a:rPr lang="pt-BR" sz="1800" b="0" i="0" u="none" strike="noStrike" dirty="0">
                          <a:effectLst/>
                          <a:latin typeface="Arial" panose="020B0604020202020204" pitchFamily="34" charset="0"/>
                        </a:rPr>
                        <a:t> </a:t>
                      </a:r>
                    </a:p>
                  </a:txBody>
                  <a:tcPr marL="0" marR="0" marT="0" marB="0" anchor="b">
                    <a:lnL>
                      <a:noFill/>
                    </a:lnL>
                    <a:lnR>
                      <a:noFill/>
                    </a:lnR>
                    <a:lnT>
                      <a:noFill/>
                    </a:lnT>
                    <a:lnB>
                      <a:noFill/>
                    </a:lnB>
                    <a:solidFill>
                      <a:srgbClr val="FABF8F"/>
                    </a:solidFill>
                  </a:tcPr>
                </a:tc>
                <a:tc>
                  <a:txBody>
                    <a:bodyPr/>
                    <a:lstStyle/>
                    <a:p>
                      <a:pPr algn="ctr" fontAlgn="b"/>
                      <a:r>
                        <a:rPr lang="pt-BR" sz="1800" b="0" i="0" u="none" strike="noStrike" dirty="0">
                          <a:effectLst/>
                          <a:latin typeface="Arial" panose="020B0604020202020204" pitchFamily="34" charset="0"/>
                        </a:rPr>
                        <a:t>8,920E-07</a:t>
                      </a:r>
                    </a:p>
                  </a:txBody>
                  <a:tcPr marL="0" marR="0" marT="0" marB="0" anchor="b">
                    <a:lnL>
                      <a:noFill/>
                    </a:lnL>
                    <a:lnR>
                      <a:noFill/>
                    </a:lnR>
                    <a:lnT>
                      <a:noFill/>
                    </a:lnT>
                    <a:lnB>
                      <a:noFill/>
                    </a:lnB>
                    <a:solidFill>
                      <a:srgbClr val="A6A6A6"/>
                    </a:solidFill>
                  </a:tcPr>
                </a:tc>
                <a:extLst>
                  <a:ext uri="{0D108BD9-81ED-4DB2-BD59-A6C34878D82A}">
                    <a16:rowId xmlns:a16="http://schemas.microsoft.com/office/drawing/2014/main" val="3398328458"/>
                  </a:ext>
                </a:extLst>
              </a:tr>
            </a:tbl>
          </a:graphicData>
        </a:graphic>
      </p:graphicFrame>
      <p:graphicFrame>
        <p:nvGraphicFramePr>
          <p:cNvPr id="11" name="Tabela 10"/>
          <p:cNvGraphicFramePr>
            <a:graphicFrameLocks noGrp="1"/>
          </p:cNvGraphicFramePr>
          <p:nvPr>
            <p:extLst>
              <p:ext uri="{D42A27DB-BD31-4B8C-83A1-F6EECF244321}">
                <p14:modId xmlns:p14="http://schemas.microsoft.com/office/powerpoint/2010/main" val="2084730357"/>
              </p:ext>
            </p:extLst>
          </p:nvPr>
        </p:nvGraphicFramePr>
        <p:xfrm>
          <a:off x="5468344" y="4559766"/>
          <a:ext cx="6545696" cy="1097280"/>
        </p:xfrm>
        <a:graphic>
          <a:graphicData uri="http://schemas.openxmlformats.org/drawingml/2006/table">
            <a:tbl>
              <a:tblPr/>
              <a:tblGrid>
                <a:gridCol w="1636424">
                  <a:extLst>
                    <a:ext uri="{9D8B030D-6E8A-4147-A177-3AD203B41FA5}">
                      <a16:colId xmlns:a16="http://schemas.microsoft.com/office/drawing/2014/main" val="593967490"/>
                    </a:ext>
                  </a:extLst>
                </a:gridCol>
                <a:gridCol w="1636424">
                  <a:extLst>
                    <a:ext uri="{9D8B030D-6E8A-4147-A177-3AD203B41FA5}">
                      <a16:colId xmlns:a16="http://schemas.microsoft.com/office/drawing/2014/main" val="3673737422"/>
                    </a:ext>
                  </a:extLst>
                </a:gridCol>
                <a:gridCol w="1636424">
                  <a:extLst>
                    <a:ext uri="{9D8B030D-6E8A-4147-A177-3AD203B41FA5}">
                      <a16:colId xmlns:a16="http://schemas.microsoft.com/office/drawing/2014/main" val="1218467453"/>
                    </a:ext>
                  </a:extLst>
                </a:gridCol>
                <a:gridCol w="1636424">
                  <a:extLst>
                    <a:ext uri="{9D8B030D-6E8A-4147-A177-3AD203B41FA5}">
                      <a16:colId xmlns:a16="http://schemas.microsoft.com/office/drawing/2014/main" val="1769229312"/>
                    </a:ext>
                  </a:extLst>
                </a:gridCol>
              </a:tblGrid>
              <a:tr h="161925">
                <a:tc>
                  <a:txBody>
                    <a:bodyPr/>
                    <a:lstStyle/>
                    <a:p>
                      <a:pPr algn="ctr" fontAlgn="b"/>
                      <a:endParaRPr lang="pt-BR" sz="1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pt-BR" sz="1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pt-BR" sz="1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pt-BR" sz="1800" b="0" i="0" u="none" strike="noStrike" dirty="0">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738668618"/>
                  </a:ext>
                </a:extLst>
              </a:tr>
              <a:tr h="161925">
                <a:tc>
                  <a:txBody>
                    <a:bodyPr/>
                    <a:lstStyle/>
                    <a:p>
                      <a:pPr algn="ctr" fontAlgn="b"/>
                      <a:r>
                        <a:rPr lang="pt-BR" sz="1800" b="0" i="0" u="none" strike="noStrike" dirty="0">
                          <a:solidFill>
                            <a:srgbClr val="FF0000"/>
                          </a:solidFill>
                          <a:effectLst/>
                          <a:latin typeface="Arial" panose="020B0604020202020204" pitchFamily="34" charset="0"/>
                        </a:rPr>
                        <a:t>Q </a:t>
                      </a:r>
                    </a:p>
                  </a:txBody>
                  <a:tcPr marL="0" marR="0" marT="0" marB="0" anchor="b">
                    <a:lnL>
                      <a:noFill/>
                    </a:lnL>
                    <a:lnR>
                      <a:noFill/>
                    </a:lnR>
                    <a:lnT>
                      <a:noFill/>
                    </a:lnT>
                    <a:lnB>
                      <a:noFill/>
                    </a:lnB>
                    <a:solidFill>
                      <a:srgbClr val="FFFF00"/>
                    </a:solidFill>
                  </a:tcPr>
                </a:tc>
                <a:tc>
                  <a:txBody>
                    <a:bodyPr/>
                    <a:lstStyle/>
                    <a:p>
                      <a:pPr algn="ctr" fontAlgn="b"/>
                      <a:r>
                        <a:rPr lang="pt-BR" sz="1800" b="0" i="0" u="none" strike="noStrike" dirty="0">
                          <a:effectLst/>
                          <a:latin typeface="Arial" panose="020B0604020202020204" pitchFamily="34" charset="0"/>
                        </a:rPr>
                        <a:t>Q(m³/s)</a:t>
                      </a:r>
                    </a:p>
                  </a:txBody>
                  <a:tcPr marL="0" marR="0" marT="0" marB="0" anchor="b">
                    <a:lnL>
                      <a:noFill/>
                    </a:lnL>
                    <a:lnR>
                      <a:noFill/>
                    </a:lnR>
                    <a:lnT>
                      <a:noFill/>
                    </a:lnT>
                    <a:lnB>
                      <a:noFill/>
                    </a:lnB>
                  </a:tcPr>
                </a:tc>
                <a:tc>
                  <a:txBody>
                    <a:bodyPr/>
                    <a:lstStyle/>
                    <a:p>
                      <a:pPr algn="ctr" fontAlgn="b"/>
                      <a:r>
                        <a:rPr lang="pt-BR" sz="1800" b="0" i="0" u="none" strike="noStrike">
                          <a:solidFill>
                            <a:srgbClr val="FF0000"/>
                          </a:solidFill>
                          <a:effectLst/>
                          <a:latin typeface="Arial" panose="020B0604020202020204" pitchFamily="34" charset="0"/>
                        </a:rPr>
                        <a:t>Q(L/s)</a:t>
                      </a:r>
                    </a:p>
                  </a:txBody>
                  <a:tcPr marL="0" marR="0" marT="0" marB="0" anchor="b">
                    <a:lnL>
                      <a:noFill/>
                    </a:lnL>
                    <a:lnR>
                      <a:noFill/>
                    </a:lnR>
                    <a:lnT>
                      <a:noFill/>
                    </a:lnT>
                    <a:lnB>
                      <a:noFill/>
                    </a:lnB>
                  </a:tcPr>
                </a:tc>
                <a:tc>
                  <a:txBody>
                    <a:bodyPr/>
                    <a:lstStyle/>
                    <a:p>
                      <a:pPr algn="l" fontAlgn="b"/>
                      <a:r>
                        <a:rPr lang="pt-BR" sz="1800" b="0" i="0" u="none" strike="noStrike" dirty="0">
                          <a:effectLst/>
                          <a:latin typeface="Arial" panose="020B0604020202020204" pitchFamily="34" charset="0"/>
                        </a:rPr>
                        <a:t>Q(L/min)</a:t>
                      </a:r>
                    </a:p>
                  </a:txBody>
                  <a:tcPr marL="0" marR="0" marT="0" marB="0" anchor="b">
                    <a:lnL>
                      <a:noFill/>
                    </a:lnL>
                    <a:lnR>
                      <a:noFill/>
                    </a:lnR>
                    <a:lnT>
                      <a:noFill/>
                    </a:lnT>
                    <a:lnB>
                      <a:noFill/>
                    </a:lnB>
                  </a:tcPr>
                </a:tc>
                <a:extLst>
                  <a:ext uri="{0D108BD9-81ED-4DB2-BD59-A6C34878D82A}">
                    <a16:rowId xmlns:a16="http://schemas.microsoft.com/office/drawing/2014/main" val="3129106881"/>
                  </a:ext>
                </a:extLst>
              </a:tr>
              <a:tr h="161925">
                <a:tc>
                  <a:txBody>
                    <a:bodyPr/>
                    <a:lstStyle/>
                    <a:p>
                      <a:pPr algn="ctr" fontAlgn="b"/>
                      <a:r>
                        <a:rPr lang="pt-BR" sz="1800" b="0" i="0" u="none" strike="noStrike">
                          <a:solidFill>
                            <a:srgbClr val="FF0000"/>
                          </a:solidFill>
                          <a:effectLst/>
                          <a:latin typeface="Arial" panose="020B0604020202020204" pitchFamily="34" charset="0"/>
                        </a:rPr>
                        <a:t>m³/h</a:t>
                      </a:r>
                    </a:p>
                  </a:txBody>
                  <a:tcPr marL="0" marR="0" marT="0" marB="0" anchor="b">
                    <a:lnL>
                      <a:noFill/>
                    </a:lnL>
                    <a:lnR>
                      <a:noFill/>
                    </a:lnR>
                    <a:lnT>
                      <a:noFill/>
                    </a:lnT>
                    <a:lnB>
                      <a:noFill/>
                    </a:lnB>
                    <a:solidFill>
                      <a:srgbClr val="FFFF00"/>
                    </a:solidFill>
                  </a:tcPr>
                </a:tc>
                <a:tc gridSpan="3">
                  <a:txBody>
                    <a:bodyPr/>
                    <a:lstStyle/>
                    <a:p>
                      <a:pPr algn="ctr" fontAlgn="b"/>
                      <a:r>
                        <a:rPr lang="pt-BR" sz="1800" b="0" i="0" u="none" strike="noStrike" dirty="0">
                          <a:effectLst/>
                          <a:latin typeface="Arial" panose="020B0604020202020204" pitchFamily="34" charset="0"/>
                        </a:rPr>
                        <a:t>deve transformar para m³/h</a:t>
                      </a:r>
                    </a:p>
                  </a:txBody>
                  <a:tcPr marL="0" marR="0" marT="0" marB="0" anchor="b">
                    <a:lnL>
                      <a:noFill/>
                    </a:lnL>
                    <a:lnR>
                      <a:noFill/>
                    </a:lnR>
                    <a:lnT>
                      <a:noFill/>
                    </a:lnT>
                    <a:lnB>
                      <a:noFill/>
                    </a:lnB>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515106852"/>
                  </a:ext>
                </a:extLst>
              </a:tr>
              <a:tr h="161925">
                <a:tc>
                  <a:txBody>
                    <a:bodyPr/>
                    <a:lstStyle/>
                    <a:p>
                      <a:pPr algn="ctr" fontAlgn="b"/>
                      <a:r>
                        <a:rPr lang="pt-BR" sz="1800" b="0" i="0" u="none" strike="noStrike">
                          <a:effectLst/>
                          <a:latin typeface="Arial" panose="020B0604020202020204" pitchFamily="34" charset="0"/>
                        </a:rPr>
                        <a:t>302,4</a:t>
                      </a:r>
                    </a:p>
                  </a:txBody>
                  <a:tcPr marL="0" marR="0" marT="0" marB="0" anchor="b">
                    <a:lnL>
                      <a:noFill/>
                    </a:lnL>
                    <a:lnR>
                      <a:noFill/>
                    </a:lnR>
                    <a:lnT>
                      <a:noFill/>
                    </a:lnT>
                    <a:lnB>
                      <a:noFill/>
                    </a:lnB>
                    <a:solidFill>
                      <a:srgbClr val="8DB4E2"/>
                    </a:solidFill>
                  </a:tcPr>
                </a:tc>
                <a:tc>
                  <a:txBody>
                    <a:bodyPr/>
                    <a:lstStyle/>
                    <a:p>
                      <a:pPr algn="l" fontAlgn="b"/>
                      <a:endParaRPr lang="pt-BR" sz="1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ctr"/>
                      <a:r>
                        <a:rPr lang="pt-BR" sz="1800" b="0" i="0" u="none" strike="noStrike">
                          <a:effectLst/>
                          <a:latin typeface="Arial" panose="020B0604020202020204" pitchFamily="34" charset="0"/>
                        </a:rPr>
                        <a:t>84</a:t>
                      </a:r>
                    </a:p>
                  </a:txBody>
                  <a:tcPr marL="0" marR="0" marT="0" marB="0" anchor="ctr">
                    <a:lnL>
                      <a:noFill/>
                    </a:lnL>
                    <a:lnR>
                      <a:noFill/>
                    </a:lnR>
                    <a:lnT>
                      <a:noFill/>
                    </a:lnT>
                    <a:lnB>
                      <a:noFill/>
                    </a:lnB>
                  </a:tcPr>
                </a:tc>
                <a:tc>
                  <a:txBody>
                    <a:bodyPr/>
                    <a:lstStyle/>
                    <a:p>
                      <a:pPr algn="l" fontAlgn="b"/>
                      <a:endParaRPr lang="pt-BR" sz="1800" b="0" i="0" u="none" strike="noStrike" dirty="0">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556135831"/>
                  </a:ext>
                </a:extLst>
              </a:tr>
            </a:tbl>
          </a:graphicData>
        </a:graphic>
      </p:graphicFrame>
      <p:sp>
        <p:nvSpPr>
          <p:cNvPr id="12" name="Retângulo: Cantos Arredondados 11"/>
          <p:cNvSpPr/>
          <p:nvPr/>
        </p:nvSpPr>
        <p:spPr>
          <a:xfrm>
            <a:off x="7043562" y="2513756"/>
            <a:ext cx="3172691" cy="692727"/>
          </a:xfrm>
          <a:prstGeom prst="roundRect">
            <a:avLst/>
          </a:prstGeom>
          <a:solidFill>
            <a:srgbClr val="921919"/>
          </a:solidFill>
          <a:ln>
            <a:solidFill>
              <a:srgbClr val="C5935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effectLst>
                  <a:outerShdw blurRad="38100" dist="38100" dir="2700000" algn="tl">
                    <a:srgbClr val="000000">
                      <a:alpha val="43137"/>
                    </a:srgbClr>
                  </a:outerShdw>
                </a:effectLst>
              </a:rPr>
              <a:t>Valores comuns</a:t>
            </a:r>
          </a:p>
        </p:txBody>
      </p:sp>
      <p:pic>
        <p:nvPicPr>
          <p:cNvPr id="3" name="Imagem 2">
            <a:extLst>
              <a:ext uri="{FF2B5EF4-FFF2-40B4-BE49-F238E27FC236}">
                <a16:creationId xmlns:a16="http://schemas.microsoft.com/office/drawing/2014/main" id="{287F261E-1796-4C4D-A150-028FD13029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985" y="3456611"/>
            <a:ext cx="3543607" cy="3147333"/>
          </a:xfrm>
          <a:prstGeom prst="rect">
            <a:avLst/>
          </a:prstGeom>
        </p:spPr>
      </p:pic>
      <p:sp>
        <p:nvSpPr>
          <p:cNvPr id="5" name="Balão de Fala: Oval 4"/>
          <p:cNvSpPr/>
          <p:nvPr/>
        </p:nvSpPr>
        <p:spPr>
          <a:xfrm>
            <a:off x="1777114" y="2161455"/>
            <a:ext cx="3628571" cy="2090057"/>
          </a:xfrm>
          <a:prstGeom prst="wedgeEllipseCallout">
            <a:avLst>
              <a:gd name="adj1" fmla="val -41513"/>
              <a:gd name="adj2" fmla="val 72999"/>
            </a:avLst>
          </a:prstGeom>
          <a:solidFill>
            <a:srgbClr val="92191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rPr>
              <a:t>Vamos considerar as tubulações equivalentes, o que implica que ocorrer a mesma vazão já que as perdas são iguais.</a:t>
            </a:r>
          </a:p>
        </p:txBody>
      </p:sp>
      <p:sp>
        <p:nvSpPr>
          <p:cNvPr id="10" name="Retângulo 9">
            <a:extLst>
              <a:ext uri="{FF2B5EF4-FFF2-40B4-BE49-F238E27FC236}">
                <a16:creationId xmlns:a16="http://schemas.microsoft.com/office/drawing/2014/main" id="{3E8FCC85-CADC-46FE-A9CC-BDDEF4799934}"/>
              </a:ext>
            </a:extLst>
          </p:cNvPr>
          <p:cNvSpPr/>
          <p:nvPr/>
        </p:nvSpPr>
        <p:spPr>
          <a:xfrm>
            <a:off x="196645" y="61538"/>
            <a:ext cx="11857703" cy="6480000"/>
          </a:xfrm>
          <a:prstGeom prst="rect">
            <a:avLst/>
          </a:prstGeom>
          <a:noFill/>
          <a:ln w="76200">
            <a:solidFill>
              <a:srgbClr val="7F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28078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TotalTime>
  <Words>1097</Words>
  <Application>Microsoft Office PowerPoint</Application>
  <PresentationFormat>Widescreen</PresentationFormat>
  <Paragraphs>153</Paragraphs>
  <Slides>15</Slides>
  <Notes>0</Notes>
  <HiddenSlides>0</HiddenSlides>
  <MMClips>0</MMClips>
  <ScaleCrop>false</ScaleCrop>
  <HeadingPairs>
    <vt:vector size="8" baseType="variant">
      <vt:variant>
        <vt:lpstr>Fontes usadas</vt:lpstr>
      </vt:variant>
      <vt:variant>
        <vt:i4>5</vt:i4>
      </vt:variant>
      <vt:variant>
        <vt:lpstr>Tema</vt:lpstr>
      </vt:variant>
      <vt:variant>
        <vt:i4>1</vt:i4>
      </vt:variant>
      <vt:variant>
        <vt:lpstr>Servidores OLE inseridos</vt:lpstr>
      </vt:variant>
      <vt:variant>
        <vt:i4>2</vt:i4>
      </vt:variant>
      <vt:variant>
        <vt:lpstr>Títulos de slides</vt:lpstr>
      </vt:variant>
      <vt:variant>
        <vt:i4>15</vt:i4>
      </vt:variant>
    </vt:vector>
  </HeadingPairs>
  <TitlesOfParts>
    <vt:vector size="23" baseType="lpstr">
      <vt:lpstr>Arial</vt:lpstr>
      <vt:lpstr>Calibri</vt:lpstr>
      <vt:lpstr>Calibri Light</vt:lpstr>
      <vt:lpstr>Symbol</vt:lpstr>
      <vt:lpstr>Verdana</vt:lpstr>
      <vt:lpstr>Tema do Office</vt:lpstr>
      <vt:lpstr>Equação</vt:lpstr>
      <vt:lpstr>Equation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Raimundo Ferreira Ignacio</dc:creator>
  <cp:lastModifiedBy>Raimundo Ferreira Ignacio</cp:lastModifiedBy>
  <cp:revision>24</cp:revision>
  <dcterms:created xsi:type="dcterms:W3CDTF">2018-10-21T23:24:51Z</dcterms:created>
  <dcterms:modified xsi:type="dcterms:W3CDTF">2018-10-29T19:52:20Z</dcterms:modified>
</cp:coreProperties>
</file>