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308" r:id="rId15"/>
    <p:sldId id="306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E4F5"/>
    <a:srgbClr val="BD5738"/>
    <a:srgbClr val="EAC9BC"/>
    <a:srgbClr val="8B686B"/>
    <a:srgbClr val="6B51D8"/>
    <a:srgbClr val="CCC7C1"/>
    <a:srgbClr val="886668"/>
    <a:srgbClr val="2A774C"/>
    <a:srgbClr val="FBA91A"/>
    <a:srgbClr val="BF0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89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96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03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73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4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52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7BC86-C6C4-4EB1-9513-A782E198DDAA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E30AC-F55B-446B-806D-B1BB5220F1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5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2370" y="4821383"/>
            <a:ext cx="2190825" cy="149486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0D331F3-16FD-47E8-9868-936A40A33554}"/>
              </a:ext>
            </a:extLst>
          </p:cNvPr>
          <p:cNvGrpSpPr/>
          <p:nvPr/>
        </p:nvGrpSpPr>
        <p:grpSpPr>
          <a:xfrm>
            <a:off x="541458" y="687885"/>
            <a:ext cx="8134350" cy="5562600"/>
            <a:chOff x="541458" y="687885"/>
            <a:chExt cx="8134350" cy="556260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458" y="687885"/>
              <a:ext cx="8134350" cy="5562600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2FAD1F5-2E48-437A-AB85-703AFA35418F}"/>
                </a:ext>
              </a:extLst>
            </p:cNvPr>
            <p:cNvSpPr/>
            <p:nvPr/>
          </p:nvSpPr>
          <p:spPr>
            <a:xfrm>
              <a:off x="541458" y="687885"/>
              <a:ext cx="372942" cy="442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Balão de Pensamento: Nuvem 8"/>
          <p:cNvSpPr/>
          <p:nvPr/>
        </p:nvSpPr>
        <p:spPr>
          <a:xfrm>
            <a:off x="8534401" y="1308600"/>
            <a:ext cx="2660072" cy="2369127"/>
          </a:xfrm>
          <a:prstGeom prst="cloudCallout">
            <a:avLst>
              <a:gd name="adj1" fmla="val 21354"/>
              <a:gd name="adj2" fmla="val 111038"/>
            </a:avLst>
          </a:prstGeom>
          <a:solidFill>
            <a:srgbClr val="5C4242"/>
          </a:solidFill>
          <a:ln>
            <a:solidFill>
              <a:srgbClr val="5C42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Agora é pensar nos parâmetros envolvidos em cada trecho (</a:t>
            </a:r>
            <a:r>
              <a:rPr lang="pt-BR" dirty="0" err="1"/>
              <a:t>Q</a:t>
            </a:r>
            <a:r>
              <a:rPr lang="pt-BR" baseline="-25000" dirty="0" err="1"/>
              <a:t>i</a:t>
            </a:r>
            <a:r>
              <a:rPr lang="pt-BR" dirty="0"/>
              <a:t>, L</a:t>
            </a:r>
            <a:r>
              <a:rPr lang="pt-BR" baseline="-25000" dirty="0"/>
              <a:t>i</a:t>
            </a:r>
            <a:r>
              <a:rPr lang="pt-BR" dirty="0"/>
              <a:t>, D</a:t>
            </a:r>
            <a:r>
              <a:rPr lang="pt-BR" baseline="-25000" dirty="0"/>
              <a:t>i</a:t>
            </a:r>
            <a:r>
              <a:rPr lang="pt-BR" dirty="0"/>
              <a:t>, K</a:t>
            </a:r>
            <a:r>
              <a:rPr lang="pt-BR" baseline="-25000" dirty="0"/>
              <a:t>i</a:t>
            </a:r>
            <a:r>
              <a:rPr lang="pt-BR" dirty="0"/>
              <a:t> ou </a:t>
            </a:r>
            <a:r>
              <a:rPr lang="pt-BR" dirty="0" err="1"/>
              <a:t>C</a:t>
            </a:r>
            <a:r>
              <a:rPr lang="pt-BR" baseline="-25000" dirty="0" err="1"/>
              <a:t>i</a:t>
            </a:r>
            <a:r>
              <a:rPr lang="pt-BR" dirty="0"/>
              <a:t> e </a:t>
            </a:r>
            <a:r>
              <a:rPr lang="pt-BR" dirty="0" err="1">
                <a:latin typeface="Symbol" panose="05050102010706020507" pitchFamily="18" charset="2"/>
              </a:rPr>
              <a:t>S</a:t>
            </a:r>
            <a:r>
              <a:rPr lang="pt-BR" dirty="0" err="1"/>
              <a:t>leq</a:t>
            </a:r>
            <a:r>
              <a:rPr lang="pt-BR" baseline="-25000" dirty="0" err="1"/>
              <a:t>i</a:t>
            </a:r>
            <a:r>
              <a:rPr lang="pt-BR" dirty="0"/>
              <a:t>)</a:t>
            </a:r>
            <a:endParaRPr lang="pt-BR" baseline="-25000" dirty="0"/>
          </a:p>
        </p:txBody>
      </p:sp>
      <p:sp>
        <p:nvSpPr>
          <p:cNvPr id="7" name="Balão de Fala: Oval 6"/>
          <p:cNvSpPr/>
          <p:nvPr/>
        </p:nvSpPr>
        <p:spPr>
          <a:xfrm>
            <a:off x="7329055" y="4341323"/>
            <a:ext cx="2230581" cy="1311332"/>
          </a:xfrm>
          <a:prstGeom prst="wedgeEllipseCallout">
            <a:avLst>
              <a:gd name="adj1" fmla="val 62397"/>
              <a:gd name="adj2" fmla="val 52991"/>
            </a:avLst>
          </a:prstGeom>
          <a:solidFill>
            <a:srgbClr val="5C4242"/>
          </a:solidFill>
          <a:ln>
            <a:solidFill>
              <a:srgbClr val="5C42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z</a:t>
            </a:r>
            <a:r>
              <a:rPr lang="pt-BR" baseline="-25000" dirty="0" err="1"/>
              <a:t>A</a:t>
            </a:r>
            <a:r>
              <a:rPr lang="pt-BR" dirty="0"/>
              <a:t>, </a:t>
            </a:r>
            <a:r>
              <a:rPr lang="pt-BR" dirty="0" err="1"/>
              <a:t>z</a:t>
            </a:r>
            <a:r>
              <a:rPr lang="pt-BR" baseline="-25000" dirty="0" err="1"/>
              <a:t>B</a:t>
            </a:r>
            <a:r>
              <a:rPr lang="pt-BR" dirty="0"/>
              <a:t> e </a:t>
            </a:r>
            <a:r>
              <a:rPr lang="pt-BR" dirty="0" err="1"/>
              <a:t>z</a:t>
            </a:r>
            <a:r>
              <a:rPr lang="pt-BR" baseline="-25000" dirty="0" err="1"/>
              <a:t>C</a:t>
            </a:r>
            <a:r>
              <a:rPr lang="pt-BR" dirty="0"/>
              <a:t> em relação ao PHR</a:t>
            </a:r>
          </a:p>
        </p:txBody>
      </p:sp>
    </p:spTree>
    <p:extLst>
      <p:ext uri="{BB962C8B-B14F-4D97-AF65-F5344CB8AC3E}">
        <p14:creationId xmlns:p14="http://schemas.microsoft.com/office/powerpoint/2010/main" val="385274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9698"/>
            <a:ext cx="2782737" cy="5139408"/>
          </a:xfrm>
          <a:prstGeom prst="rect">
            <a:avLst/>
          </a:prstGeom>
        </p:spPr>
      </p:pic>
      <p:sp>
        <p:nvSpPr>
          <p:cNvPr id="5" name="Balão de Fala: Oval 4"/>
          <p:cNvSpPr/>
          <p:nvPr/>
        </p:nvSpPr>
        <p:spPr>
          <a:xfrm>
            <a:off x="2430580" y="765128"/>
            <a:ext cx="3616036" cy="2840181"/>
          </a:xfrm>
          <a:prstGeom prst="wedgeEllipseCallout">
            <a:avLst>
              <a:gd name="adj1" fmla="val -63362"/>
              <a:gd name="adj2" fmla="val 47866"/>
            </a:avLst>
          </a:prstGeom>
          <a:solidFill>
            <a:srgbClr val="6B51D8"/>
          </a:solidFill>
          <a:ln>
            <a:solidFill>
              <a:srgbClr val="6B51D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Q</a:t>
            </a:r>
            <a:r>
              <a:rPr lang="pt-BR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 portanto Q</a:t>
            </a:r>
            <a:r>
              <a:rPr lang="pt-BR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</a:t>
            </a:r>
            <a:r>
              <a:rPr lang="pt-BR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 e aplicando a equação da energia do nível do reservatório A ao nível do reservatório C, resulta:</a:t>
            </a:r>
          </a:p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150" y="249381"/>
            <a:ext cx="5498467" cy="3247988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163342"/>
              </p:ext>
            </p:extLst>
          </p:nvPr>
        </p:nvGraphicFramePr>
        <p:xfrm>
          <a:off x="6179127" y="2991216"/>
          <a:ext cx="2622906" cy="12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ção" r:id="rId5" imgW="1600200" imgH="749160" progId="Equation.3">
                  <p:embed/>
                </p:oleObj>
              </mc:Choice>
              <mc:Fallback>
                <p:oleObj name="Equação" r:id="rId5" imgW="160020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9127" y="2991216"/>
                        <a:ext cx="2622906" cy="12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lão de Pensamento: Nuvem 7"/>
          <p:cNvSpPr/>
          <p:nvPr/>
        </p:nvSpPr>
        <p:spPr>
          <a:xfrm>
            <a:off x="124691" y="110836"/>
            <a:ext cx="2937164" cy="1108364"/>
          </a:xfrm>
          <a:prstGeom prst="cloudCallout">
            <a:avLst>
              <a:gd name="adj1" fmla="val -18816"/>
              <a:gd name="adj2" fmla="val 151251"/>
            </a:avLst>
          </a:prstGeom>
          <a:solidFill>
            <a:srgbClr val="6B51D8"/>
          </a:solidFill>
          <a:ln>
            <a:solidFill>
              <a:srgbClr val="6B51D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Vou calcular as perdas com a fórmula universal!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14440"/>
              </p:ext>
            </p:extLst>
          </p:nvPr>
        </p:nvGraphicFramePr>
        <p:xfrm>
          <a:off x="4222711" y="4545445"/>
          <a:ext cx="6535738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ção" r:id="rId7" imgW="3987720" imgH="965160" progId="Equation.3">
                  <p:embed/>
                </p:oleObj>
              </mc:Choice>
              <mc:Fallback>
                <p:oleObj name="Equação" r:id="rId7" imgW="3987720" imgH="965160" progId="Equation.3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22711" y="4545445"/>
                        <a:ext cx="6535738" cy="158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93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629641"/>
            <a:ext cx="2419350" cy="5067300"/>
          </a:xfrm>
          <a:prstGeom prst="rect">
            <a:avLst/>
          </a:prstGeom>
        </p:spPr>
      </p:pic>
      <p:sp>
        <p:nvSpPr>
          <p:cNvPr id="3" name="Balão de Fala: Oval 2"/>
          <p:cNvSpPr/>
          <p:nvPr/>
        </p:nvSpPr>
        <p:spPr>
          <a:xfrm>
            <a:off x="2470439" y="318654"/>
            <a:ext cx="4484543" cy="2258291"/>
          </a:xfrm>
          <a:prstGeom prst="wedgeEllipseCallout">
            <a:avLst>
              <a:gd name="adj1" fmla="val -49255"/>
              <a:gd name="adj2" fmla="val 79064"/>
            </a:avLst>
          </a:prstGeom>
          <a:solidFill>
            <a:srgbClr val="8B686B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Calculando os coeficientes de perda de carga distribuída nos trechos 1 e 3 e determinando a vazão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7749"/>
              </p:ext>
            </p:extLst>
          </p:nvPr>
        </p:nvGraphicFramePr>
        <p:xfrm>
          <a:off x="7493577" y="318654"/>
          <a:ext cx="3411538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ção" r:id="rId4" imgW="1549080" imgH="1422360" progId="Equation.3">
                  <p:embed/>
                </p:oleObj>
              </mc:Choice>
              <mc:Fallback>
                <p:oleObj name="Equação" r:id="rId4" imgW="1549080" imgH="1422360" progId="Equation.3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3577" y="318654"/>
                        <a:ext cx="3411538" cy="313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569899"/>
              </p:ext>
            </p:extLst>
          </p:nvPr>
        </p:nvGraphicFramePr>
        <p:xfrm>
          <a:off x="3786765" y="3763241"/>
          <a:ext cx="711835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ção" r:id="rId6" imgW="3098520" imgH="914400" progId="Equation.3">
                  <p:embed/>
                </p:oleObj>
              </mc:Choice>
              <mc:Fallback>
                <p:oleObj name="Equação" r:id="rId6" imgW="3098520" imgH="914400" progId="Equation.3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6765" y="3763241"/>
                        <a:ext cx="7118350" cy="209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642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9" y="1333500"/>
            <a:ext cx="2200275" cy="4191000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317548" y="697579"/>
            <a:ext cx="4512743" cy="1704109"/>
          </a:xfrm>
          <a:prstGeom prst="wedgeEllipseCallout">
            <a:avLst>
              <a:gd name="adj1" fmla="val -48467"/>
              <a:gd name="adj2" fmla="val 75508"/>
            </a:avLst>
          </a:prstGeom>
          <a:solidFill>
            <a:srgbClr val="886668"/>
          </a:solidFill>
          <a:ln>
            <a:solidFill>
              <a:srgbClr val="88666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a carga total nó e a comparamos com a carga total no nível do reservatório B: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39" y="697579"/>
            <a:ext cx="4628200" cy="2733914"/>
          </a:xfrm>
          <a:prstGeom prst="rect">
            <a:avLst/>
          </a:prstGeom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8318"/>
              </p:ext>
            </p:extLst>
          </p:nvPr>
        </p:nvGraphicFramePr>
        <p:xfrm>
          <a:off x="3435551" y="3026239"/>
          <a:ext cx="547687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ção" r:id="rId5" imgW="2565360" imgH="749160" progId="Equation.3">
                  <p:embed/>
                </p:oleObj>
              </mc:Choice>
              <mc:Fallback>
                <p:oleObj name="Equação" r:id="rId5" imgW="2565360" imgH="749160" progId="Equation.3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35551" y="3026239"/>
                        <a:ext cx="5476875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41281" y="4715772"/>
            <a:ext cx="8432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carga total do nó é diferente da carga total em B, já concluímos que Q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diferente de zero e como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constamos que o reservatório B é ABASTECEDOR, portanto estamos no caso 3</a:t>
            </a:r>
          </a:p>
        </p:txBody>
      </p:sp>
    </p:spTree>
    <p:extLst>
      <p:ext uri="{BB962C8B-B14F-4D97-AF65-F5344CB8AC3E}">
        <p14:creationId xmlns:p14="http://schemas.microsoft.com/office/powerpoint/2010/main" val="348552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" y="3782291"/>
            <a:ext cx="3511860" cy="30341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0"/>
            <a:ext cx="4675071" cy="2947071"/>
          </a:xfrm>
          <a:prstGeom prst="rect">
            <a:avLst/>
          </a:prstGeom>
        </p:spPr>
      </p:pic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86823"/>
              </p:ext>
            </p:extLst>
          </p:nvPr>
        </p:nvGraphicFramePr>
        <p:xfrm>
          <a:off x="4849670" y="2272910"/>
          <a:ext cx="7219460" cy="432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ção" r:id="rId5" imgW="3733560" imgH="2234880" progId="Equation.3">
                  <p:embed/>
                </p:oleObj>
              </mc:Choice>
              <mc:Fallback>
                <p:oleObj name="Equação" r:id="rId5" imgW="3733560" imgH="223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9670" y="2272910"/>
                        <a:ext cx="7219460" cy="4321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alão de Fala: Oval 3"/>
          <p:cNvSpPr/>
          <p:nvPr/>
        </p:nvSpPr>
        <p:spPr>
          <a:xfrm>
            <a:off x="1704469" y="2895599"/>
            <a:ext cx="2576585" cy="1357746"/>
          </a:xfrm>
          <a:prstGeom prst="wedgeEllipseCallout">
            <a:avLst>
              <a:gd name="adj1" fmla="val -36472"/>
              <a:gd name="adj2" fmla="val 85618"/>
            </a:avLst>
          </a:prstGeom>
          <a:solidFill>
            <a:srgbClr val="95C9D6"/>
          </a:solidFill>
          <a:ln>
            <a:solidFill>
              <a:srgbClr val="95C9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Montando as equações</a:t>
            </a:r>
          </a:p>
        </p:txBody>
      </p:sp>
    </p:spTree>
    <p:extLst>
      <p:ext uri="{BB962C8B-B14F-4D97-AF65-F5344CB8AC3E}">
        <p14:creationId xmlns:p14="http://schemas.microsoft.com/office/powerpoint/2010/main" val="406466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9" y="1333500"/>
            <a:ext cx="2200275" cy="4191000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317548" y="697579"/>
            <a:ext cx="4512743" cy="1704109"/>
          </a:xfrm>
          <a:prstGeom prst="wedgeEllipseCallout">
            <a:avLst>
              <a:gd name="adj1" fmla="val -48467"/>
              <a:gd name="adj2" fmla="val 75508"/>
            </a:avLst>
          </a:prstGeom>
          <a:solidFill>
            <a:srgbClr val="886668"/>
          </a:solidFill>
          <a:ln>
            <a:solidFill>
              <a:srgbClr val="88666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Analisando as equações anteriores, constatamos que: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06273"/>
              </p:ext>
            </p:extLst>
          </p:nvPr>
        </p:nvGraphicFramePr>
        <p:xfrm>
          <a:off x="4742729" y="3320373"/>
          <a:ext cx="208756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ção" r:id="rId4" imgW="977760" imgH="228600" progId="Equation.3">
                  <p:embed/>
                </p:oleObj>
              </mc:Choice>
              <mc:Fallback>
                <p:oleObj name="Equação" r:id="rId4" imgW="977760" imgH="228600" progId="Equation.3">
                  <p:embed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2729" y="3320373"/>
                        <a:ext cx="208756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071050" y="4186469"/>
            <a:ext cx="843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Resolvemos pelo método iterativo e para isto o Excel nos ajuda muito!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917" y="481929"/>
            <a:ext cx="4675071" cy="29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86346"/>
              </p:ext>
            </p:extLst>
          </p:nvPr>
        </p:nvGraphicFramePr>
        <p:xfrm>
          <a:off x="249383" y="360218"/>
          <a:ext cx="5500252" cy="318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75">
                  <a:extLst>
                    <a:ext uri="{9D8B030D-6E8A-4147-A177-3AD203B41FA5}">
                      <a16:colId xmlns:a16="http://schemas.microsoft.com/office/drawing/2014/main" val="990886462"/>
                    </a:ext>
                  </a:extLst>
                </a:gridCol>
                <a:gridCol w="890033">
                  <a:extLst>
                    <a:ext uri="{9D8B030D-6E8A-4147-A177-3AD203B41FA5}">
                      <a16:colId xmlns:a16="http://schemas.microsoft.com/office/drawing/2014/main" val="987048817"/>
                    </a:ext>
                  </a:extLst>
                </a:gridCol>
                <a:gridCol w="925167">
                  <a:extLst>
                    <a:ext uri="{9D8B030D-6E8A-4147-A177-3AD203B41FA5}">
                      <a16:colId xmlns:a16="http://schemas.microsoft.com/office/drawing/2014/main" val="3819010423"/>
                    </a:ext>
                  </a:extLst>
                </a:gridCol>
                <a:gridCol w="983722">
                  <a:extLst>
                    <a:ext uri="{9D8B030D-6E8A-4147-A177-3AD203B41FA5}">
                      <a16:colId xmlns:a16="http://schemas.microsoft.com/office/drawing/2014/main" val="588368990"/>
                    </a:ext>
                  </a:extLst>
                </a:gridCol>
                <a:gridCol w="1873755">
                  <a:extLst>
                    <a:ext uri="{9D8B030D-6E8A-4147-A177-3AD203B41FA5}">
                      <a16:colId xmlns:a16="http://schemas.microsoft.com/office/drawing/2014/main" val="3547483335"/>
                    </a:ext>
                  </a:extLst>
                </a:gridCol>
              </a:tblGrid>
              <a:tr h="3134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H</a:t>
                      </a:r>
                      <a:r>
                        <a:rPr lang="pt-BR" sz="1400" u="none" strike="noStrike" baseline="-25000" dirty="0">
                          <a:effectLst/>
                        </a:rPr>
                        <a:t>NÓ</a:t>
                      </a:r>
                      <a:r>
                        <a:rPr lang="pt-BR" sz="1400" u="none" strike="noStrike" dirty="0">
                          <a:effectLst/>
                        </a:rPr>
                        <a:t> (m)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Q</a:t>
                      </a:r>
                      <a:r>
                        <a:rPr lang="pt-BR" sz="1400" u="none" strike="noStrike" baseline="-25000" dirty="0">
                          <a:effectLst/>
                        </a:rPr>
                        <a:t>1</a:t>
                      </a:r>
                      <a:r>
                        <a:rPr lang="pt-BR" sz="1400" u="none" strike="noStrike" dirty="0">
                          <a:effectLst/>
                        </a:rPr>
                        <a:t> (m³/s)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</a:t>
                      </a:r>
                      <a:r>
                        <a:rPr lang="pt-BR" sz="1400" u="none" strike="noStrike" baseline="-25000">
                          <a:effectLst/>
                        </a:rPr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 (m³/s)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</a:t>
                      </a:r>
                      <a:r>
                        <a:rPr lang="pt-BR" sz="1400" u="none" strike="noStrike" baseline="-25000">
                          <a:effectLst/>
                        </a:rPr>
                        <a:t>3</a:t>
                      </a:r>
                      <a:r>
                        <a:rPr lang="pt-BR" sz="1400" u="none" strike="noStrike">
                          <a:effectLst/>
                        </a:rPr>
                        <a:t> (m³/s)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</a:t>
                      </a:r>
                      <a:r>
                        <a:rPr lang="pt-BR" sz="1400" u="none" strike="noStrike" baseline="-25000">
                          <a:effectLst/>
                        </a:rPr>
                        <a:t>3</a:t>
                      </a:r>
                      <a:r>
                        <a:rPr lang="pt-BR" sz="1400" u="none" strike="noStrike">
                          <a:effectLst/>
                        </a:rPr>
                        <a:t>-Q</a:t>
                      </a:r>
                      <a:r>
                        <a:rPr lang="pt-BR" sz="1400" u="none" strike="noStrike" baseline="-25000">
                          <a:effectLst/>
                        </a:rPr>
                        <a:t>1</a:t>
                      </a:r>
                      <a:r>
                        <a:rPr lang="pt-BR" sz="1400" u="none" strike="noStrike">
                          <a:effectLst/>
                        </a:rPr>
                        <a:t>-Q</a:t>
                      </a:r>
                      <a:r>
                        <a:rPr lang="pt-BR" sz="1400" u="none" strike="noStrike" baseline="-25000">
                          <a:effectLst/>
                        </a:rPr>
                        <a:t>2</a:t>
                      </a:r>
                      <a:r>
                        <a:rPr lang="pt-BR" sz="1400" u="none" strike="noStrike">
                          <a:effectLst/>
                        </a:rPr>
                        <a:t> (m³/s)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6872487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0,22400257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0,30329234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-0,527294918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537656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0,2183307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0,28772838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0,075486255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-0,430572828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1120604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0,2125075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0,27127292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0,106753685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-0,377026735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853020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0,20652017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0,25375258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0,130746028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-0,329526721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4556114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88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0,20035399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0,23492924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0,150972509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-0,284310723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2924132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0,19399192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0,21446007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0,168792397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-0,239659596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652095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0,187414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0,19181892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0,184902806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-0,194330113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1643364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0,18059665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0,16612006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0,199717857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-0,14699885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731039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0,17351165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0,13563646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0,21350737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-0,095640737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158172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0,16612475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0,09590946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0,226458764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-0,035575451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3226217"/>
                  </a:ext>
                </a:extLst>
              </a:tr>
              <a:tr h="261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0,16230528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0,06781823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0,232664263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0,002540749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572925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66439"/>
              </p:ext>
            </p:extLst>
          </p:nvPr>
        </p:nvGraphicFramePr>
        <p:xfrm>
          <a:off x="5749635" y="360217"/>
          <a:ext cx="5818911" cy="318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521">
                  <a:extLst>
                    <a:ext uri="{9D8B030D-6E8A-4147-A177-3AD203B41FA5}">
                      <a16:colId xmlns:a16="http://schemas.microsoft.com/office/drawing/2014/main" val="1630707161"/>
                    </a:ext>
                  </a:extLst>
                </a:gridCol>
                <a:gridCol w="941598">
                  <a:extLst>
                    <a:ext uri="{9D8B030D-6E8A-4147-A177-3AD203B41FA5}">
                      <a16:colId xmlns:a16="http://schemas.microsoft.com/office/drawing/2014/main" val="3242389103"/>
                    </a:ext>
                  </a:extLst>
                </a:gridCol>
                <a:gridCol w="978767">
                  <a:extLst>
                    <a:ext uri="{9D8B030D-6E8A-4147-A177-3AD203B41FA5}">
                      <a16:colId xmlns:a16="http://schemas.microsoft.com/office/drawing/2014/main" val="3367777595"/>
                    </a:ext>
                  </a:extLst>
                </a:gridCol>
                <a:gridCol w="1040713">
                  <a:extLst>
                    <a:ext uri="{9D8B030D-6E8A-4147-A177-3AD203B41FA5}">
                      <a16:colId xmlns:a16="http://schemas.microsoft.com/office/drawing/2014/main" val="1166341791"/>
                    </a:ext>
                  </a:extLst>
                </a:gridCol>
                <a:gridCol w="1982312">
                  <a:extLst>
                    <a:ext uri="{9D8B030D-6E8A-4147-A177-3AD203B41FA5}">
                      <a16:colId xmlns:a16="http://schemas.microsoft.com/office/drawing/2014/main" val="2021266528"/>
                    </a:ext>
                  </a:extLst>
                </a:gridCol>
              </a:tblGrid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98,1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0,16574677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0,09348098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0,227086945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-0,032140802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045157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0,16536792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0,0909877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0,227713393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-0,028642229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6641690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0,1649882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0,08842415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0,228338122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-0,025074229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7665957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0,1646076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0,08578403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0,228961147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-0,021430484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067821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0,16422612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0,08306003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0,229582481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-0,017703672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00315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0,16384376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0,08024361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0,230202138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-0,013885231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2725886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0,1634605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0,07732468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0,230820131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-0,009965045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380464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0,16307633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0,07429115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0,231436474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-0,005931009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40348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0,16269127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0,07112836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0,23205118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-0,001768445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1912926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0,16261414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0,07047877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0,232173926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-0,000918989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570555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0,16253698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0,06982314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0,232296607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-6,35171E-05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5261865"/>
                  </a:ext>
                </a:extLst>
              </a:tr>
              <a:tr h="265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0,16245979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0,0691613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0,232419224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0,000798141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88467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24544"/>
              </p:ext>
            </p:extLst>
          </p:nvPr>
        </p:nvGraphicFramePr>
        <p:xfrm>
          <a:off x="249382" y="3708847"/>
          <a:ext cx="5694217" cy="2903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759">
                  <a:extLst>
                    <a:ext uri="{9D8B030D-6E8A-4147-A177-3AD203B41FA5}">
                      <a16:colId xmlns:a16="http://schemas.microsoft.com/office/drawing/2014/main" val="203647959"/>
                    </a:ext>
                  </a:extLst>
                </a:gridCol>
                <a:gridCol w="921421">
                  <a:extLst>
                    <a:ext uri="{9D8B030D-6E8A-4147-A177-3AD203B41FA5}">
                      <a16:colId xmlns:a16="http://schemas.microsoft.com/office/drawing/2014/main" val="4141478352"/>
                    </a:ext>
                  </a:extLst>
                </a:gridCol>
                <a:gridCol w="957793">
                  <a:extLst>
                    <a:ext uri="{9D8B030D-6E8A-4147-A177-3AD203B41FA5}">
                      <a16:colId xmlns:a16="http://schemas.microsoft.com/office/drawing/2014/main" val="557256466"/>
                    </a:ext>
                  </a:extLst>
                </a:gridCol>
                <a:gridCol w="1018412">
                  <a:extLst>
                    <a:ext uri="{9D8B030D-6E8A-4147-A177-3AD203B41FA5}">
                      <a16:colId xmlns:a16="http://schemas.microsoft.com/office/drawing/2014/main" val="2868885414"/>
                    </a:ext>
                  </a:extLst>
                </a:gridCol>
                <a:gridCol w="1939832">
                  <a:extLst>
                    <a:ext uri="{9D8B030D-6E8A-4147-A177-3AD203B41FA5}">
                      <a16:colId xmlns:a16="http://schemas.microsoft.com/office/drawing/2014/main" val="769253070"/>
                    </a:ext>
                  </a:extLst>
                </a:gridCol>
              </a:tblGrid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98,9402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0,16253621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0,06981655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0,232297834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-5,49315E-05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4730397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0,16253544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0,06980997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0,23229906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-4,63452E-05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022844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0,16253467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0,06980338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0,232300287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-3,77583E-05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049804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0,06979679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0,232301513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-2,91707E-05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676090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0,16253312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0,0697902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0,23230274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-2,05826E-05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4501096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0,16252927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0,06975724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0,232308872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2,23674E-05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864005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0,16253235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0,06978361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0,232303966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-1,19938E-05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6550353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0,16253158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0,06977702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0,232305193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-3,40446E-06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3268777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0,16253081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0,06977042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0,232306419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5,18554E-06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3293910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0,06977636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0,232305315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-2,54549E-06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31772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98,94144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0,16253143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0,0697757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0,232305438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-1,68651E-06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8232837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98,94146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0,16253135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0,06977504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0,232305561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-8,27524E-07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5158318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98,94148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0,16253127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0,06977438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0,232305683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3,14664E-08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3971001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5" y="4544768"/>
            <a:ext cx="2351741" cy="2206096"/>
          </a:xfrm>
          <a:prstGeom prst="rect">
            <a:avLst/>
          </a:prstGeom>
        </p:spPr>
      </p:pic>
      <p:sp>
        <p:nvSpPr>
          <p:cNvPr id="7" name="Balão de Fala: Oval 6"/>
          <p:cNvSpPr/>
          <p:nvPr/>
        </p:nvSpPr>
        <p:spPr>
          <a:xfrm>
            <a:off x="5583382" y="3708847"/>
            <a:ext cx="4572000" cy="1451736"/>
          </a:xfrm>
          <a:prstGeom prst="wedgeEllipseCallout">
            <a:avLst>
              <a:gd name="adj1" fmla="val 46548"/>
              <a:gd name="adj2" fmla="val 56774"/>
            </a:avLst>
          </a:prstGeom>
          <a:solidFill>
            <a:srgbClr val="BD5738"/>
          </a:solidFill>
          <a:ln>
            <a:solidFill>
              <a:srgbClr val="BD573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Primeiras respostas: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0,163 m³/s;  Q</a:t>
            </a:r>
            <a:r>
              <a:rPr lang="pt-B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0,0698 m³/s e               Q</a:t>
            </a:r>
            <a:r>
              <a:rPr lang="pt-B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0,232 m³/s</a:t>
            </a:r>
          </a:p>
        </p:txBody>
      </p:sp>
    </p:spTree>
    <p:extLst>
      <p:ext uri="{BB962C8B-B14F-4D97-AF65-F5344CB8AC3E}">
        <p14:creationId xmlns:p14="http://schemas.microsoft.com/office/powerpoint/2010/main" val="130581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09" y="1333500"/>
            <a:ext cx="2200275" cy="4191000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317548" y="697579"/>
            <a:ext cx="8142634" cy="1704109"/>
          </a:xfrm>
          <a:prstGeom prst="wedgeEllipseCallout">
            <a:avLst>
              <a:gd name="adj1" fmla="val -48467"/>
              <a:gd name="adj2" fmla="val 75508"/>
            </a:avLst>
          </a:prstGeom>
          <a:solidFill>
            <a:srgbClr val="886668"/>
          </a:solidFill>
          <a:ln>
            <a:solidFill>
              <a:srgbClr val="88666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as vazões obtidas deveríamos obter os coeficientes de perda de carga distribuída e havendo muito diferença dos valores trabalhados, deveríamos refazer o problema com estes valores.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043" y="2619207"/>
            <a:ext cx="5146328" cy="32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5" y="1333500"/>
            <a:ext cx="2200275" cy="4191000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500992" y="637310"/>
            <a:ext cx="4370863" cy="1704109"/>
          </a:xfrm>
          <a:prstGeom prst="wedgeEllipseCallout">
            <a:avLst>
              <a:gd name="adj1" fmla="val -48467"/>
              <a:gd name="adj2" fmla="val 75508"/>
            </a:avLst>
          </a:prstGeom>
          <a:solidFill>
            <a:srgbClr val="886668"/>
          </a:solidFill>
          <a:ln>
            <a:solidFill>
              <a:srgbClr val="88666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Consideramos mais este problema dos três reservatórios: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04364" y="775855"/>
            <a:ext cx="401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os tubos são feitos de concreto (k = 0,05 mm) e a temperatura d´água é 20</a:t>
            </a:r>
            <a:r>
              <a:rPr lang="pt-BR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calcule a vazão em cada tubo.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78" y="2623434"/>
            <a:ext cx="6973113" cy="36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74" y="3505069"/>
            <a:ext cx="2930565" cy="3160993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7547429" y="1806898"/>
            <a:ext cx="2960914" cy="1698171"/>
          </a:xfrm>
          <a:prstGeom prst="wedgeEllipseCallout">
            <a:avLst>
              <a:gd name="adj1" fmla="val 34849"/>
              <a:gd name="adj2" fmla="val 88607"/>
            </a:avLst>
          </a:prstGeom>
          <a:solidFill>
            <a:srgbClr val="9DE4F5"/>
          </a:solidFill>
          <a:ln>
            <a:solidFill>
              <a:srgbClr val="9DE4F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um 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00545" y="235527"/>
            <a:ext cx="5749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a instalação a seguir e os dados da tabela 1, pede-se especificar as vazões em cada um dos trechos.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99819"/>
              </p:ext>
            </p:extLst>
          </p:nvPr>
        </p:nvGraphicFramePr>
        <p:xfrm>
          <a:off x="446168" y="5112482"/>
          <a:ext cx="8128000" cy="157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146506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999506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908544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66974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Trecho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5944"/>
                  </a:ext>
                </a:extLst>
              </a:tr>
              <a:tr h="46027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44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74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63377"/>
                  </a:ext>
                </a:extLst>
              </a:tr>
            </a:tbl>
          </a:graphicData>
        </a:graphic>
      </p:graphicFrame>
      <p:pic>
        <p:nvPicPr>
          <p:cNvPr id="10242" name="Picture 2" descr="C:\Users\raigi\AppData\Local\Temp\SNAGHTML25364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50" y="1435857"/>
            <a:ext cx="6185437" cy="36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" y="2339060"/>
            <a:ext cx="5182323" cy="4477375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133960" y="193964"/>
            <a:ext cx="6289964" cy="2576946"/>
          </a:xfrm>
          <a:prstGeom prst="wedgeEllipseCallout">
            <a:avLst>
              <a:gd name="adj1" fmla="val -36472"/>
              <a:gd name="adj2" fmla="val 85618"/>
            </a:avLst>
          </a:prstGeom>
          <a:solidFill>
            <a:srgbClr val="95C9D6"/>
          </a:solidFill>
          <a:ln>
            <a:solidFill>
              <a:srgbClr val="95C9D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reservatório mais alto é sempre ABASTECEDOR e o mais baixo RECEPTOR, mas o(s) intermediário(s) dependerá(</a:t>
            </a:r>
            <a:r>
              <a:rPr lang="pt-BR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da comparação da carga total no nó J (H</a:t>
            </a:r>
            <a:r>
              <a:rPr lang="pt-BR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com a carga total dele(s), no caso apresentado seria a carga total em B (H</a:t>
            </a:r>
            <a:r>
              <a:rPr lang="pt-BR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26" name="Picture 2" descr="C:\Users\raigi\AppData\Local\Temp\SNAGHTML1b7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42" y="3311236"/>
            <a:ext cx="6353482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19" y="1233054"/>
            <a:ext cx="5624946" cy="56249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0291" y="1717964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1: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neste caso o reservatório B é RECEPTOR, portanto: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930"/>
            <a:ext cx="6353175" cy="292417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1884218" y="2910623"/>
            <a:ext cx="734291" cy="26207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408218" y="2979898"/>
            <a:ext cx="886691" cy="2620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2064328" y="3699166"/>
            <a:ext cx="554181" cy="4294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064327" y="2687782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54570" y="2706382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77303" y="351450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88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387" y="1152260"/>
            <a:ext cx="5624946" cy="56249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64216" y="1478710"/>
            <a:ext cx="4017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2: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neste caso o reservatório B não é nem RECEPTOR, nem ABASTECEDOR, já que não há escoamento para B, portanto: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 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1897639"/>
            <a:ext cx="6353175" cy="292417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7723043" y="2938332"/>
            <a:ext cx="734291" cy="26207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7903153" y="3726875"/>
            <a:ext cx="554181" cy="4294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903152" y="2715491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816128" y="3542209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841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219" y="1233054"/>
            <a:ext cx="5624946" cy="56249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30291" y="171796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3: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H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neste caso o reservatório B é ABASTECEDOR, portanto: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Q</a:t>
            </a:r>
            <a:r>
              <a:rPr lang="pt-BR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930"/>
            <a:ext cx="6353175" cy="292417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1884218" y="2910623"/>
            <a:ext cx="734291" cy="26207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408218" y="2979898"/>
            <a:ext cx="886691" cy="26207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cxnSpLocks/>
          </p:cNvCxnSpPr>
          <p:nvPr/>
        </p:nvCxnSpPr>
        <p:spPr>
          <a:xfrm flipH="1">
            <a:off x="2064328" y="3699166"/>
            <a:ext cx="554181" cy="4294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064327" y="2687782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654570" y="2706382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977303" y="3514500"/>
            <a:ext cx="55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</a:t>
            </a:r>
            <a:r>
              <a:rPr lang="pt-BR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283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igi\AppData\Local\Temp\SNAGHTML1b74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55" y="3419905"/>
            <a:ext cx="6353482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/>
          <p:cNvSpPr/>
          <p:nvPr/>
        </p:nvSpPr>
        <p:spPr>
          <a:xfrm>
            <a:off x="189354" y="568036"/>
            <a:ext cx="3329701" cy="2050473"/>
          </a:xfrm>
          <a:prstGeom prst="cloudCallout">
            <a:avLst>
              <a:gd name="adj1" fmla="val -24578"/>
              <a:gd name="adj2" fmla="val 121284"/>
            </a:avLst>
          </a:prstGeom>
          <a:solidFill>
            <a:srgbClr val="00F9B3"/>
          </a:solidFill>
          <a:ln>
            <a:solidFill>
              <a:srgbClr val="BF05E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BF05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onde começar?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418" y="1485900"/>
            <a:ext cx="3495675" cy="5372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54" y="3419905"/>
            <a:ext cx="2447619" cy="3438095"/>
          </a:xfrm>
          <a:prstGeom prst="rect">
            <a:avLst/>
          </a:prstGeom>
        </p:spPr>
      </p:pic>
      <p:sp>
        <p:nvSpPr>
          <p:cNvPr id="7" name="Balão de Pensamento: Nuvem 6"/>
          <p:cNvSpPr/>
          <p:nvPr/>
        </p:nvSpPr>
        <p:spPr>
          <a:xfrm>
            <a:off x="4572000" y="110836"/>
            <a:ext cx="4327368" cy="2119745"/>
          </a:xfrm>
          <a:prstGeom prst="cloudCallout">
            <a:avLst>
              <a:gd name="adj1" fmla="val 79713"/>
              <a:gd name="adj2" fmla="val 113072"/>
            </a:avLst>
          </a:prstGeom>
          <a:solidFill>
            <a:srgbClr val="FBA91A"/>
          </a:solidFill>
          <a:ln>
            <a:solidFill>
              <a:srgbClr val="FBA9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886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Começamos considerando o caso 2, ou seja, Q2 = 0, e calculamos Q</a:t>
            </a:r>
            <a:r>
              <a:rPr lang="pt-BR" sz="2400" b="1" baseline="-25000" dirty="0">
                <a:solidFill>
                  <a:srgbClr val="886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b="1" dirty="0">
                <a:solidFill>
                  <a:srgbClr val="886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Q</a:t>
            </a:r>
            <a:r>
              <a:rPr lang="pt-BR" sz="2400" b="1" baseline="-25000" dirty="0">
                <a:solidFill>
                  <a:srgbClr val="8866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73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387" y="1152260"/>
            <a:ext cx="5624946" cy="562494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64216" y="1478710"/>
            <a:ext cx="401738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92727" y="1478710"/>
            <a:ext cx="461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soluções de problemas reais com vazões máximas é comum se ter o escoamento turbulento na região do hidraulicamente rugoso, ou seja, região onde o coeficiente de perda de carga distribuída fica constante,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8666" y="3348431"/>
            <a:ext cx="3732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independe da vazão, dependendo exclusivamente da rugosidade relativa, ou seja, do material do conduto.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089" y="1152260"/>
            <a:ext cx="6327892" cy="4294909"/>
          </a:xfrm>
          <a:prstGeom prst="rect">
            <a:avLst/>
          </a:prstGeom>
        </p:spPr>
      </p:pic>
      <p:sp>
        <p:nvSpPr>
          <p:cNvPr id="7" name="Balão de Fala: Retângulo com Cantos Arredondados 6"/>
          <p:cNvSpPr/>
          <p:nvPr/>
        </p:nvSpPr>
        <p:spPr>
          <a:xfrm>
            <a:off x="2387312" y="5409235"/>
            <a:ext cx="3861087" cy="1330037"/>
          </a:xfrm>
          <a:prstGeom prst="wedgeRoundRectCallout">
            <a:avLst>
              <a:gd name="adj1" fmla="val -81871"/>
              <a:gd name="adj2" fmla="val -150000"/>
              <a:gd name="adj3" fmla="val 16667"/>
            </a:avLst>
          </a:prstGeom>
          <a:solidFill>
            <a:srgbClr val="2A774C"/>
          </a:solidFill>
          <a:ln>
            <a:solidFill>
              <a:srgbClr val="2A77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Nesta região o coeficiente de perda de carga distribuída é calculado pela fórmula de </a:t>
            </a:r>
            <a:r>
              <a:rPr lang="pt-BR" dirty="0" err="1"/>
              <a:t>Karman</a:t>
            </a:r>
            <a:r>
              <a:rPr lang="pt-BR" dirty="0"/>
              <a:t> &amp; </a:t>
            </a:r>
            <a:r>
              <a:rPr lang="pt-BR" dirty="0" err="1"/>
              <a:t>Prandtl</a:t>
            </a:r>
            <a:r>
              <a:rPr lang="pt-BR" dirty="0"/>
              <a:t>: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24916"/>
              </p:ext>
            </p:extLst>
          </p:nvPr>
        </p:nvGraphicFramePr>
        <p:xfrm>
          <a:off x="6524543" y="5447169"/>
          <a:ext cx="4038161" cy="118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ção" r:id="rId5" imgW="1473120" imgH="431640" progId="Equation.3">
                  <p:embed/>
                </p:oleObj>
              </mc:Choice>
              <mc:Fallback>
                <p:oleObj name="Equação" r:id="rId5" imgW="1473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4543" y="5447169"/>
                        <a:ext cx="4038161" cy="118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nda 9"/>
          <p:cNvSpPr/>
          <p:nvPr/>
        </p:nvSpPr>
        <p:spPr>
          <a:xfrm>
            <a:off x="3782290" y="110168"/>
            <a:ext cx="4475018" cy="999860"/>
          </a:xfrm>
          <a:prstGeom prst="wave">
            <a:avLst>
              <a:gd name="adj1" fmla="val 12500"/>
              <a:gd name="adj2" fmla="val -7121"/>
            </a:avLst>
          </a:prstGeom>
          <a:solidFill>
            <a:srgbClr val="2A774C"/>
          </a:solidFill>
          <a:ln>
            <a:solidFill>
              <a:srgbClr val="2A774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2497828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7" y="184808"/>
            <a:ext cx="9831928" cy="667319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92" y="0"/>
            <a:ext cx="2223608" cy="21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45" y="1333500"/>
            <a:ext cx="2200275" cy="4191000"/>
          </a:xfrm>
          <a:prstGeom prst="rect">
            <a:avLst/>
          </a:prstGeom>
        </p:spPr>
      </p:pic>
      <p:sp>
        <p:nvSpPr>
          <p:cNvPr id="4" name="Balão de Fala: Oval 3"/>
          <p:cNvSpPr/>
          <p:nvPr/>
        </p:nvSpPr>
        <p:spPr>
          <a:xfrm>
            <a:off x="2500992" y="637310"/>
            <a:ext cx="4370863" cy="1704109"/>
          </a:xfrm>
          <a:prstGeom prst="wedgeEllipseCallout">
            <a:avLst>
              <a:gd name="adj1" fmla="val -48467"/>
              <a:gd name="adj2" fmla="val 75508"/>
            </a:avLst>
          </a:prstGeom>
          <a:solidFill>
            <a:srgbClr val="886668"/>
          </a:solidFill>
          <a:ln>
            <a:solidFill>
              <a:srgbClr val="88666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considerar o seguinte problema dos três reservatórios: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04364" y="775855"/>
            <a:ext cx="4017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os tubos são feitos de concreto (k = 0,6 mm) e a temperatura d´água é 20</a:t>
            </a:r>
            <a:r>
              <a:rPr lang="pt-BR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calcule a vazão em cada tubo.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27" y="2498670"/>
            <a:ext cx="6496318" cy="3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2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826</Words>
  <Application>Microsoft Office PowerPoint</Application>
  <PresentationFormat>Widescreen</PresentationFormat>
  <Paragraphs>244</Paragraphs>
  <Slides>18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Tema do Office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“problema dos três reservatórios”, em seus quatro casos tradicionalmente estudados nos cursos de Hidráulica</dc:title>
  <dc:creator>Raimundo Ferreira Ignacio</dc:creator>
  <cp:lastModifiedBy>Raimundo Ferreira Ignacio</cp:lastModifiedBy>
  <cp:revision>76</cp:revision>
  <dcterms:created xsi:type="dcterms:W3CDTF">2017-03-12T23:12:25Z</dcterms:created>
  <dcterms:modified xsi:type="dcterms:W3CDTF">2018-10-14T03:19:12Z</dcterms:modified>
</cp:coreProperties>
</file>