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B9063"/>
    <a:srgbClr val="FCFCFC"/>
    <a:srgbClr val="E1343B"/>
    <a:srgbClr val="0A0A0B"/>
    <a:srgbClr val="BE5838"/>
    <a:srgbClr val="C4CED4"/>
    <a:srgbClr val="231F20"/>
    <a:srgbClr val="4FA556"/>
    <a:srgbClr val="3D2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74" autoAdjust="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5908A-FD5B-4A5E-89DD-6E28D416AFCE}" type="datetimeFigureOut">
              <a:rPr lang="pt-BR" smtClean="0"/>
              <a:t>04/08/2018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07E59-796B-4B42-95F8-2523BEC445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70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07E59-796B-4B42-95F8-2523BEC445D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411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07E59-796B-4B42-95F8-2523BEC445D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205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07E59-796B-4B42-95F8-2523BEC445D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673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07E59-796B-4B42-95F8-2523BEC445D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480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07E59-796B-4B42-95F8-2523BEC445D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53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07E59-796B-4B42-95F8-2523BEC445D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20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AFF084-20D4-400C-B573-489C4769E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D42860-6AD1-4920-945D-DCC17CB6E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2DB505-7779-46E8-B60E-20E0AB77C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AA1C-919E-4E84-AD12-3565DDBFFC6E}" type="datetimeFigureOut">
              <a:rPr lang="pt-BR" smtClean="0"/>
              <a:t>04/08/2018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57227B-80B0-41E2-8194-63253F77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340CEF-124B-4DBF-AA62-BFB3C532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5B3F-561B-4FB4-B8EA-5B5953DE7B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69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FCFCF-F75B-41E4-8D40-3FBE6D610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D8F4939-E68C-4EEB-9251-D113303A1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558C8E-FBE7-43E4-AC4D-B26F9F926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AA1C-919E-4E84-AD12-3565DDBFFC6E}" type="datetimeFigureOut">
              <a:rPr lang="pt-BR" smtClean="0"/>
              <a:t>04/08/2018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B3DB01-DA2D-42BA-AD95-829A1849C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92FBF0-7B35-4A6F-A912-4B342DE6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5B3F-561B-4FB4-B8EA-5B5953DE7B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21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05C719-15C1-4976-9D83-43BF89511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795719-93D7-4C64-9826-D6C849A74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203D58-DB7C-4692-A670-734D11FB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AA1C-919E-4E84-AD12-3565DDBFFC6E}" type="datetimeFigureOut">
              <a:rPr lang="pt-BR" smtClean="0"/>
              <a:t>04/08/2018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A3983E-3277-4355-A72C-1FED5D87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05D698-65E7-42DA-ACB0-DA7E6C90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5B3F-561B-4FB4-B8EA-5B5953DE7B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66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02E4D1-5962-4485-BEE2-C61F11E15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7824C2-9BD4-4B91-8753-33BADCCF1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B015BC-B2D6-4D00-888B-69F1ED49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AA1C-919E-4E84-AD12-3565DDBFFC6E}" type="datetimeFigureOut">
              <a:rPr lang="pt-BR" smtClean="0"/>
              <a:t>04/08/2018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318399-B802-46E7-9A33-00F104331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5103DA-E2A1-414F-9B0C-E15DCB97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5B3F-561B-4FB4-B8EA-5B5953DE7B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45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55853-7476-4C2E-8C60-F155C9A92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4BC9C9-8F19-43CB-9832-7B8F96B38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0D95BD-4648-44AD-9CF1-CCE93927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AA1C-919E-4E84-AD12-3565DDBFFC6E}" type="datetimeFigureOut">
              <a:rPr lang="pt-BR" smtClean="0"/>
              <a:t>04/08/2018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B23625-D49B-4DCF-8B15-3E2C21175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5AC657-B86B-44BC-B25B-1A687017B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5B3F-561B-4FB4-B8EA-5B5953DE7B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25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0D09D1-86A0-4069-91B4-4522BB02E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11D457-1AD1-4120-BFD1-BFBC13CDF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0EFAD9-C2A5-4804-AECE-4EA09328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553C405-4919-4C14-AA77-0003C6509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AA1C-919E-4E84-AD12-3565DDBFFC6E}" type="datetimeFigureOut">
              <a:rPr lang="pt-BR" smtClean="0"/>
              <a:t>04/08/2018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41DA64-4AE6-439F-8F12-DFB83056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57FE058-461E-45C0-B1F6-4E01DA3D1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5B3F-561B-4FB4-B8EA-5B5953DE7B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45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B9E2D-CD09-4017-9CA8-196BB7C2F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557E8E-70A9-467B-8F55-6B2AA4464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BD7192-742B-417B-909A-9CA1F06C8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6D2A546-C803-4FDF-9322-63CCD99A4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C6684BB-A017-452B-9970-E1F6CC630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E78D7E2-B693-45D7-A48E-98AA8AB0D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AA1C-919E-4E84-AD12-3565DDBFFC6E}" type="datetimeFigureOut">
              <a:rPr lang="pt-BR" smtClean="0"/>
              <a:t>04/08/2018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9A8A9C0-B44B-4CCC-98B0-7905EDFAE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E8E2825-EBAC-4D20-8A83-6F7105CDD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5B3F-561B-4FB4-B8EA-5B5953DE7B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82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9AECB-0D0F-4471-AAE8-8FB63913B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1563060-0341-47DF-BF04-E1D280FC2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AA1C-919E-4E84-AD12-3565DDBFFC6E}" type="datetimeFigureOut">
              <a:rPr lang="pt-BR" smtClean="0"/>
              <a:t>04/08/2018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28F7DA4-AF4F-481C-9AC5-E46AAB12E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447F04C-8314-46DF-880D-7194872D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5B3F-561B-4FB4-B8EA-5B5953DE7B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86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C153589-15C0-4253-B02B-ECEAEA900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AA1C-919E-4E84-AD12-3565DDBFFC6E}" type="datetimeFigureOut">
              <a:rPr lang="pt-BR" smtClean="0"/>
              <a:t>04/08/2018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5BDDCA3-388F-4884-A4BF-46AFFF622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221DA3-5524-4973-85E1-C1BBAE08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5B3F-561B-4FB4-B8EA-5B5953DE7B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45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DCEF8A-5801-4693-9208-78633CF05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A0FF62-55CE-4344-915C-877651F1F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3618749-7BAE-46FA-B354-BE95C553F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BC8C9D-CC40-48E9-A721-3F8E397F5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AA1C-919E-4E84-AD12-3565DDBFFC6E}" type="datetimeFigureOut">
              <a:rPr lang="pt-BR" smtClean="0"/>
              <a:t>04/08/2018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63CA54C-E12C-4D97-BA3A-C0D45884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528017-64E9-47F0-97AD-7BB31E0FC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5B3F-561B-4FB4-B8EA-5B5953DE7B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10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481D3-433C-4FFD-8C73-9B30BA52D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7297CE3-BF41-4AC0-9083-4674985A4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1F56008-56DC-4A75-A5B0-9D68DB41A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244E4E9-F113-404A-BB97-E8493FBB5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AA1C-919E-4E84-AD12-3565DDBFFC6E}" type="datetimeFigureOut">
              <a:rPr lang="pt-BR" smtClean="0"/>
              <a:t>04/08/2018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F0E04D2-2BFE-4C24-9E5F-F3B8C4D1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1183F5-2A47-4ED8-AEA5-BDB1C9691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5B3F-561B-4FB4-B8EA-5B5953DE7B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52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994EF68-4608-416C-89A1-B6A2CA073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9B188A-ADBE-4BB7-825C-1B703ECDA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DFEF5F-0F24-4B20-B644-15AB5A043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BAA1C-919E-4E84-AD12-3565DDBFFC6E}" type="datetimeFigureOut">
              <a:rPr lang="pt-BR" smtClean="0"/>
              <a:t>04/08/2018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A8A00B-D606-431D-9FBE-D3B03E0DE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01662A-6BA7-43EE-8EAB-EFCDF38FA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95B3F-561B-4FB4-B8EA-5B5953DE7B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35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12" Type="http://schemas.openxmlformats.org/officeDocument/2006/relationships/image" Target="../media/image20.png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11" Type="http://schemas.openxmlformats.org/officeDocument/2006/relationships/image" Target="../media/image13.wmf"/><Relationship Id="rId5" Type="http://schemas.openxmlformats.org/officeDocument/2006/relationships/image" Target="../media/image17.png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6.png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1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24.wmf"/><Relationship Id="rId4" Type="http://schemas.openxmlformats.org/officeDocument/2006/relationships/image" Target="../media/image28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natureza, árvore, água, ao ar livre&#10;&#10;Descrição gerada com muito alta confiança">
            <a:extLst>
              <a:ext uri="{FF2B5EF4-FFF2-40B4-BE49-F238E27FC236}">
                <a16:creationId xmlns:a16="http://schemas.microsoft.com/office/drawing/2014/main" id="{E55CD9A0-62A8-4EA0-9C74-072E4AFAF1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80" b="103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146" name="Picture 2" descr="C:\Users\Raimundo F Ignacio\AppData\Local\Temp\SNAGHTML4c105897.PNG">
            <a:extLst>
              <a:ext uri="{FF2B5EF4-FFF2-40B4-BE49-F238E27FC236}">
                <a16:creationId xmlns:a16="http://schemas.microsoft.com/office/drawing/2014/main" id="{4D850FA1-F6D5-4E54-BE86-BA01889F8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764" y="1809345"/>
            <a:ext cx="582011" cy="88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aimundo F Ignacio\AppData\Local\Temp\SNAGHTML49ba6d55.PNG">
            <a:extLst>
              <a:ext uri="{FF2B5EF4-FFF2-40B4-BE49-F238E27FC236}">
                <a16:creationId xmlns:a16="http://schemas.microsoft.com/office/drawing/2014/main" id="{5C367822-F922-407B-82E2-986E0DDF0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9277" y="5407066"/>
            <a:ext cx="1773959" cy="145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E819AE98-EA41-479D-ADCC-9082D748A7AD}"/>
              </a:ext>
            </a:extLst>
          </p:cNvPr>
          <p:cNvSpPr/>
          <p:nvPr/>
        </p:nvSpPr>
        <p:spPr>
          <a:xfrm>
            <a:off x="640633" y="2689697"/>
            <a:ext cx="6254656" cy="2368675"/>
          </a:xfrm>
          <a:prstGeom prst="wedgeEllipseCallout">
            <a:avLst>
              <a:gd name="adj1" fmla="val 49730"/>
              <a:gd name="adj2" fmla="val -47039"/>
            </a:avLst>
          </a:prstGeom>
          <a:solidFill>
            <a:srgbClr val="7B9063"/>
          </a:solidFill>
          <a:ln>
            <a:solidFill>
              <a:srgbClr val="FFFFFF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uma formação sustentável e que possibilite a empregabilidade, não queira ganhar o peixe, mas aprenda a pescar e amplie sempre sua inteligência se tornando um protagonista da sua sempre inacabada formação! </a:t>
            </a:r>
          </a:p>
        </p:txBody>
      </p:sp>
    </p:spTree>
    <p:extLst>
      <p:ext uri="{BB962C8B-B14F-4D97-AF65-F5344CB8AC3E}">
        <p14:creationId xmlns:p14="http://schemas.microsoft.com/office/powerpoint/2010/main" val="222363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árvore, água, ao ar livre, natureza&#10;&#10;Descrição gerada com muito alta confiança">
            <a:extLst>
              <a:ext uri="{FF2B5EF4-FFF2-40B4-BE49-F238E27FC236}">
                <a16:creationId xmlns:a16="http://schemas.microsoft.com/office/drawing/2014/main" id="{48CDB35A-3D6A-4ECC-A064-B8869DCA17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8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050" name="Picture 2" descr="C:\Users\Raimundo F Ignacio\AppData\Local\Temp\SNAGHTML49ba6d55.PNG">
            <a:extLst>
              <a:ext uri="{FF2B5EF4-FFF2-40B4-BE49-F238E27FC236}">
                <a16:creationId xmlns:a16="http://schemas.microsoft.com/office/drawing/2014/main" id="{D916AD86-FB44-4E02-B0C5-FD193DAD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132" y="5142829"/>
            <a:ext cx="1773959" cy="145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D35FCA51-F7AD-4BCE-8C59-7682F5327628}"/>
              </a:ext>
            </a:extLst>
          </p:cNvPr>
          <p:cNvSpPr/>
          <p:nvPr/>
        </p:nvSpPr>
        <p:spPr>
          <a:xfrm>
            <a:off x="3038765" y="4230255"/>
            <a:ext cx="3334326" cy="912574"/>
          </a:xfrm>
          <a:prstGeom prst="wedgeEllipseCallout">
            <a:avLst>
              <a:gd name="adj1" fmla="val 22606"/>
              <a:gd name="adj2" fmla="val 97925"/>
            </a:avLst>
          </a:prstGeom>
          <a:solidFill>
            <a:srgbClr val="6AC8FE"/>
          </a:solidFill>
          <a:ln>
            <a:solidFill>
              <a:srgbClr val="04A47B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2F3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1 de hidráulica II – problemas propostos</a:t>
            </a:r>
          </a:p>
        </p:txBody>
      </p:sp>
    </p:spTree>
    <p:extLst>
      <p:ext uri="{BB962C8B-B14F-4D97-AF65-F5344CB8AC3E}">
        <p14:creationId xmlns:p14="http://schemas.microsoft.com/office/powerpoint/2010/main" val="129617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E6B36B39-F836-4696-A6DD-E04F8B83C593}"/>
              </a:ext>
            </a:extLst>
          </p:cNvPr>
          <p:cNvSpPr/>
          <p:nvPr/>
        </p:nvSpPr>
        <p:spPr>
          <a:xfrm>
            <a:off x="609600" y="463202"/>
            <a:ext cx="6096000" cy="19599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63638" indent="-1163638"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Questão: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Considerando que a instalação ao lado tem um único diâmetro de aço 40 com diâmetro nominal de 1,5” (D</a:t>
            </a:r>
            <a:r>
              <a:rPr lang="pt-B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40,8 mm e A = 13,1 cm²), pede-se: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velocidade média do escoamento;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somatória dos comprimentos equivalentes da instalação;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pressão na entrada da bomba.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7EAC6CF-41A3-4CD4-9C16-6FDE181EA9B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062470" y="437342"/>
            <a:ext cx="4366260" cy="201168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067DFAE-7623-4EAE-8F72-5BD525A3F48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16470"/>
            <a:ext cx="5837383" cy="3436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52602CF5-D690-46D3-AE12-5201CF9F50EF}"/>
              </a:ext>
            </a:extLst>
          </p:cNvPr>
          <p:cNvSpPr/>
          <p:nvPr/>
        </p:nvSpPr>
        <p:spPr>
          <a:xfrm>
            <a:off x="6677891" y="2897286"/>
            <a:ext cx="5135417" cy="1766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Dados: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= 0,025 = constante; L = 183,6 m; g = 9,8 m/s²; </a:t>
            </a:r>
            <a:r>
              <a:rPr lang="pt-BR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t-B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água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9783,34 N/m³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pt-BR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total_aB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15% do comprimento total da instalação.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3B166AB-0CCD-464C-BF88-EEDD3BEAA8F6}"/>
              </a:ext>
            </a:extLst>
          </p:cNvPr>
          <p:cNvSpPr/>
          <p:nvPr/>
        </p:nvSpPr>
        <p:spPr>
          <a:xfrm>
            <a:off x="277091" y="295564"/>
            <a:ext cx="11684000" cy="6216072"/>
          </a:xfrm>
          <a:prstGeom prst="rect">
            <a:avLst/>
          </a:prstGeom>
          <a:noFill/>
          <a:ln w="76200">
            <a:solidFill>
              <a:srgbClr val="04A4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 descr="Uma imagem contendo pessoa, homem, interior, parede&#10;&#10;Descrição gerada com muito alta confiança">
            <a:extLst>
              <a:ext uri="{FF2B5EF4-FFF2-40B4-BE49-F238E27FC236}">
                <a16:creationId xmlns:a16="http://schemas.microsoft.com/office/drawing/2014/main" id="{73A76638-F18C-4591-8D7A-26213207B5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1671" y="4781123"/>
            <a:ext cx="2114002" cy="1685024"/>
          </a:xfrm>
          <a:prstGeom prst="rect">
            <a:avLst/>
          </a:prstGeom>
        </p:spPr>
      </p:pic>
      <p:sp>
        <p:nvSpPr>
          <p:cNvPr id="15" name="Balão de Fala: Oval 14">
            <a:extLst>
              <a:ext uri="{FF2B5EF4-FFF2-40B4-BE49-F238E27FC236}">
                <a16:creationId xmlns:a16="http://schemas.microsoft.com/office/drawing/2014/main" id="{DC5F108C-7624-4A5B-8BFF-88C8869AA396}"/>
              </a:ext>
            </a:extLst>
          </p:cNvPr>
          <p:cNvSpPr/>
          <p:nvPr/>
        </p:nvSpPr>
        <p:spPr>
          <a:xfrm>
            <a:off x="5514110" y="4606987"/>
            <a:ext cx="4645890" cy="1183947"/>
          </a:xfrm>
          <a:prstGeom prst="wedgeEllipseCallout">
            <a:avLst>
              <a:gd name="adj1" fmla="val 58953"/>
              <a:gd name="adj2" fmla="val 18033"/>
            </a:avLst>
          </a:prstGeom>
          <a:solidFill>
            <a:srgbClr val="BD4644"/>
          </a:solidFill>
          <a:ln>
            <a:solidFill>
              <a:srgbClr val="04A47B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Solução no YouTube:</a:t>
            </a: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https://youtu.be/A0ujGT41oW0</a:t>
            </a:r>
          </a:p>
        </p:txBody>
      </p:sp>
    </p:spTree>
    <p:extLst>
      <p:ext uri="{BB962C8B-B14F-4D97-AF65-F5344CB8AC3E}">
        <p14:creationId xmlns:p14="http://schemas.microsoft.com/office/powerpoint/2010/main" val="419483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3D732CE-01A2-4A44-B941-7118572C9C7D}"/>
              </a:ext>
            </a:extLst>
          </p:cNvPr>
          <p:cNvSpPr/>
          <p:nvPr/>
        </p:nvSpPr>
        <p:spPr>
          <a:xfrm>
            <a:off x="461818" y="579553"/>
            <a:ext cx="6096000" cy="15610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55713" indent="-1255713"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Questão: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Sabendo-se que o NPSH</a:t>
            </a:r>
            <a:r>
              <a:rPr lang="pt-B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requerido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3,68 m, que a instalação se encontra em um local onde a pressão atmosférica é 700 mmHg e que a pressão absoluta de vapor d´água é 2337 N/m², verifique o fenômeno de cavitação.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95EA266-29C8-4A84-A1C0-15906877177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794615" y="354215"/>
            <a:ext cx="4366260" cy="201168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C920E28-AD44-456F-B61C-753AF9DDAFC6}"/>
              </a:ext>
            </a:extLst>
          </p:cNvPr>
          <p:cNvSpPr/>
          <p:nvPr/>
        </p:nvSpPr>
        <p:spPr>
          <a:xfrm>
            <a:off x="277091" y="295564"/>
            <a:ext cx="11684000" cy="5846618"/>
          </a:xfrm>
          <a:prstGeom prst="rect">
            <a:avLst/>
          </a:prstGeom>
          <a:noFill/>
          <a:ln w="76200">
            <a:solidFill>
              <a:srgbClr val="04A4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48B3673-D183-4216-9553-26795DE6B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11" y="3767455"/>
            <a:ext cx="1973751" cy="1988992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D17DE78F-0835-413B-86C8-9AB6F13B5D2C}"/>
              </a:ext>
            </a:extLst>
          </p:cNvPr>
          <p:cNvSpPr/>
          <p:nvPr/>
        </p:nvSpPr>
        <p:spPr>
          <a:xfrm>
            <a:off x="2186162" y="2801823"/>
            <a:ext cx="4093125" cy="1450109"/>
          </a:xfrm>
          <a:prstGeom prst="wedgeEllipseCallout">
            <a:avLst>
              <a:gd name="adj1" fmla="val -61000"/>
              <a:gd name="adj2" fmla="val 49761"/>
            </a:avLst>
          </a:prstGeom>
          <a:solidFill>
            <a:srgbClr val="3D225C"/>
          </a:solidFill>
          <a:ln w="28575">
            <a:solidFill>
              <a:srgbClr val="4FA55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Resolvemos esta segunda questão com alguns dados que foram obtidos na primeira questão!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DC0F5ED0-6414-488C-82FB-BF4498E62B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235339"/>
              </p:ext>
            </p:extLst>
          </p:nvPr>
        </p:nvGraphicFramePr>
        <p:xfrm>
          <a:off x="6571457" y="3904961"/>
          <a:ext cx="5097463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6" imgW="4038480" imgH="1498320" progId="Equation.DSMT4">
                  <p:embed/>
                </p:oleObj>
              </mc:Choice>
              <mc:Fallback>
                <p:oleObj name="Equation" r:id="rId6" imgW="4038480" imgH="149832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20580258-DE0B-46A9-AB44-33091A199B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71457" y="3904961"/>
                        <a:ext cx="5097463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1CD2F8D6-AC97-4743-AC49-BF683456F1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529748"/>
              </p:ext>
            </p:extLst>
          </p:nvPr>
        </p:nvGraphicFramePr>
        <p:xfrm>
          <a:off x="2941464" y="4574742"/>
          <a:ext cx="2591119" cy="1275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8" imgW="1650960" imgH="812520" progId="Equation.DSMT4">
                  <p:embed/>
                </p:oleObj>
              </mc:Choice>
              <mc:Fallback>
                <p:oleObj name="Equation" r:id="rId8" imgW="165096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41464" y="4574742"/>
                        <a:ext cx="2591119" cy="1275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m 10">
            <a:extLst>
              <a:ext uri="{FF2B5EF4-FFF2-40B4-BE49-F238E27FC236}">
                <a16:creationId xmlns:a16="http://schemas.microsoft.com/office/drawing/2014/main" id="{C01D1E5C-A51C-4899-8C93-00CDBB5BBA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6438" y="2140558"/>
            <a:ext cx="1348471" cy="1575830"/>
          </a:xfrm>
          <a:prstGeom prst="rect">
            <a:avLst/>
          </a:prstGeom>
        </p:spPr>
      </p:pic>
      <p:sp>
        <p:nvSpPr>
          <p:cNvPr id="12" name="Balão de Fala: Oval 11">
            <a:extLst>
              <a:ext uri="{FF2B5EF4-FFF2-40B4-BE49-F238E27FC236}">
                <a16:creationId xmlns:a16="http://schemas.microsoft.com/office/drawing/2014/main" id="{D59D63D8-501F-4975-A369-8B3997ADDBC3}"/>
              </a:ext>
            </a:extLst>
          </p:cNvPr>
          <p:cNvSpPr/>
          <p:nvPr/>
        </p:nvSpPr>
        <p:spPr>
          <a:xfrm>
            <a:off x="6325469" y="2438400"/>
            <a:ext cx="4194787" cy="990600"/>
          </a:xfrm>
          <a:prstGeom prst="wedgeEllipseCallout">
            <a:avLst>
              <a:gd name="adj1" fmla="val 59836"/>
              <a:gd name="adj2" fmla="val 28934"/>
            </a:avLst>
          </a:prstGeom>
          <a:solidFill>
            <a:srgbClr val="231F20"/>
          </a:solidFill>
          <a:ln w="38100">
            <a:solidFill>
              <a:srgbClr val="C4CED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Aí, lembramos que deve existir uma reserva contra a cavitação!</a:t>
            </a:r>
          </a:p>
        </p:txBody>
      </p:sp>
    </p:spTree>
    <p:extLst>
      <p:ext uri="{BB962C8B-B14F-4D97-AF65-F5344CB8AC3E}">
        <p14:creationId xmlns:p14="http://schemas.microsoft.com/office/powerpoint/2010/main" val="387315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8F4412C-7CB7-4BEF-93EE-3A1BF379D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34" y="525565"/>
            <a:ext cx="4371975" cy="195262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0C46CE0-4E75-4171-9615-45E6E8DEF96B}"/>
              </a:ext>
            </a:extLst>
          </p:cNvPr>
          <p:cNvSpPr/>
          <p:nvPr/>
        </p:nvSpPr>
        <p:spPr>
          <a:xfrm>
            <a:off x="277091" y="295564"/>
            <a:ext cx="11684000" cy="5846618"/>
          </a:xfrm>
          <a:prstGeom prst="rect">
            <a:avLst/>
          </a:prstGeom>
          <a:noFill/>
          <a:ln w="76200">
            <a:solidFill>
              <a:srgbClr val="04A4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C69AC04-A2F8-4963-A75F-64945F363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0011" y="1053820"/>
            <a:ext cx="3596654" cy="142437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CB2638D-1631-4230-8819-4AFC8CFB3B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06" y="856355"/>
            <a:ext cx="1318064" cy="18193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5F76E9A-9F29-4612-83AC-D3D0E5BFF973}"/>
              </a:ext>
            </a:extLst>
          </p:cNvPr>
          <p:cNvSpPr/>
          <p:nvPr/>
        </p:nvSpPr>
        <p:spPr>
          <a:xfrm>
            <a:off x="5747206" y="394690"/>
            <a:ext cx="53787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Algumas das consequências da cavitação</a:t>
            </a:r>
          </a:p>
        </p:txBody>
      </p:sp>
      <p:pic>
        <p:nvPicPr>
          <p:cNvPr id="9" name="Imagem 8" descr="Uma imagem contendo vestuário&#10;&#10;Descrição gerada com alta confiança">
            <a:extLst>
              <a:ext uri="{FF2B5EF4-FFF2-40B4-BE49-F238E27FC236}">
                <a16:creationId xmlns:a16="http://schemas.microsoft.com/office/drawing/2014/main" id="{92247BA5-6BB2-42C3-8460-1FA3170561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2266">
            <a:off x="7450900" y="2700331"/>
            <a:ext cx="1768668" cy="2163034"/>
          </a:xfrm>
          <a:prstGeom prst="rect">
            <a:avLst/>
          </a:prstGeom>
        </p:spPr>
      </p:pic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75549BA5-72DE-4690-A588-53CA394A8D71}"/>
              </a:ext>
            </a:extLst>
          </p:cNvPr>
          <p:cNvSpPr/>
          <p:nvPr/>
        </p:nvSpPr>
        <p:spPr>
          <a:xfrm>
            <a:off x="9264073" y="2918692"/>
            <a:ext cx="2605002" cy="1461120"/>
          </a:xfrm>
          <a:prstGeom prst="wedgeEllipseCallout">
            <a:avLst>
              <a:gd name="adj1" fmla="val -65508"/>
              <a:gd name="adj2" fmla="val -7822"/>
            </a:avLst>
          </a:prstGeom>
          <a:solidFill>
            <a:srgbClr val="BE5838"/>
          </a:solidFill>
          <a:ln>
            <a:solidFill>
              <a:srgbClr val="0A0A0B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por isso que devemos evitar a existência desse fenômeno!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ABBD605-44B7-4DDB-906A-DE500C86A941}"/>
              </a:ext>
            </a:extLst>
          </p:cNvPr>
          <p:cNvSpPr/>
          <p:nvPr/>
        </p:nvSpPr>
        <p:spPr>
          <a:xfrm>
            <a:off x="6476317" y="4804533"/>
            <a:ext cx="53927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Antes das consequências anteriores</a:t>
            </a:r>
          </a:p>
          <a:p>
            <a:pPr algn="ctr"/>
            <a:r>
              <a:rPr lang="pt-B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ocorre uma queda brusca de rendimento</a:t>
            </a:r>
          </a:p>
          <a:p>
            <a:pPr algn="ctr"/>
            <a:r>
              <a:rPr lang="pt-BR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 ruídos e vibrações indesejáveis!</a:t>
            </a:r>
            <a:endParaRPr lang="pt-BR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643B9E91-A7CB-4BCB-B80A-FF46A57112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377659"/>
              </p:ext>
            </p:extLst>
          </p:nvPr>
        </p:nvGraphicFramePr>
        <p:xfrm>
          <a:off x="718021" y="2473571"/>
          <a:ext cx="258127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8" imgW="2044440" imgH="914400" progId="Equation.DSMT4">
                  <p:embed/>
                </p:oleObj>
              </mc:Choice>
              <mc:Fallback>
                <p:oleObj name="Equation" r:id="rId8" imgW="2044440" imgH="9144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DC0F5ED0-6414-488C-82FB-BF4498E62B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8021" y="2473571"/>
                        <a:ext cx="2581275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0662290E-1DB0-429F-844E-412D52F7F2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769558"/>
              </p:ext>
            </p:extLst>
          </p:nvPr>
        </p:nvGraphicFramePr>
        <p:xfrm>
          <a:off x="718021" y="3781848"/>
          <a:ext cx="2436813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10" imgW="1930320" imgH="1371600" progId="Equation.DSMT4">
                  <p:embed/>
                </p:oleObj>
              </mc:Choice>
              <mc:Fallback>
                <p:oleObj name="Equation" r:id="rId10" imgW="1930320" imgH="13716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DC0F5ED0-6414-488C-82FB-BF4498E62B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18021" y="3781848"/>
                        <a:ext cx="2436813" cy="173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Imagem 14">
            <a:extLst>
              <a:ext uri="{FF2B5EF4-FFF2-40B4-BE49-F238E27FC236}">
                <a16:creationId xmlns:a16="http://schemas.microsoft.com/office/drawing/2014/main" id="{E8402A14-71D8-43BD-A7B8-0DB4B2890F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5450" y="4562900"/>
            <a:ext cx="1936706" cy="155142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D3DC29EE-4FAF-48A1-AD07-9121046566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80728" y="2148337"/>
            <a:ext cx="1171737" cy="1540709"/>
          </a:xfrm>
          <a:prstGeom prst="rect">
            <a:avLst/>
          </a:prstGeom>
        </p:spPr>
      </p:pic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29335A11-C5AE-48C0-A0AB-28C8F09AA9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88592"/>
              </p:ext>
            </p:extLst>
          </p:nvPr>
        </p:nvGraphicFramePr>
        <p:xfrm>
          <a:off x="654295" y="5492100"/>
          <a:ext cx="28702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14" imgW="2273040" imgH="406080" progId="Equation.DSMT4">
                  <p:embed/>
                </p:oleObj>
              </mc:Choice>
              <mc:Fallback>
                <p:oleObj name="Equation" r:id="rId14" imgW="2273040" imgH="40608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0662290E-1DB0-429F-844E-412D52F7F2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54295" y="5492100"/>
                        <a:ext cx="2870200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D7D9BDE4-CC89-412E-A67A-1ED951347B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471656"/>
              </p:ext>
            </p:extLst>
          </p:nvPr>
        </p:nvGraphicFramePr>
        <p:xfrm>
          <a:off x="5578751" y="2906656"/>
          <a:ext cx="1731963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16" imgW="1371600" imgH="660240" progId="Equation.DSMT4">
                  <p:embed/>
                </p:oleObj>
              </mc:Choice>
              <mc:Fallback>
                <p:oleObj name="Equation" r:id="rId16" imgW="1371600" imgH="66024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29335A11-C5AE-48C0-A0AB-28C8F09AA9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578751" y="2906656"/>
                        <a:ext cx="1731963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Balão de Fala: Oval 18">
            <a:extLst>
              <a:ext uri="{FF2B5EF4-FFF2-40B4-BE49-F238E27FC236}">
                <a16:creationId xmlns:a16="http://schemas.microsoft.com/office/drawing/2014/main" id="{4D39DE1C-1C34-4AF3-94C7-4D4B01DEC7BF}"/>
              </a:ext>
            </a:extLst>
          </p:cNvPr>
          <p:cNvSpPr/>
          <p:nvPr/>
        </p:nvSpPr>
        <p:spPr>
          <a:xfrm>
            <a:off x="3279351" y="4098111"/>
            <a:ext cx="2025573" cy="873854"/>
          </a:xfrm>
          <a:prstGeom prst="wedgeEllipseCallout">
            <a:avLst>
              <a:gd name="adj1" fmla="val 47565"/>
              <a:gd name="adj2" fmla="val 71627"/>
            </a:avLst>
          </a:prstGeom>
          <a:solidFill>
            <a:srgbClr val="E1343B"/>
          </a:solidFill>
          <a:ln>
            <a:solidFill>
              <a:srgbClr val="FCFCF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Agora é só calcular!</a:t>
            </a:r>
          </a:p>
        </p:txBody>
      </p:sp>
    </p:spTree>
    <p:extLst>
      <p:ext uri="{BB962C8B-B14F-4D97-AF65-F5344CB8AC3E}">
        <p14:creationId xmlns:p14="http://schemas.microsoft.com/office/powerpoint/2010/main" val="33706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8BE69187-4D85-4503-BD5B-1D9A99901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464" y="3036528"/>
            <a:ext cx="3086027" cy="3086027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0292E61-354E-47B3-AE54-E1C648CD5FBD}"/>
              </a:ext>
            </a:extLst>
          </p:cNvPr>
          <p:cNvSpPr/>
          <p:nvPr/>
        </p:nvSpPr>
        <p:spPr>
          <a:xfrm>
            <a:off x="277091" y="295564"/>
            <a:ext cx="11684000" cy="5846618"/>
          </a:xfrm>
          <a:prstGeom prst="rect">
            <a:avLst/>
          </a:prstGeom>
          <a:noFill/>
          <a:ln w="76200">
            <a:solidFill>
              <a:srgbClr val="04A4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F41FDCB-9BAC-4EB0-ACDA-42FE1633EE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146541"/>
              </p:ext>
            </p:extLst>
          </p:nvPr>
        </p:nvGraphicFramePr>
        <p:xfrm>
          <a:off x="600796" y="455974"/>
          <a:ext cx="9069836" cy="882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5" imgW="4572000" imgH="444240" progId="Equation.DSMT4">
                  <p:embed/>
                </p:oleObj>
              </mc:Choice>
              <mc:Fallback>
                <p:oleObj name="Equation" r:id="rId5" imgW="4572000" imgH="44424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643B9E91-A7CB-4BCB-B80A-FF46A57112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0796" y="455974"/>
                        <a:ext cx="9069836" cy="882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B4CE20C4-D3D9-4B63-B9B6-6A154D360C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957813"/>
              </p:ext>
            </p:extLst>
          </p:nvPr>
        </p:nvGraphicFramePr>
        <p:xfrm>
          <a:off x="674686" y="1499177"/>
          <a:ext cx="6890043" cy="882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Equation" r:id="rId7" imgW="3670200" imgH="469800" progId="Equation.DSMT4">
                  <p:embed/>
                </p:oleObj>
              </mc:Choice>
              <mc:Fallback>
                <p:oleObj name="Equation" r:id="rId7" imgW="3670200" imgH="46980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643B9E91-A7CB-4BCB-B80A-FF46A57112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686" y="1499177"/>
                        <a:ext cx="6890043" cy="882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CB79CE96-2E54-4804-A709-7C8CEBE21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682962"/>
              </p:ext>
            </p:extLst>
          </p:nvPr>
        </p:nvGraphicFramePr>
        <p:xfrm>
          <a:off x="674686" y="2503486"/>
          <a:ext cx="43624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Equation" r:id="rId9" imgW="2323800" imgH="444240" progId="Equation.DSMT4">
                  <p:embed/>
                </p:oleObj>
              </mc:Choice>
              <mc:Fallback>
                <p:oleObj name="Equation" r:id="rId9" imgW="2323800" imgH="44424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B4CE20C4-D3D9-4B63-B9B6-6A154D360C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4686" y="2503486"/>
                        <a:ext cx="4362450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168DF405-84CB-4B60-9F36-DFDFE96A2A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558855"/>
              </p:ext>
            </p:extLst>
          </p:nvPr>
        </p:nvGraphicFramePr>
        <p:xfrm>
          <a:off x="621071" y="3429000"/>
          <a:ext cx="90805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Equation" r:id="rId11" imgW="4838400" imgH="444240" progId="Equation.DSMT4">
                  <p:embed/>
                </p:oleObj>
              </mc:Choice>
              <mc:Fallback>
                <p:oleObj name="Equation" r:id="rId11" imgW="4838400" imgH="44424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CB79CE96-2E54-4804-A709-7C8CEBE216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1071" y="3429000"/>
                        <a:ext cx="9080500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EF77F752-CD40-4FA5-B53E-9155826DD1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580387"/>
              </p:ext>
            </p:extLst>
          </p:nvPr>
        </p:nvGraphicFramePr>
        <p:xfrm>
          <a:off x="621071" y="4385540"/>
          <a:ext cx="31464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Equation" r:id="rId13" imgW="1676160" imgH="241200" progId="Equation.DSMT4">
                  <p:embed/>
                </p:oleObj>
              </mc:Choice>
              <mc:Fallback>
                <p:oleObj name="Equation" r:id="rId13" imgW="1676160" imgH="2412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168DF405-84CB-4B60-9F36-DFDFE96A2A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1071" y="4385540"/>
                        <a:ext cx="3146425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6A480D16-B202-4624-BAA6-41A9696D83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836904"/>
              </p:ext>
            </p:extLst>
          </p:nvPr>
        </p:nvGraphicFramePr>
        <p:xfrm>
          <a:off x="600796" y="5049548"/>
          <a:ext cx="7913688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Equation" r:id="rId15" imgW="4216320" imgH="469800" progId="Equation.DSMT4">
                  <p:embed/>
                </p:oleObj>
              </mc:Choice>
              <mc:Fallback>
                <p:oleObj name="Equation" r:id="rId15" imgW="4216320" imgH="4698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EF77F752-CD40-4FA5-B53E-9155826DD1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0796" y="5049548"/>
                        <a:ext cx="7913688" cy="881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F48340AF-1242-423C-8A30-8D8CE9351751}"/>
              </a:ext>
            </a:extLst>
          </p:cNvPr>
          <p:cNvSpPr/>
          <p:nvPr/>
        </p:nvSpPr>
        <p:spPr>
          <a:xfrm>
            <a:off x="8984579" y="4471860"/>
            <a:ext cx="13721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8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972CD52-7396-4B80-8F19-874ED4CCBD54}"/>
              </a:ext>
            </a:extLst>
          </p:cNvPr>
          <p:cNvSpPr/>
          <p:nvPr/>
        </p:nvSpPr>
        <p:spPr>
          <a:xfrm>
            <a:off x="9076052" y="5302857"/>
            <a:ext cx="18554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CAVITA</a:t>
            </a:r>
          </a:p>
        </p:txBody>
      </p:sp>
    </p:spTree>
    <p:extLst>
      <p:ext uri="{BB962C8B-B14F-4D97-AF65-F5344CB8AC3E}">
        <p14:creationId xmlns:p14="http://schemas.microsoft.com/office/powerpoint/2010/main" val="7221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267</Words>
  <Application>Microsoft Office PowerPoint</Application>
  <PresentationFormat>Widescreen</PresentationFormat>
  <Paragraphs>28</Paragraphs>
  <Slides>6</Slides>
  <Notes>6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Times New Roman</vt:lpstr>
      <vt:lpstr>Tema do Office</vt:lpstr>
      <vt:lpstr>MathType 6.0 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4</cp:revision>
  <dcterms:created xsi:type="dcterms:W3CDTF">2018-08-04T14:59:08Z</dcterms:created>
  <dcterms:modified xsi:type="dcterms:W3CDTF">2018-08-04T19:14:52Z</dcterms:modified>
</cp:coreProperties>
</file>