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71" r:id="rId2"/>
    <p:sldId id="257" r:id="rId3"/>
    <p:sldId id="272" r:id="rId4"/>
    <p:sldId id="335" r:id="rId5"/>
    <p:sldId id="336" r:id="rId6"/>
    <p:sldId id="337" r:id="rId7"/>
    <p:sldId id="338" r:id="rId8"/>
    <p:sldId id="339" r:id="rId9"/>
    <p:sldId id="340" r:id="rId10"/>
    <p:sldId id="341" r:id="rId11"/>
    <p:sldId id="342" r:id="rId12"/>
    <p:sldId id="343" r:id="rId13"/>
    <p:sldId id="362" r:id="rId14"/>
    <p:sldId id="344" r:id="rId15"/>
    <p:sldId id="345" r:id="rId16"/>
    <p:sldId id="346" r:id="rId17"/>
    <p:sldId id="347" r:id="rId18"/>
    <p:sldId id="348" r:id="rId19"/>
    <p:sldId id="349" r:id="rId20"/>
    <p:sldId id="350" r:id="rId21"/>
    <p:sldId id="351" r:id="rId22"/>
    <p:sldId id="353" r:id="rId23"/>
    <p:sldId id="352" r:id="rId24"/>
    <p:sldId id="354" r:id="rId25"/>
    <p:sldId id="355" r:id="rId26"/>
    <p:sldId id="356" r:id="rId27"/>
    <p:sldId id="357" r:id="rId28"/>
    <p:sldId id="358" r:id="rId29"/>
    <p:sldId id="359" r:id="rId30"/>
    <p:sldId id="360" r:id="rId31"/>
    <p:sldId id="361" r:id="rId32"/>
    <p:sldId id="363" r:id="rId33"/>
    <p:sldId id="364" r:id="rId34"/>
    <p:sldId id="365" r:id="rId35"/>
    <p:sldId id="366" r:id="rId36"/>
    <p:sldId id="367" r:id="rId37"/>
    <p:sldId id="377" r:id="rId38"/>
    <p:sldId id="368" r:id="rId39"/>
    <p:sldId id="369" r:id="rId40"/>
    <p:sldId id="370" r:id="rId41"/>
    <p:sldId id="371" r:id="rId42"/>
    <p:sldId id="372" r:id="rId43"/>
    <p:sldId id="373" r:id="rId44"/>
    <p:sldId id="374" r:id="rId45"/>
    <p:sldId id="375" r:id="rId46"/>
    <p:sldId id="376" r:id="rId4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72C28"/>
    <a:srgbClr val="C16464"/>
    <a:srgbClr val="77010F"/>
    <a:srgbClr val="1F497D"/>
    <a:srgbClr val="5F5F5F"/>
    <a:srgbClr val="82001C"/>
    <a:srgbClr val="703F65"/>
    <a:srgbClr val="3E0F34"/>
    <a:srgbClr val="808000"/>
    <a:srgbClr val="8905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64" autoAdjust="0"/>
    <p:restoredTop sz="94660"/>
  </p:normalViewPr>
  <p:slideViewPr>
    <p:cSldViewPr snapToGrid="0">
      <p:cViewPr varScale="1">
        <p:scale>
          <a:sx n="78" d="100"/>
          <a:sy n="78" d="100"/>
        </p:scale>
        <p:origin x="94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image" Target="../media/image53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2" Type="http://schemas.openxmlformats.org/officeDocument/2006/relationships/image" Target="../media/image68.wmf"/><Relationship Id="rId1" Type="http://schemas.openxmlformats.org/officeDocument/2006/relationships/image" Target="../media/image67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7.wmf"/><Relationship Id="rId7" Type="http://schemas.openxmlformats.org/officeDocument/2006/relationships/image" Target="../media/image50.wmf"/><Relationship Id="rId2" Type="http://schemas.openxmlformats.org/officeDocument/2006/relationships/image" Target="../media/image76.wmf"/><Relationship Id="rId1" Type="http://schemas.openxmlformats.org/officeDocument/2006/relationships/image" Target="../media/image75.wmf"/><Relationship Id="rId6" Type="http://schemas.openxmlformats.org/officeDocument/2006/relationships/image" Target="../media/image80.wmf"/><Relationship Id="rId5" Type="http://schemas.openxmlformats.org/officeDocument/2006/relationships/image" Target="../media/image79.wmf"/><Relationship Id="rId4" Type="http://schemas.openxmlformats.org/officeDocument/2006/relationships/image" Target="../media/image78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5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99.wmf"/><Relationship Id="rId7" Type="http://schemas.openxmlformats.org/officeDocument/2006/relationships/image" Target="../media/image103.wmf"/><Relationship Id="rId2" Type="http://schemas.openxmlformats.org/officeDocument/2006/relationships/image" Target="../media/image98.wmf"/><Relationship Id="rId1" Type="http://schemas.openxmlformats.org/officeDocument/2006/relationships/image" Target="../media/image97.wmf"/><Relationship Id="rId6" Type="http://schemas.openxmlformats.org/officeDocument/2006/relationships/image" Target="../media/image102.wmf"/><Relationship Id="rId5" Type="http://schemas.openxmlformats.org/officeDocument/2006/relationships/image" Target="../media/image101.wmf"/><Relationship Id="rId4" Type="http://schemas.openxmlformats.org/officeDocument/2006/relationships/image" Target="../media/image100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80.wmf"/><Relationship Id="rId2" Type="http://schemas.openxmlformats.org/officeDocument/2006/relationships/image" Target="../media/image107.wmf"/><Relationship Id="rId1" Type="http://schemas.openxmlformats.org/officeDocument/2006/relationships/image" Target="../media/image106.wmf"/><Relationship Id="rId4" Type="http://schemas.openxmlformats.org/officeDocument/2006/relationships/image" Target="../media/image108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wmf"/><Relationship Id="rId2" Type="http://schemas.openxmlformats.org/officeDocument/2006/relationships/image" Target="../media/image80.wmf"/><Relationship Id="rId1" Type="http://schemas.openxmlformats.org/officeDocument/2006/relationships/image" Target="../media/image11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5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9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image" Target="../media/image23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image" Target="../media/image28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image" Target="../media/image44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232A36-7F3D-4E20-8791-A1F21F19F8BD}" type="datetimeFigureOut">
              <a:rPr lang="pt-BR" smtClean="0"/>
              <a:t>20/12/2018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61843A-69D2-4E89-B5BE-7FF8955B43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8753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322E37-8068-4A56-80F6-91005450B0F3}" type="slidenum">
              <a:rPr lang="pt-BR" smtClean="0"/>
              <a:t>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065710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1843A-69D2-4E89-B5BE-7FF8955B4376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52843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1843A-69D2-4E89-B5BE-7FF8955B4376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29824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1843A-69D2-4E89-B5BE-7FF8955B4376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25435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1843A-69D2-4E89-B5BE-7FF8955B4376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98307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1843A-69D2-4E89-B5BE-7FF8955B4376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19261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1843A-69D2-4E89-B5BE-7FF8955B4376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28850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1843A-69D2-4E89-B5BE-7FF8955B4376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43684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1843A-69D2-4E89-B5BE-7FF8955B4376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5183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1843A-69D2-4E89-B5BE-7FF8955B4376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42655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1843A-69D2-4E89-B5BE-7FF8955B4376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29781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322E37-8068-4A56-80F6-91005450B0F3}" type="slidenum">
              <a:rPr lang="pt-BR" smtClean="0"/>
              <a:t>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710593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1843A-69D2-4E89-B5BE-7FF8955B4376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93813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1843A-69D2-4E89-B5BE-7FF8955B4376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43824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1843A-69D2-4E89-B5BE-7FF8955B4376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54249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1843A-69D2-4E89-B5BE-7FF8955B4376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697115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1843A-69D2-4E89-B5BE-7FF8955B4376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21764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1843A-69D2-4E89-B5BE-7FF8955B4376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9847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1843A-69D2-4E89-B5BE-7FF8955B4376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97348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1843A-69D2-4E89-B5BE-7FF8955B4376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78945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1843A-69D2-4E89-B5BE-7FF8955B4376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36847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1843A-69D2-4E89-B5BE-7FF8955B4376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54727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1843A-69D2-4E89-B5BE-7FF8955B4376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838404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1843A-69D2-4E89-B5BE-7FF8955B4376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474653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1843A-69D2-4E89-B5BE-7FF8955B4376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083555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1843A-69D2-4E89-B5BE-7FF8955B4376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234966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1843A-69D2-4E89-B5BE-7FF8955B4376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459096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1843A-69D2-4E89-B5BE-7FF8955B4376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881622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1843A-69D2-4E89-B5BE-7FF8955B4376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312812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1843A-69D2-4E89-B5BE-7FF8955B4376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450235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1843A-69D2-4E89-B5BE-7FF8955B4376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236222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1843A-69D2-4E89-B5BE-7FF8955B4376}" type="slidenum">
              <a:rPr lang="pt-BR" smtClean="0"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253332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1843A-69D2-4E89-B5BE-7FF8955B4376}" type="slidenum">
              <a:rPr lang="pt-BR" smtClean="0"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26318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1843A-69D2-4E89-B5BE-7FF8955B4376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680432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1843A-69D2-4E89-B5BE-7FF8955B4376}" type="slidenum">
              <a:rPr lang="pt-BR" smtClean="0"/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354548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1843A-69D2-4E89-B5BE-7FF8955B4376}" type="slidenum">
              <a:rPr lang="pt-BR" smtClean="0"/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55348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1843A-69D2-4E89-B5BE-7FF8955B4376}" type="slidenum">
              <a:rPr lang="pt-BR" smtClean="0"/>
              <a:t>42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159527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1843A-69D2-4E89-B5BE-7FF8955B4376}" type="slidenum">
              <a:rPr lang="pt-BR" smtClean="0"/>
              <a:t>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5754537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1843A-69D2-4E89-B5BE-7FF8955B4376}" type="slidenum">
              <a:rPr lang="pt-BR" smtClean="0"/>
              <a:t>44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799455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1843A-69D2-4E89-B5BE-7FF8955B4376}" type="slidenum">
              <a:rPr lang="pt-BR" smtClean="0"/>
              <a:t>45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751346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1843A-69D2-4E89-B5BE-7FF8955B4376}" type="slidenum">
              <a:rPr lang="pt-BR" smtClean="0"/>
              <a:t>46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8827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1843A-69D2-4E89-B5BE-7FF8955B4376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19106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1843A-69D2-4E89-B5BE-7FF8955B4376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79196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1843A-69D2-4E89-B5BE-7FF8955B4376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53655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1843A-69D2-4E89-B5BE-7FF8955B4376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86976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1843A-69D2-4E89-B5BE-7FF8955B4376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3101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66C82A-DA8B-4EA0-B096-6298137A7B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094891B-5D47-4EC9-B6C8-3BE4E79760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4348B84-8142-4A6F-A8B5-76C14D9F6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03BD4-AD56-46D1-B301-1707A0F63906}" type="datetimeFigureOut">
              <a:rPr lang="pt-BR" smtClean="0"/>
              <a:t>20/12/2018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A0105DD-6E9B-4FEC-A34A-548E59DC7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2203982-79B3-4863-9208-1241918CA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8A0E7-DF88-4E21-9641-A981898C47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3084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2C83D3-907E-491A-982E-EEB6A1C57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3574EB1-4C10-41A9-9CB7-74DD03EF47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288E0D7-2E0E-4F85-8F6F-1294789E3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03BD4-AD56-46D1-B301-1707A0F63906}" type="datetimeFigureOut">
              <a:rPr lang="pt-BR" smtClean="0"/>
              <a:t>20/12/2018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680BA7A-3030-4D71-BB5B-C4E443CB1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A87E1B3-D249-40E1-B0D6-91C698F90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8A0E7-DF88-4E21-9641-A981898C47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6772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BB961A8-81EE-4278-AA30-D6C0F4D0F6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30295FD-1FBD-49AB-9FE3-E357FD9717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BC9856B-69C0-4610-96E4-E1492ED8C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03BD4-AD56-46D1-B301-1707A0F63906}" type="datetimeFigureOut">
              <a:rPr lang="pt-BR" smtClean="0"/>
              <a:t>20/12/2018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04D712D-9F7E-425D-A2A7-985824BEB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3332CFE-460A-4CE5-93E2-5DDEEFB6F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8A0E7-DF88-4E21-9641-A981898C47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9923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F2924C-D080-4308-9225-312CE0AB2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A7E52AE-B2FB-4B64-AED6-278FF62AAF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6F12764-F00F-4BBD-A4C5-FCC621401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03BD4-AD56-46D1-B301-1707A0F63906}" type="datetimeFigureOut">
              <a:rPr lang="pt-BR" smtClean="0"/>
              <a:t>20/12/2018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ED188FA-36C3-4CAF-BCCD-BE9AA1C46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2B5A053-4254-4C85-8709-75C899EC9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8A0E7-DF88-4E21-9641-A981898C47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8961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1E7B94-C039-41CD-ADFB-EA703D42B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F0C63FE-679D-4750-A36B-035032A9D7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F07E10F-3CB1-4373-9657-58323E4CE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03BD4-AD56-46D1-B301-1707A0F63906}" type="datetimeFigureOut">
              <a:rPr lang="pt-BR" smtClean="0"/>
              <a:t>20/12/2018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9353EC8-5B57-4F0F-A0FB-2C52AB0A7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71FA2E5-8700-4FA6-9677-92AC91574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8A0E7-DF88-4E21-9641-A981898C47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43330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5E0F96-926D-4857-A654-28FF2D6AE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06515F2-FD96-45F6-89A3-2D94CC5367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A843E58-4911-4B19-B5E7-49F72965B8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B952A84-5CBA-4B7C-86E3-F2047F999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03BD4-AD56-46D1-B301-1707A0F63906}" type="datetimeFigureOut">
              <a:rPr lang="pt-BR" smtClean="0"/>
              <a:t>20/12/2018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746D310-A968-4D37-BE27-F8042C83A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A0DB410-E59B-49F4-86BE-7B51856E9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8A0E7-DF88-4E21-9641-A981898C47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9312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B20814-E112-4EFA-A6CA-2C349EA7B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426592A-4D01-46BA-9885-0D95384245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2FB7E3B-47B1-4A6A-9938-A5A0D1FBC9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3BE0F8E-BD9E-4237-8E93-5397EF0F20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2BDEBE89-2C68-465D-85C8-2FD0DC1496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77C6E3F4-7FFE-42B8-8EF4-4C173FE59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03BD4-AD56-46D1-B301-1707A0F63906}" type="datetimeFigureOut">
              <a:rPr lang="pt-BR" smtClean="0"/>
              <a:t>20/12/2018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3F06E803-CB78-4207-8D8B-FDFBF32EA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DDD9B0F4-9034-4E71-926F-F1D76BEF7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8A0E7-DF88-4E21-9641-A981898C47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7602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ABF120-F2CA-40C3-844F-61F02F9BD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E95D9CB-9712-404E-9A54-B012024F4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03BD4-AD56-46D1-B301-1707A0F63906}" type="datetimeFigureOut">
              <a:rPr lang="pt-BR" smtClean="0"/>
              <a:t>20/12/2018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CDC7614C-04E3-4EF7-B105-DCBEFBE73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DEBB623-E234-4A06-BB0E-1BA238ECB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8A0E7-DF88-4E21-9641-A981898C47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3468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E3FF2DE9-C320-48B2-AD3F-B28539AB9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03BD4-AD56-46D1-B301-1707A0F63906}" type="datetimeFigureOut">
              <a:rPr lang="pt-BR" smtClean="0"/>
              <a:t>20/12/2018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86F368C4-AC39-48A1-8CDC-8F73E07E5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B4C6E98-EB1C-43E5-8E2C-0A6D53325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8A0E7-DF88-4E21-9641-A981898C47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1824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109F1C-257D-437F-ADF6-DF7CFD73D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9286682-A995-4990-89C3-CF202CB563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75F884B-1806-40B0-88A5-A65BC42DF7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21430DD-BA54-4A12-9C68-8058BAFBE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03BD4-AD56-46D1-B301-1707A0F63906}" type="datetimeFigureOut">
              <a:rPr lang="pt-BR" smtClean="0"/>
              <a:t>20/12/2018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8C570E0-9E5E-427B-B1A4-D67FBF146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7A80853-EE8D-4923-AD7B-C2B8A680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8A0E7-DF88-4E21-9641-A981898C47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9445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8FD80C-2993-44B7-BA44-6B331C02B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FE9874DD-D3EA-4A5D-847B-7369638283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6B29417-7367-44F2-AEF0-31B4ADD55D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E57DEC6-F046-4150-8496-A3418A3FD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03BD4-AD56-46D1-B301-1707A0F63906}" type="datetimeFigureOut">
              <a:rPr lang="pt-BR" smtClean="0"/>
              <a:t>20/12/2018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58C51E8-C03B-4BAF-9B9F-541A17AFC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A839CCF-9497-49C9-8C22-10E5C9751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8A0E7-DF88-4E21-9641-A981898C47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1927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1B0EFFAD-27B8-4146-95D3-50D38DB51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68F0203-C3A4-429B-B19C-7A00206D60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E397689-9C8C-4481-96BB-DA0BEA8905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103BD4-AD56-46D1-B301-1707A0F63906}" type="datetimeFigureOut">
              <a:rPr lang="pt-BR" smtClean="0"/>
              <a:t>20/12/2018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DD7E5AB-4C33-409F-AB12-5CDAB80485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84BF60A-B769-4612-8A54-0B400CEF2D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8A0E7-DF88-4E21-9641-A981898C47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4201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3" Type="http://schemas.openxmlformats.org/officeDocument/2006/relationships/notesSlide" Target="../notesSlides/notesSlide10.xml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3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29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slide" Target="slide5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slide" Target="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13" Type="http://schemas.openxmlformats.org/officeDocument/2006/relationships/image" Target="../media/image39.wmf"/><Relationship Id="rId3" Type="http://schemas.openxmlformats.org/officeDocument/2006/relationships/notesSlide" Target="../notesSlides/notesSlide17.xml"/><Relationship Id="rId7" Type="http://schemas.openxmlformats.org/officeDocument/2006/relationships/oleObject" Target="../embeddings/oleObject11.bin"/><Relationship Id="rId12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0.png"/><Relationship Id="rId11" Type="http://schemas.openxmlformats.org/officeDocument/2006/relationships/image" Target="../media/image43.png"/><Relationship Id="rId5" Type="http://schemas.openxmlformats.org/officeDocument/2006/relationships/image" Target="../media/image37.wmf"/><Relationship Id="rId10" Type="http://schemas.openxmlformats.org/officeDocument/2006/relationships/image" Target="../media/image42.png"/><Relationship Id="rId4" Type="http://schemas.openxmlformats.org/officeDocument/2006/relationships/oleObject" Target="../embeddings/oleObject10.bin"/><Relationship Id="rId9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36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45.wmf"/><Relationship Id="rId12" Type="http://schemas.openxmlformats.org/officeDocument/2006/relationships/image" Target="../media/image4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4.bin"/><Relationship Id="rId11" Type="http://schemas.openxmlformats.org/officeDocument/2006/relationships/image" Target="../media/image46.png"/><Relationship Id="rId5" Type="http://schemas.openxmlformats.org/officeDocument/2006/relationships/image" Target="../media/image44.wmf"/><Relationship Id="rId10" Type="http://schemas.openxmlformats.org/officeDocument/2006/relationships/image" Target="../media/image43.png"/><Relationship Id="rId4" Type="http://schemas.openxmlformats.org/officeDocument/2006/relationships/oleObject" Target="../embeddings/oleObject13.bin"/><Relationship Id="rId9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27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43.png"/><Relationship Id="rId12" Type="http://schemas.openxmlformats.org/officeDocument/2006/relationships/image" Target="../media/image4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2.png"/><Relationship Id="rId11" Type="http://schemas.openxmlformats.org/officeDocument/2006/relationships/oleObject" Target="../embeddings/oleObject15.bin"/><Relationship Id="rId5" Type="http://schemas.openxmlformats.org/officeDocument/2006/relationships/image" Target="../media/image41.png"/><Relationship Id="rId10" Type="http://schemas.openxmlformats.org/officeDocument/2006/relationships/image" Target="../media/image49.png"/><Relationship Id="rId4" Type="http://schemas.openxmlformats.org/officeDocument/2006/relationships/image" Target="../media/image40.png"/><Relationship Id="rId9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50.w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51.png"/><Relationship Id="rId9" Type="http://schemas.openxmlformats.org/officeDocument/2006/relationships/slide" Target="slide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wmf"/><Relationship Id="rId3" Type="http://schemas.openxmlformats.org/officeDocument/2006/relationships/notesSlide" Target="../notesSlides/notesSlide21.xml"/><Relationship Id="rId7" Type="http://schemas.openxmlformats.org/officeDocument/2006/relationships/oleObject" Target="../embeddings/oleObject1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57.png"/><Relationship Id="rId11" Type="http://schemas.openxmlformats.org/officeDocument/2006/relationships/slide" Target="slide5.xml"/><Relationship Id="rId5" Type="http://schemas.openxmlformats.org/officeDocument/2006/relationships/image" Target="../media/image56.png"/><Relationship Id="rId10" Type="http://schemas.openxmlformats.org/officeDocument/2006/relationships/image" Target="../media/image54.wmf"/><Relationship Id="rId4" Type="http://schemas.openxmlformats.org/officeDocument/2006/relationships/image" Target="../media/image55.png"/><Relationship Id="rId9" Type="http://schemas.openxmlformats.org/officeDocument/2006/relationships/oleObject" Target="../embeddings/oleObject18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gif"/><Relationship Id="rId9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wmf"/><Relationship Id="rId3" Type="http://schemas.openxmlformats.org/officeDocument/2006/relationships/notesSlide" Target="../notesSlides/notesSlide23.xml"/><Relationship Id="rId7" Type="http://schemas.openxmlformats.org/officeDocument/2006/relationships/oleObject" Target="../embeddings/oleObject2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67.wmf"/><Relationship Id="rId5" Type="http://schemas.openxmlformats.org/officeDocument/2006/relationships/oleObject" Target="../embeddings/oleObject19.bin"/><Relationship Id="rId10" Type="http://schemas.openxmlformats.org/officeDocument/2006/relationships/image" Target="../media/image69.wmf"/><Relationship Id="rId4" Type="http://schemas.openxmlformats.org/officeDocument/2006/relationships/image" Target="../media/image70.png"/><Relationship Id="rId9" Type="http://schemas.openxmlformats.org/officeDocument/2006/relationships/oleObject" Target="../embeddings/oleObject21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slide" Target="slide5.xml"/><Relationship Id="rId4" Type="http://schemas.openxmlformats.org/officeDocument/2006/relationships/image" Target="../media/image7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3.bin"/><Relationship Id="rId13" Type="http://schemas.openxmlformats.org/officeDocument/2006/relationships/image" Target="../media/image78.wmf"/><Relationship Id="rId18" Type="http://schemas.openxmlformats.org/officeDocument/2006/relationships/oleObject" Target="../embeddings/oleObject28.bin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75.wmf"/><Relationship Id="rId12" Type="http://schemas.openxmlformats.org/officeDocument/2006/relationships/oleObject" Target="../embeddings/oleObject25.bin"/><Relationship Id="rId17" Type="http://schemas.openxmlformats.org/officeDocument/2006/relationships/image" Target="../media/image80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27.bin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22.bin"/><Relationship Id="rId11" Type="http://schemas.openxmlformats.org/officeDocument/2006/relationships/image" Target="../media/image77.wmf"/><Relationship Id="rId5" Type="http://schemas.openxmlformats.org/officeDocument/2006/relationships/image" Target="../media/image18.png"/><Relationship Id="rId15" Type="http://schemas.openxmlformats.org/officeDocument/2006/relationships/image" Target="../media/image79.wmf"/><Relationship Id="rId10" Type="http://schemas.openxmlformats.org/officeDocument/2006/relationships/oleObject" Target="../embeddings/oleObject24.bin"/><Relationship Id="rId19" Type="http://schemas.openxmlformats.org/officeDocument/2006/relationships/image" Target="../media/image50.wmf"/><Relationship Id="rId4" Type="http://schemas.openxmlformats.org/officeDocument/2006/relationships/image" Target="../media/image81.png"/><Relationship Id="rId9" Type="http://schemas.openxmlformats.org/officeDocument/2006/relationships/image" Target="../media/image76.wmf"/><Relationship Id="rId14" Type="http://schemas.openxmlformats.org/officeDocument/2006/relationships/oleObject" Target="../embeddings/oleObject26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slide" Target="slide5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87.wmf"/><Relationship Id="rId5" Type="http://schemas.openxmlformats.org/officeDocument/2006/relationships/oleObject" Target="../embeddings/oleObject29.bin"/><Relationship Id="rId4" Type="http://schemas.openxmlformats.org/officeDocument/2006/relationships/image" Target="../media/image8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90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30.bin"/><Relationship Id="rId5" Type="http://schemas.openxmlformats.org/officeDocument/2006/relationships/image" Target="../media/image91.png"/><Relationship Id="rId4" Type="http://schemas.openxmlformats.org/officeDocument/2006/relationships/image" Target="../media/image8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93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31.bin"/><Relationship Id="rId5" Type="http://schemas.openxmlformats.org/officeDocument/2006/relationships/image" Target="../media/image94.png"/><Relationship Id="rId4" Type="http://schemas.openxmlformats.org/officeDocument/2006/relationships/image" Target="../media/image8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wmf"/><Relationship Id="rId3" Type="http://schemas.openxmlformats.org/officeDocument/2006/relationships/notesSlide" Target="../notesSlides/notesSlide33.xml"/><Relationship Id="rId7" Type="http://schemas.openxmlformats.org/officeDocument/2006/relationships/oleObject" Target="../embeddings/oleObject3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94.png"/><Relationship Id="rId5" Type="http://schemas.openxmlformats.org/officeDocument/2006/relationships/image" Target="../media/image96.png"/><Relationship Id="rId4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wmf"/><Relationship Id="rId13" Type="http://schemas.openxmlformats.org/officeDocument/2006/relationships/oleObject" Target="../embeddings/oleObject37.bin"/><Relationship Id="rId18" Type="http://schemas.openxmlformats.org/officeDocument/2006/relationships/slide" Target="slide5.xml"/><Relationship Id="rId3" Type="http://schemas.openxmlformats.org/officeDocument/2006/relationships/notesSlide" Target="../notesSlides/notesSlide34.xml"/><Relationship Id="rId7" Type="http://schemas.openxmlformats.org/officeDocument/2006/relationships/oleObject" Target="../embeddings/oleObject34.bin"/><Relationship Id="rId12" Type="http://schemas.openxmlformats.org/officeDocument/2006/relationships/image" Target="../media/image100.wmf"/><Relationship Id="rId17" Type="http://schemas.openxmlformats.org/officeDocument/2006/relationships/image" Target="../media/image94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02.wmf"/><Relationship Id="rId20" Type="http://schemas.openxmlformats.org/officeDocument/2006/relationships/image" Target="../media/image103.wmf"/><Relationship Id="rId1" Type="http://schemas.openxmlformats.org/officeDocument/2006/relationships/vmlDrawing" Target="../drawings/vmlDrawing17.vml"/><Relationship Id="rId6" Type="http://schemas.openxmlformats.org/officeDocument/2006/relationships/image" Target="../media/image97.wmf"/><Relationship Id="rId11" Type="http://schemas.openxmlformats.org/officeDocument/2006/relationships/oleObject" Target="../embeddings/oleObject36.bin"/><Relationship Id="rId5" Type="http://schemas.openxmlformats.org/officeDocument/2006/relationships/oleObject" Target="../embeddings/oleObject33.bin"/><Relationship Id="rId15" Type="http://schemas.openxmlformats.org/officeDocument/2006/relationships/oleObject" Target="../embeddings/oleObject38.bin"/><Relationship Id="rId10" Type="http://schemas.openxmlformats.org/officeDocument/2006/relationships/image" Target="../media/image99.wmf"/><Relationship Id="rId19" Type="http://schemas.openxmlformats.org/officeDocument/2006/relationships/oleObject" Target="../embeddings/oleObject39.bin"/><Relationship Id="rId4" Type="http://schemas.openxmlformats.org/officeDocument/2006/relationships/image" Target="../media/image104.png"/><Relationship Id="rId9" Type="http://schemas.openxmlformats.org/officeDocument/2006/relationships/oleObject" Target="../embeddings/oleObject35.bin"/><Relationship Id="rId14" Type="http://schemas.openxmlformats.org/officeDocument/2006/relationships/image" Target="../media/image101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1.bin"/><Relationship Id="rId13" Type="http://schemas.openxmlformats.org/officeDocument/2006/relationships/image" Target="../media/image108.wmf"/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109.png"/><Relationship Id="rId12" Type="http://schemas.openxmlformats.org/officeDocument/2006/relationships/oleObject" Target="../embeddings/oleObject4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106.wmf"/><Relationship Id="rId11" Type="http://schemas.openxmlformats.org/officeDocument/2006/relationships/image" Target="../media/image80.wmf"/><Relationship Id="rId5" Type="http://schemas.openxmlformats.org/officeDocument/2006/relationships/oleObject" Target="../embeddings/oleObject40.bin"/><Relationship Id="rId10" Type="http://schemas.openxmlformats.org/officeDocument/2006/relationships/oleObject" Target="../embeddings/oleObject42.bin"/><Relationship Id="rId4" Type="http://schemas.openxmlformats.org/officeDocument/2006/relationships/image" Target="../media/image15.png"/><Relationship Id="rId9" Type="http://schemas.openxmlformats.org/officeDocument/2006/relationships/image" Target="../media/image107.w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notesSlide" Target="../notesSlides/notesSlide37.xml"/><Relationship Id="rId7" Type="http://schemas.openxmlformats.org/officeDocument/2006/relationships/image" Target="../media/image110.wmf"/><Relationship Id="rId12" Type="http://schemas.openxmlformats.org/officeDocument/2006/relationships/image" Target="../media/image11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44.bin"/><Relationship Id="rId11" Type="http://schemas.openxmlformats.org/officeDocument/2006/relationships/oleObject" Target="../embeddings/oleObject46.bin"/><Relationship Id="rId5" Type="http://schemas.openxmlformats.org/officeDocument/2006/relationships/image" Target="../media/image109.png"/><Relationship Id="rId10" Type="http://schemas.openxmlformats.org/officeDocument/2006/relationships/image" Target="../media/image80.wmf"/><Relationship Id="rId4" Type="http://schemas.openxmlformats.org/officeDocument/2006/relationships/image" Target="../media/image15.png"/><Relationship Id="rId9" Type="http://schemas.openxmlformats.org/officeDocument/2006/relationships/oleObject" Target="../embeddings/oleObject45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15.wmf"/><Relationship Id="rId5" Type="http://schemas.openxmlformats.org/officeDocument/2006/relationships/oleObject" Target="../embeddings/oleObject47.bin"/><Relationship Id="rId4" Type="http://schemas.openxmlformats.org/officeDocument/2006/relationships/image" Target="../media/image1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7" Type="http://schemas.openxmlformats.org/officeDocument/2006/relationships/image" Target="../media/image9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119.wmf"/><Relationship Id="rId5" Type="http://schemas.openxmlformats.org/officeDocument/2006/relationships/oleObject" Target="../embeddings/oleObject48.bin"/><Relationship Id="rId4" Type="http://schemas.openxmlformats.org/officeDocument/2006/relationships/image" Target="../media/image12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2.vml"/><Relationship Id="rId5" Type="http://schemas.openxmlformats.org/officeDocument/2006/relationships/image" Target="../media/image121.wmf"/><Relationship Id="rId4" Type="http://schemas.openxmlformats.org/officeDocument/2006/relationships/oleObject" Target="../embeddings/oleObject49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slide" Target="slide14.xml"/><Relationship Id="rId18" Type="http://schemas.openxmlformats.org/officeDocument/2006/relationships/slide" Target="slide29.xml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8.wmf"/><Relationship Id="rId12" Type="http://schemas.openxmlformats.org/officeDocument/2006/relationships/slide" Target="slide6.xml"/><Relationship Id="rId17" Type="http://schemas.openxmlformats.org/officeDocument/2006/relationships/slide" Target="slide25.xml"/><Relationship Id="rId2" Type="http://schemas.openxmlformats.org/officeDocument/2006/relationships/slideLayout" Target="../slideLayouts/slideLayout7.xml"/><Relationship Id="rId16" Type="http://schemas.openxmlformats.org/officeDocument/2006/relationships/slide" Target="slide22.xml"/><Relationship Id="rId20" Type="http://schemas.openxmlformats.org/officeDocument/2006/relationships/slide" Target="slide38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10.wmf"/><Relationship Id="rId5" Type="http://schemas.openxmlformats.org/officeDocument/2006/relationships/image" Target="../media/image12.png"/><Relationship Id="rId15" Type="http://schemas.openxmlformats.org/officeDocument/2006/relationships/slide" Target="slide21.xml"/><Relationship Id="rId10" Type="http://schemas.openxmlformats.org/officeDocument/2006/relationships/oleObject" Target="../embeddings/oleObject3.bin"/><Relationship Id="rId19" Type="http://schemas.openxmlformats.org/officeDocument/2006/relationships/slide" Target="slide35.xml"/><Relationship Id="rId4" Type="http://schemas.openxmlformats.org/officeDocument/2006/relationships/image" Target="../media/image11.png"/><Relationship Id="rId9" Type="http://schemas.openxmlformats.org/officeDocument/2006/relationships/image" Target="../media/image9.wmf"/><Relationship Id="rId14" Type="http://schemas.openxmlformats.org/officeDocument/2006/relationships/slide" Target="slide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3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3" Type="http://schemas.openxmlformats.org/officeDocument/2006/relationships/notesSlide" Target="../notesSlides/notesSlide8.xml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F7103C05-7A01-4AAB-A66A-78C3B943F8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8365"/>
          <a:stretch/>
        </p:blipFill>
        <p:spPr>
          <a:xfrm>
            <a:off x="958361" y="643467"/>
            <a:ext cx="10590171" cy="541019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D3776446-71E0-4D37-A2C7-828535A61EED}"/>
              </a:ext>
            </a:extLst>
          </p:cNvPr>
          <p:cNvSpPr txBox="1"/>
          <p:nvPr/>
        </p:nvSpPr>
        <p:spPr>
          <a:xfrm>
            <a:off x="1787683" y="117398"/>
            <a:ext cx="8423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PROJETO DE UMA INSTALAÇÃO DE BOMBEAMENTO BÁSICA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16B02D16-5A6D-4964-ABB5-8B984954ED05}"/>
              </a:ext>
            </a:extLst>
          </p:cNvPr>
          <p:cNvSpPr txBox="1"/>
          <p:nvPr/>
        </p:nvSpPr>
        <p:spPr>
          <a:xfrm>
            <a:off x="2932993" y="6094527"/>
            <a:ext cx="7278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RAIMUNDO FERREIRA IGNÁCIO</a:t>
            </a:r>
          </a:p>
        </p:txBody>
      </p:sp>
    </p:spTree>
    <p:extLst>
      <p:ext uri="{BB962C8B-B14F-4D97-AF65-F5344CB8AC3E}">
        <p14:creationId xmlns:p14="http://schemas.microsoft.com/office/powerpoint/2010/main" val="977432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905440A1-EC99-4C78-88D4-034BEC75E53D}"/>
              </a:ext>
            </a:extLst>
          </p:cNvPr>
          <p:cNvSpPr/>
          <p:nvPr/>
        </p:nvSpPr>
        <p:spPr>
          <a:xfrm>
            <a:off x="349045" y="538085"/>
            <a:ext cx="486205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Notas (cont.):  </a:t>
            </a:r>
          </a:p>
          <a:p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176213" indent="-176213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Nesta tabela estão omitidos alguns diâmetros e espessuras não usuais na prática. Para a tabela completa, contendo todos os diâmetros e espessuras, consulte as normas ANSI B 36.10 e B 36.19.  </a:t>
            </a:r>
          </a:p>
          <a:p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176213" indent="-176213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Os pesos indicados nesta tabela correspondem aos tubos de aço-carbono ou de aços de baixa liga. Os tubos de aços inoxidáveis ferríticos pesam cerca de 5% menos, e os de inoxidáveis austeníticos cerca de 2% mais. 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9C2CB4D-6C3D-47B9-B5AD-1F3BCDCF8B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0529" y="497744"/>
            <a:ext cx="5559210" cy="6075121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C6BD3FBB-1924-40C5-A15C-1429A947A606}"/>
              </a:ext>
            </a:extLst>
          </p:cNvPr>
          <p:cNvSpPr/>
          <p:nvPr/>
        </p:nvSpPr>
        <p:spPr>
          <a:xfrm>
            <a:off x="383458" y="285135"/>
            <a:ext cx="11592232" cy="6440130"/>
          </a:xfrm>
          <a:prstGeom prst="rect">
            <a:avLst/>
          </a:prstGeom>
          <a:noFill/>
          <a:ln w="76200">
            <a:solidFill>
              <a:srgbClr val="9C2E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83A876A1-F9BA-4BBC-B4CE-DDD5A03F305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0446329"/>
              </p:ext>
            </p:extLst>
          </p:nvPr>
        </p:nvGraphicFramePr>
        <p:xfrm>
          <a:off x="1307525" y="5102942"/>
          <a:ext cx="3678425" cy="14010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0" name="Equação" r:id="rId5" imgW="1803240" imgH="711000" progId="Equation.3">
                  <p:embed/>
                </p:oleObj>
              </mc:Choice>
              <mc:Fallback>
                <p:oleObj name="Equação" r:id="rId5" imgW="1803240" imgH="711000" progId="Equation.3">
                  <p:embed/>
                  <p:pic>
                    <p:nvPicPr>
                      <p:cNvPr id="10" name="Objeto 9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307525" y="5102942"/>
                        <a:ext cx="3678425" cy="14010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aixaDeTexto 5">
            <a:extLst>
              <a:ext uri="{FF2B5EF4-FFF2-40B4-BE49-F238E27FC236}">
                <a16:creationId xmlns:a16="http://schemas.microsoft.com/office/drawing/2014/main" id="{023DC23B-CFD2-4EEA-A634-EB0F8E11D11B}"/>
              </a:ext>
            </a:extLst>
          </p:cNvPr>
          <p:cNvSpPr txBox="1"/>
          <p:nvPr/>
        </p:nvSpPr>
        <p:spPr>
          <a:xfrm>
            <a:off x="546188" y="4375355"/>
            <a:ext cx="4862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 o problema 51, temos:</a:t>
            </a:r>
          </a:p>
        </p:txBody>
      </p:sp>
      <p:graphicFrame>
        <p:nvGraphicFramePr>
          <p:cNvPr id="7" name="Objeto 6">
            <a:extLst>
              <a:ext uri="{FF2B5EF4-FFF2-40B4-BE49-F238E27FC236}">
                <a16:creationId xmlns:a16="http://schemas.microsoft.com/office/drawing/2014/main" id="{E692361D-AE14-4AB3-B9B0-EE392899D4C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3253400"/>
              </p:ext>
            </p:extLst>
          </p:nvPr>
        </p:nvGraphicFramePr>
        <p:xfrm>
          <a:off x="3418809" y="4375355"/>
          <a:ext cx="1792288" cy="411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1" name="Equation" r:id="rId7" imgW="1054080" imgH="241200" progId="Equation.DSMT4">
                  <p:embed/>
                </p:oleObj>
              </mc:Choice>
              <mc:Fallback>
                <p:oleObj name="Equation" r:id="rId7" imgW="1054080" imgH="241200" progId="Equation.DSMT4">
                  <p:embed/>
                  <p:pic>
                    <p:nvPicPr>
                      <p:cNvPr id="11" name="Objeto 10">
                        <a:extLst>
                          <a:ext uri="{FF2B5EF4-FFF2-40B4-BE49-F238E27FC236}">
                            <a16:creationId xmlns:a16="http://schemas.microsoft.com/office/drawing/2014/main" id="{1CDB1DA5-3001-4728-B6EB-BD9C919896B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418809" y="4375355"/>
                        <a:ext cx="1792288" cy="411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Elipse 7">
            <a:extLst>
              <a:ext uri="{FF2B5EF4-FFF2-40B4-BE49-F238E27FC236}">
                <a16:creationId xmlns:a16="http://schemas.microsoft.com/office/drawing/2014/main" id="{4877E065-E91C-47E1-B52E-7EB02821DE71}"/>
              </a:ext>
            </a:extLst>
          </p:cNvPr>
          <p:cNvSpPr/>
          <p:nvPr/>
        </p:nvSpPr>
        <p:spPr>
          <a:xfrm>
            <a:off x="6528619" y="4483510"/>
            <a:ext cx="137652" cy="186813"/>
          </a:xfrm>
          <a:prstGeom prst="ellipse">
            <a:avLst/>
          </a:prstGeom>
          <a:noFill/>
          <a:ln w="28575">
            <a:solidFill>
              <a:srgbClr val="9C2E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8671B598-B914-47B9-9DD0-821D0C2F28FA}"/>
              </a:ext>
            </a:extLst>
          </p:cNvPr>
          <p:cNvSpPr/>
          <p:nvPr/>
        </p:nvSpPr>
        <p:spPr>
          <a:xfrm>
            <a:off x="5991298" y="4483510"/>
            <a:ext cx="230063" cy="202184"/>
          </a:xfrm>
          <a:prstGeom prst="ellipse">
            <a:avLst/>
          </a:prstGeom>
          <a:noFill/>
          <a:ln w="28575">
            <a:solidFill>
              <a:srgbClr val="9C2E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BF41C545-792C-4AD2-B354-0BB2E416749F}"/>
              </a:ext>
            </a:extLst>
          </p:cNvPr>
          <p:cNvSpPr/>
          <p:nvPr/>
        </p:nvSpPr>
        <p:spPr>
          <a:xfrm>
            <a:off x="7498559" y="4458929"/>
            <a:ext cx="230063" cy="202184"/>
          </a:xfrm>
          <a:prstGeom prst="ellipse">
            <a:avLst/>
          </a:prstGeom>
          <a:noFill/>
          <a:ln w="28575">
            <a:solidFill>
              <a:srgbClr val="9C2E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C9848E36-60B9-43C1-8B1D-119E97AAA3B0}"/>
              </a:ext>
            </a:extLst>
          </p:cNvPr>
          <p:cNvSpPr/>
          <p:nvPr/>
        </p:nvSpPr>
        <p:spPr>
          <a:xfrm>
            <a:off x="5991297" y="5001850"/>
            <a:ext cx="230063" cy="202184"/>
          </a:xfrm>
          <a:prstGeom prst="ellipse">
            <a:avLst/>
          </a:prstGeom>
          <a:noFill/>
          <a:ln w="28575">
            <a:solidFill>
              <a:srgbClr val="9C2E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79B52CF8-61F5-4DAF-9DC8-9D574BFACE1F}"/>
              </a:ext>
            </a:extLst>
          </p:cNvPr>
          <p:cNvSpPr/>
          <p:nvPr/>
        </p:nvSpPr>
        <p:spPr>
          <a:xfrm>
            <a:off x="7498559" y="4941783"/>
            <a:ext cx="230063" cy="202184"/>
          </a:xfrm>
          <a:prstGeom prst="ellipse">
            <a:avLst/>
          </a:prstGeom>
          <a:noFill/>
          <a:ln w="28575">
            <a:solidFill>
              <a:srgbClr val="9C2E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64AC7150-9FCF-4C01-ABF2-8E9FC0B082C8}"/>
              </a:ext>
            </a:extLst>
          </p:cNvPr>
          <p:cNvSpPr/>
          <p:nvPr/>
        </p:nvSpPr>
        <p:spPr>
          <a:xfrm>
            <a:off x="6532537" y="4957154"/>
            <a:ext cx="137652" cy="186813"/>
          </a:xfrm>
          <a:prstGeom prst="ellipse">
            <a:avLst/>
          </a:prstGeom>
          <a:noFill/>
          <a:ln w="28575">
            <a:solidFill>
              <a:srgbClr val="9C2E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6724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A2556B93-0338-4A99-B6E6-6E48A0B0F3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458" y="3631277"/>
            <a:ext cx="2088061" cy="3093988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FAE3A683-D49E-4BC4-AC75-903C8B595DAD}"/>
              </a:ext>
            </a:extLst>
          </p:cNvPr>
          <p:cNvSpPr/>
          <p:nvPr/>
        </p:nvSpPr>
        <p:spPr>
          <a:xfrm>
            <a:off x="383458" y="285135"/>
            <a:ext cx="11592232" cy="6440130"/>
          </a:xfrm>
          <a:prstGeom prst="rect">
            <a:avLst/>
          </a:prstGeom>
          <a:noFill/>
          <a:ln w="76200">
            <a:solidFill>
              <a:srgbClr val="9C2E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Balão de Fala: Oval 3">
            <a:extLst>
              <a:ext uri="{FF2B5EF4-FFF2-40B4-BE49-F238E27FC236}">
                <a16:creationId xmlns:a16="http://schemas.microsoft.com/office/drawing/2014/main" id="{68908E50-D209-46E0-8E7F-D3EA74757D79}"/>
              </a:ext>
            </a:extLst>
          </p:cNvPr>
          <p:cNvSpPr/>
          <p:nvPr/>
        </p:nvSpPr>
        <p:spPr>
          <a:xfrm>
            <a:off x="1843548" y="2467898"/>
            <a:ext cx="4685072" cy="2841522"/>
          </a:xfrm>
          <a:prstGeom prst="wedgeEllipseCallout">
            <a:avLst>
              <a:gd name="adj1" fmla="val -56454"/>
              <a:gd name="adj2" fmla="val 52954"/>
            </a:avLst>
          </a:prstGeom>
          <a:solidFill>
            <a:srgbClr val="5F5F5F"/>
          </a:solidFill>
          <a:ln>
            <a:solidFill>
              <a:srgbClr val="686868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Se a instalação for considerada pequena, custo da BOMBA + Motor + DE OPERAÇÃO mais significativo do que o custo da tubulação, podemos optar pelo maior diâmetro, no caso aço 40 de diâmetro nominal de 2”</a:t>
            </a:r>
            <a:endParaRPr 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Verdana" pitchFamily="34" charset="0"/>
              <a:cs typeface="Verdana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BF69CCC-5AD2-401D-A04A-A18B68C838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105" y="1459439"/>
            <a:ext cx="1393808" cy="1033099"/>
          </a:xfrm>
          <a:prstGeom prst="rect">
            <a:avLst/>
          </a:prstGeom>
        </p:spPr>
      </p:pic>
      <p:sp>
        <p:nvSpPr>
          <p:cNvPr id="6" name="Balão de Fala: Oval 5">
            <a:extLst>
              <a:ext uri="{FF2B5EF4-FFF2-40B4-BE49-F238E27FC236}">
                <a16:creationId xmlns:a16="http://schemas.microsoft.com/office/drawing/2014/main" id="{108E9448-A2BD-4CFE-8E4B-27D5F548C5EB}"/>
              </a:ext>
            </a:extLst>
          </p:cNvPr>
          <p:cNvSpPr/>
          <p:nvPr/>
        </p:nvSpPr>
        <p:spPr>
          <a:xfrm>
            <a:off x="5029369" y="393291"/>
            <a:ext cx="5761703" cy="2330245"/>
          </a:xfrm>
          <a:prstGeom prst="wedgeEllipseCallout">
            <a:avLst>
              <a:gd name="adj1" fmla="val -58977"/>
              <a:gd name="adj2" fmla="val 30011"/>
            </a:avLst>
          </a:prstGeom>
          <a:solidFill>
            <a:srgbClr val="C00000"/>
          </a:solidFill>
          <a:ln>
            <a:solidFill>
              <a:srgbClr val="9C2E2B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Se a instalação for considerada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grande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, custo da BOMBA + Motor + custo DE OPERAÇÃO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menos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 significativo do que o custo da tubulação, podemos optar pelo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menor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 diâmetro, no caso aço 40 de diâmetro nominal de 1,5”</a:t>
            </a:r>
            <a:endParaRPr 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Verdana" pitchFamily="34" charset="0"/>
              <a:cs typeface="Verdana" pitchFamily="34" charset="0"/>
            </a:endParaRPr>
          </a:p>
        </p:txBody>
      </p:sp>
      <p:pic>
        <p:nvPicPr>
          <p:cNvPr id="9" name="Imagem 8" descr="Uma imagem contendo texto&#10;&#10;Descrição gerada automaticamente">
            <a:extLst>
              <a:ext uri="{FF2B5EF4-FFF2-40B4-BE49-F238E27FC236}">
                <a16:creationId xmlns:a16="http://schemas.microsoft.com/office/drawing/2014/main" id="{9FA2D394-969C-467C-9AA1-1BEE5FAB0E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086" y="4602465"/>
            <a:ext cx="1926786" cy="2092333"/>
          </a:xfrm>
          <a:prstGeom prst="rect">
            <a:avLst/>
          </a:prstGeom>
        </p:spPr>
      </p:pic>
      <p:sp>
        <p:nvSpPr>
          <p:cNvPr id="10" name="Balão de Fala: Oval 9">
            <a:extLst>
              <a:ext uri="{FF2B5EF4-FFF2-40B4-BE49-F238E27FC236}">
                <a16:creationId xmlns:a16="http://schemas.microsoft.com/office/drawing/2014/main" id="{1A862265-E33B-457F-A838-09BBE2FDF5A3}"/>
              </a:ext>
            </a:extLst>
          </p:cNvPr>
          <p:cNvSpPr/>
          <p:nvPr/>
        </p:nvSpPr>
        <p:spPr>
          <a:xfrm>
            <a:off x="6813755" y="2831691"/>
            <a:ext cx="4168878" cy="2477728"/>
          </a:xfrm>
          <a:prstGeom prst="wedgeEllipseCallout">
            <a:avLst>
              <a:gd name="adj1" fmla="val 36459"/>
              <a:gd name="adj2" fmla="val 48460"/>
            </a:avLst>
          </a:prstGeom>
          <a:solidFill>
            <a:srgbClr val="38AC00"/>
          </a:solidFill>
          <a:ln>
            <a:solidFill>
              <a:srgbClr val="38AC0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Como ainda não podemos efetuar a análise anterior, desenvolvemos o projeto para os dois diâmetros anteriores e deixamos a decisão da escolha para o final do projeto.</a:t>
            </a:r>
          </a:p>
        </p:txBody>
      </p:sp>
    </p:spTree>
    <p:extLst>
      <p:ext uri="{BB962C8B-B14F-4D97-AF65-F5344CB8AC3E}">
        <p14:creationId xmlns:p14="http://schemas.microsoft.com/office/powerpoint/2010/main" val="199428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ta: para Baixo 10">
            <a:extLst>
              <a:ext uri="{FF2B5EF4-FFF2-40B4-BE49-F238E27FC236}">
                <a16:creationId xmlns:a16="http://schemas.microsoft.com/office/drawing/2014/main" id="{ADE6A1B1-5DEE-4A78-B503-F1F806AC7C85}"/>
              </a:ext>
            </a:extLst>
          </p:cNvPr>
          <p:cNvSpPr/>
          <p:nvPr/>
        </p:nvSpPr>
        <p:spPr>
          <a:xfrm rot="19160311">
            <a:off x="7118761" y="5090902"/>
            <a:ext cx="893876" cy="816078"/>
          </a:xfrm>
          <a:prstGeom prst="downArrow">
            <a:avLst/>
          </a:prstGeom>
          <a:solidFill>
            <a:srgbClr val="222222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9AD64C25-2BA8-49EC-8FEA-E67E5FA01B98}"/>
              </a:ext>
            </a:extLst>
          </p:cNvPr>
          <p:cNvSpPr/>
          <p:nvPr/>
        </p:nvSpPr>
        <p:spPr>
          <a:xfrm>
            <a:off x="167148" y="285135"/>
            <a:ext cx="11808542" cy="6440130"/>
          </a:xfrm>
          <a:prstGeom prst="rect">
            <a:avLst/>
          </a:prstGeom>
          <a:noFill/>
          <a:ln w="76200">
            <a:solidFill>
              <a:srgbClr val="9C2E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6AFC1B5-BA6E-4483-B3B6-28BAC7DF20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4942" y="2283929"/>
            <a:ext cx="2167200" cy="4288936"/>
          </a:xfrm>
          <a:prstGeom prst="rect">
            <a:avLst/>
          </a:prstGeom>
        </p:spPr>
      </p:pic>
      <p:sp>
        <p:nvSpPr>
          <p:cNvPr id="5" name="Balão de Fala: Oval 4">
            <a:extLst>
              <a:ext uri="{FF2B5EF4-FFF2-40B4-BE49-F238E27FC236}">
                <a16:creationId xmlns:a16="http://schemas.microsoft.com/office/drawing/2014/main" id="{83B1E84A-F725-4B76-8647-3ED23001AFC7}"/>
              </a:ext>
            </a:extLst>
          </p:cNvPr>
          <p:cNvSpPr/>
          <p:nvPr/>
        </p:nvSpPr>
        <p:spPr>
          <a:xfrm rot="20888236">
            <a:off x="5447071" y="673509"/>
            <a:ext cx="4928013" cy="2349910"/>
          </a:xfrm>
          <a:prstGeom prst="wedgeEllipseCallout">
            <a:avLst>
              <a:gd name="adj1" fmla="val 36778"/>
              <a:gd name="adj2" fmla="val 93395"/>
            </a:avLst>
          </a:prstGeom>
          <a:solidFill>
            <a:srgbClr val="8D686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Neste problema,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só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 para ter respostas, vamos considerar uma instalação pequena o que nos leva a escolher o diâmetro de 2” aço 40 para o tubo depois da bomba.</a:t>
            </a:r>
            <a:endParaRPr 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Verdana" pitchFamily="34" charset="0"/>
              <a:cs typeface="Verdana" pitchFamily="34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2429F57D-F105-4D22-88FA-856A2AF6C8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58" y="3610177"/>
            <a:ext cx="2848373" cy="2962688"/>
          </a:xfrm>
          <a:prstGeom prst="rect">
            <a:avLst/>
          </a:prstGeom>
        </p:spPr>
      </p:pic>
      <p:sp>
        <p:nvSpPr>
          <p:cNvPr id="8" name="Balão de Fala: Oval 7">
            <a:extLst>
              <a:ext uri="{FF2B5EF4-FFF2-40B4-BE49-F238E27FC236}">
                <a16:creationId xmlns:a16="http://schemas.microsoft.com/office/drawing/2014/main" id="{B165DF65-9AFC-410F-A4D1-AA0995C76F7B}"/>
              </a:ext>
            </a:extLst>
          </p:cNvPr>
          <p:cNvSpPr/>
          <p:nvPr/>
        </p:nvSpPr>
        <p:spPr>
          <a:xfrm>
            <a:off x="2775445" y="3504846"/>
            <a:ext cx="5395162" cy="2121664"/>
          </a:xfrm>
          <a:prstGeom prst="wedgeEllipseCallout">
            <a:avLst>
              <a:gd name="adj1" fmla="val -55372"/>
              <a:gd name="adj2" fmla="val 32375"/>
            </a:avLst>
          </a:prstGeom>
          <a:solidFill>
            <a:srgbClr val="24242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 o tubo antes da bomba, na tentativa de evitar o fenômeno de cavitação, adotamos um diâmetro comercial imediatamente superior, p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ortanto, diâmetro antes da bomba de 2,5” aço 40.</a:t>
            </a:r>
            <a:endParaRPr 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pt-BR" dirty="0"/>
          </a:p>
        </p:txBody>
      </p:sp>
      <p:graphicFrame>
        <p:nvGraphicFramePr>
          <p:cNvPr id="9" name="Objeto 8">
            <a:extLst>
              <a:ext uri="{FF2B5EF4-FFF2-40B4-BE49-F238E27FC236}">
                <a16:creationId xmlns:a16="http://schemas.microsoft.com/office/drawing/2014/main" id="{38803DB5-5C1A-413C-8CB0-077D996D3DA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1494323"/>
              </p:ext>
            </p:extLst>
          </p:nvPr>
        </p:nvGraphicFramePr>
        <p:xfrm>
          <a:off x="1009650" y="1739900"/>
          <a:ext cx="3344863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53" name="Equation" r:id="rId6" imgW="1930320" imgH="457200" progId="Equation.DSMT4">
                  <p:embed/>
                </p:oleObj>
              </mc:Choice>
              <mc:Fallback>
                <p:oleObj name="Equation" r:id="rId6" imgW="193032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09650" y="1739900"/>
                        <a:ext cx="3344863" cy="792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Seta: para a Esquerda 9">
            <a:extLst>
              <a:ext uri="{FF2B5EF4-FFF2-40B4-BE49-F238E27FC236}">
                <a16:creationId xmlns:a16="http://schemas.microsoft.com/office/drawing/2014/main" id="{3B8289A1-B093-4D66-8AD2-9B8FD10C0C57}"/>
              </a:ext>
            </a:extLst>
          </p:cNvPr>
          <p:cNvSpPr/>
          <p:nvPr/>
        </p:nvSpPr>
        <p:spPr>
          <a:xfrm rot="533744">
            <a:off x="4483511" y="2063241"/>
            <a:ext cx="1042219" cy="390478"/>
          </a:xfrm>
          <a:prstGeom prst="leftArrow">
            <a:avLst/>
          </a:prstGeom>
          <a:solidFill>
            <a:srgbClr val="876468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12" name="Objeto 11">
            <a:extLst>
              <a:ext uri="{FF2B5EF4-FFF2-40B4-BE49-F238E27FC236}">
                <a16:creationId xmlns:a16="http://schemas.microsoft.com/office/drawing/2014/main" id="{9D508583-A9FC-4BC2-9571-C89A780B17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5347516"/>
              </p:ext>
            </p:extLst>
          </p:nvPr>
        </p:nvGraphicFramePr>
        <p:xfrm>
          <a:off x="6351588" y="5849938"/>
          <a:ext cx="3367087" cy="79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54" name="Equation" r:id="rId8" imgW="1942920" imgH="457200" progId="Equation.DSMT4">
                  <p:embed/>
                </p:oleObj>
              </mc:Choice>
              <mc:Fallback>
                <p:oleObj name="Equation" r:id="rId8" imgW="1942920" imgH="457200" progId="Equation.DSMT4">
                  <p:embed/>
                  <p:pic>
                    <p:nvPicPr>
                      <p:cNvPr id="9" name="Objeto 8">
                        <a:extLst>
                          <a:ext uri="{FF2B5EF4-FFF2-40B4-BE49-F238E27FC236}">
                            <a16:creationId xmlns:a16="http://schemas.microsoft.com/office/drawing/2014/main" id="{38803DB5-5C1A-413C-8CB0-077D996D3DA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351588" y="5849938"/>
                        <a:ext cx="3367087" cy="7921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1415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180880CA-EB79-4C0A-AD21-DD5CDAF6CE7C}"/>
              </a:ext>
            </a:extLst>
          </p:cNvPr>
          <p:cNvSpPr/>
          <p:nvPr/>
        </p:nvSpPr>
        <p:spPr>
          <a:xfrm>
            <a:off x="167148" y="285135"/>
            <a:ext cx="11808542" cy="6440130"/>
          </a:xfrm>
          <a:prstGeom prst="rect">
            <a:avLst/>
          </a:prstGeom>
          <a:noFill/>
          <a:ln w="76200">
            <a:solidFill>
              <a:srgbClr val="9C2E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E900F8E-41B9-46F1-9ACA-90B116CDA0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4942" y="2283929"/>
            <a:ext cx="2167200" cy="4288936"/>
          </a:xfrm>
          <a:prstGeom prst="rect">
            <a:avLst/>
          </a:prstGeom>
        </p:spPr>
      </p:pic>
      <p:sp>
        <p:nvSpPr>
          <p:cNvPr id="4" name="Balão de Fala: Oval 3">
            <a:extLst>
              <a:ext uri="{FF2B5EF4-FFF2-40B4-BE49-F238E27FC236}">
                <a16:creationId xmlns:a16="http://schemas.microsoft.com/office/drawing/2014/main" id="{2AFF9566-3388-4BBF-916F-C6E45799BF31}"/>
              </a:ext>
            </a:extLst>
          </p:cNvPr>
          <p:cNvSpPr/>
          <p:nvPr/>
        </p:nvSpPr>
        <p:spPr>
          <a:xfrm rot="20888236">
            <a:off x="5397910" y="766562"/>
            <a:ext cx="4928013" cy="2349910"/>
          </a:xfrm>
          <a:prstGeom prst="wedgeEllipseCallout">
            <a:avLst>
              <a:gd name="adj1" fmla="val 36778"/>
              <a:gd name="adj2" fmla="val 93395"/>
            </a:avLst>
          </a:prstGeom>
          <a:solidFill>
            <a:srgbClr val="8D686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 caso da tubulação de PVC pode-se ainda especificar o diâmetro de referência através da vazão como mostra a tabela a seguir: </a:t>
            </a:r>
            <a:endParaRPr 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Verdana" pitchFamily="34" charset="0"/>
              <a:cs typeface="Verdana" pitchFamily="34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6D8A685-2963-4BB4-AC33-7F7BC8CD2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053" y="3319802"/>
            <a:ext cx="6126731" cy="3312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eta: para a Esquerda 5">
            <a:extLst>
              <a:ext uri="{FF2B5EF4-FFF2-40B4-BE49-F238E27FC236}">
                <a16:creationId xmlns:a16="http://schemas.microsoft.com/office/drawing/2014/main" id="{A45A98C4-FFD0-42AE-89FA-5147DA163F3C}"/>
              </a:ext>
            </a:extLst>
          </p:cNvPr>
          <p:cNvSpPr/>
          <p:nvPr/>
        </p:nvSpPr>
        <p:spPr>
          <a:xfrm>
            <a:off x="430724" y="378542"/>
            <a:ext cx="2765937" cy="1267952"/>
          </a:xfrm>
          <a:prstGeom prst="leftArrow">
            <a:avLst/>
          </a:prstGeom>
          <a:solidFill>
            <a:srgbClr val="9C2E2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Voltar as etapas do projeto!</a:t>
            </a:r>
            <a:endParaRPr 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FE772148-2031-4ED2-983A-6D89EFDE9C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48143" y="2216033"/>
            <a:ext cx="1636477" cy="1212967"/>
          </a:xfrm>
          <a:prstGeom prst="rect">
            <a:avLst/>
          </a:prstGeom>
        </p:spPr>
      </p:pic>
      <p:sp>
        <p:nvSpPr>
          <p:cNvPr id="9" name="Balão de Fala: Oval 8">
            <a:extLst>
              <a:ext uri="{FF2B5EF4-FFF2-40B4-BE49-F238E27FC236}">
                <a16:creationId xmlns:a16="http://schemas.microsoft.com/office/drawing/2014/main" id="{A82AAC8D-8B19-4D21-87A4-65627F6CBB50}"/>
              </a:ext>
            </a:extLst>
          </p:cNvPr>
          <p:cNvSpPr/>
          <p:nvPr/>
        </p:nvSpPr>
        <p:spPr>
          <a:xfrm>
            <a:off x="216310" y="1750142"/>
            <a:ext cx="3687096" cy="1421039"/>
          </a:xfrm>
          <a:prstGeom prst="wedgeEllipseCallout">
            <a:avLst>
              <a:gd name="adj1" fmla="val 55700"/>
              <a:gd name="adj2" fmla="val 48761"/>
            </a:avLst>
          </a:prstGeom>
          <a:solidFill>
            <a:srgbClr val="610014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Existem outras maneiras de dimensionamento das tubulações que devem ser pesquisadas.</a:t>
            </a:r>
          </a:p>
        </p:txBody>
      </p:sp>
    </p:spTree>
    <p:extLst>
      <p:ext uri="{BB962C8B-B14F-4D97-AF65-F5344CB8AC3E}">
        <p14:creationId xmlns:p14="http://schemas.microsoft.com/office/powerpoint/2010/main" val="3804641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10539232-FA25-489D-A156-2889596400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8593" y="489106"/>
            <a:ext cx="1745123" cy="325072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5F4B1EB6-F430-409A-9C97-48F183EB50CB}"/>
              </a:ext>
            </a:extLst>
          </p:cNvPr>
          <p:cNvSpPr/>
          <p:nvPr/>
        </p:nvSpPr>
        <p:spPr>
          <a:xfrm>
            <a:off x="383458" y="285135"/>
            <a:ext cx="11592232" cy="6440130"/>
          </a:xfrm>
          <a:prstGeom prst="rect">
            <a:avLst/>
          </a:prstGeom>
          <a:noFill/>
          <a:ln w="76200">
            <a:solidFill>
              <a:srgbClr val="9C2E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Balão de Fala: Oval 3">
            <a:extLst>
              <a:ext uri="{FF2B5EF4-FFF2-40B4-BE49-F238E27FC236}">
                <a16:creationId xmlns:a16="http://schemas.microsoft.com/office/drawing/2014/main" id="{1873DFC7-CADC-4B87-BEA2-3AB3D9E3607C}"/>
              </a:ext>
            </a:extLst>
          </p:cNvPr>
          <p:cNvSpPr/>
          <p:nvPr/>
        </p:nvSpPr>
        <p:spPr>
          <a:xfrm>
            <a:off x="2509632" y="570802"/>
            <a:ext cx="2821858" cy="1425677"/>
          </a:xfrm>
          <a:prstGeom prst="wedgeEllipseCallout">
            <a:avLst>
              <a:gd name="adj1" fmla="val -61492"/>
              <a:gd name="adj2" fmla="val 41853"/>
            </a:avLst>
          </a:prstGeom>
          <a:solidFill>
            <a:srgbClr val="E8414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 o esboço da instalação, temos: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BDF25C2-6FE6-4B83-9385-D1D3CED20CB2}"/>
              </a:ext>
            </a:extLst>
          </p:cNvPr>
          <p:cNvSpPr txBox="1"/>
          <p:nvPr/>
        </p:nvSpPr>
        <p:spPr>
          <a:xfrm>
            <a:off x="2413716" y="2791211"/>
            <a:ext cx="356429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os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comprimentos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 das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tubulações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;</a:t>
            </a:r>
          </a:p>
          <a:p>
            <a:pPr marL="342900" indent="-342900">
              <a:buFont typeface="+mj-lt"/>
              <a:buAutoNum type="arabicPeriod"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também os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acessórios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hidráulicos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isto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permite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ter os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seus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comprimentos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equivalentes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pPr marL="342900" indent="-342900">
              <a:buFont typeface="+mj-lt"/>
              <a:buAutoNum type="arabicPeriod"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podemos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estabelecer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todas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 as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cotas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, inclusive o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melhor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caminho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 para o escoamento.</a:t>
            </a:r>
            <a:endParaRPr lang="pt-BR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33F22B2C-F1EE-45B3-8512-58C5B62D2D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7413" y="442912"/>
            <a:ext cx="5105400" cy="5972175"/>
          </a:xfrm>
          <a:prstGeom prst="rect">
            <a:avLst/>
          </a:prstGeom>
        </p:spPr>
      </p:pic>
      <p:sp>
        <p:nvSpPr>
          <p:cNvPr id="8" name="Onda 7">
            <a:extLst>
              <a:ext uri="{FF2B5EF4-FFF2-40B4-BE49-F238E27FC236}">
                <a16:creationId xmlns:a16="http://schemas.microsoft.com/office/drawing/2014/main" id="{CBA09118-DCAF-4D15-9CAB-EA16B60A16B8}"/>
              </a:ext>
            </a:extLst>
          </p:cNvPr>
          <p:cNvSpPr/>
          <p:nvPr/>
        </p:nvSpPr>
        <p:spPr>
          <a:xfrm>
            <a:off x="6152588" y="615312"/>
            <a:ext cx="3035632" cy="1508456"/>
          </a:xfrm>
          <a:prstGeom prst="wave">
            <a:avLst/>
          </a:prstGeom>
          <a:solidFill>
            <a:srgbClr val="E8414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EXEMPLO:</a:t>
            </a:r>
          </a:p>
        </p:txBody>
      </p:sp>
    </p:spTree>
    <p:extLst>
      <p:ext uri="{BB962C8B-B14F-4D97-AF65-F5344CB8AC3E}">
        <p14:creationId xmlns:p14="http://schemas.microsoft.com/office/powerpoint/2010/main" val="3508958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 de texto 1">
            <a:extLst>
              <a:ext uri="{FF2B5EF4-FFF2-40B4-BE49-F238E27FC236}">
                <a16:creationId xmlns:a16="http://schemas.microsoft.com/office/drawing/2014/main" id="{75D6680D-7081-4C2C-B17E-7C0F071DC0C1}"/>
              </a:ext>
            </a:extLst>
          </p:cNvPr>
          <p:cNvSpPr txBox="1"/>
          <p:nvPr/>
        </p:nvSpPr>
        <p:spPr>
          <a:xfrm>
            <a:off x="7776459" y="58994"/>
            <a:ext cx="3600400" cy="6556294"/>
          </a:xfrm>
          <a:prstGeom prst="rect">
            <a:avLst/>
          </a:prstGeom>
          <a:solidFill>
            <a:sysClr val="window" lastClr="FFFFFF"/>
          </a:solidFill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61950" marR="0" lvl="0" indent="-3619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457200" algn="l"/>
              </a:tabLst>
              <a:defRPr/>
            </a:pPr>
            <a:endParaRPr kumimoji="0" lang="pt-BR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Calibri"/>
              <a:cs typeface="+mn-cs"/>
            </a:endParaRPr>
          </a:p>
          <a:p>
            <a:pPr marL="361950" marR="0" lvl="0" indent="-3619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457200" algn="l"/>
              </a:tabLst>
              <a:defRPr/>
            </a:pPr>
            <a:r>
              <a:rPr kumimoji="0" lang="pt-BR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Calibri"/>
                <a:cs typeface="+mn-cs"/>
              </a:rPr>
              <a:t>1 – válvula de poço da Mipel de 3”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457200" algn="l"/>
              </a:tabLst>
              <a:defRPr/>
            </a:pPr>
            <a:endParaRPr kumimoji="0" lang="pt-BR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Calibri"/>
              <a:cs typeface="+mn-cs"/>
            </a:endParaRPr>
          </a:p>
          <a:p>
            <a:pPr marL="361950" marR="0" lvl="0" indent="-3619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457200" algn="l"/>
              </a:tabLst>
              <a:defRPr/>
            </a:pPr>
            <a:r>
              <a:rPr kumimoji="0" lang="pt-BR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Calibri"/>
                <a:cs typeface="+mn-cs"/>
              </a:rPr>
              <a:t>2 – redução concêntrica da Tupy 3”x 2,5”</a:t>
            </a:r>
          </a:p>
          <a:p>
            <a:pPr marL="361950" marR="0" lvl="0" indent="-3619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457200" algn="l"/>
              </a:tabLst>
              <a:defRPr/>
            </a:pPr>
            <a:endParaRPr kumimoji="0" lang="pt-BR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Calibri"/>
              <a:cs typeface="+mn-cs"/>
            </a:endParaRPr>
          </a:p>
          <a:p>
            <a:pPr marL="441325" marR="0" lvl="0" indent="-44132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457200" algn="l"/>
              </a:tabLst>
              <a:defRPr/>
            </a:pPr>
            <a:r>
              <a:rPr kumimoji="0" lang="pt-BR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Calibri"/>
                <a:cs typeface="+mn-cs"/>
              </a:rPr>
              <a:t>3 – curvas fêmeas de 90</a:t>
            </a:r>
            <a:r>
              <a:rPr kumimoji="0" lang="pt-BR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Calibri"/>
                <a:cs typeface="+mn-cs"/>
              </a:rPr>
              <a:t>0</a:t>
            </a:r>
            <a:r>
              <a:rPr kumimoji="0" lang="pt-BR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Calibri"/>
                <a:cs typeface="+mn-cs"/>
              </a:rPr>
              <a:t> de 2,5”</a:t>
            </a:r>
          </a:p>
          <a:p>
            <a:pPr marL="441325" marR="0" lvl="0" indent="-44132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457200" algn="l"/>
              </a:tabLst>
              <a:defRPr/>
            </a:pPr>
            <a:endParaRPr kumimoji="0" lang="pt-BR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Calibri"/>
              <a:cs typeface="+mn-cs"/>
            </a:endParaRPr>
          </a:p>
          <a:p>
            <a:pPr marL="361950" lvl="0" indent="-361950">
              <a:tabLst>
                <a:tab pos="457200" algn="l"/>
              </a:tabLst>
              <a:defRPr/>
            </a:pPr>
            <a:r>
              <a:rPr kumimoji="0" lang="pt-BR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Calibri"/>
                <a:cs typeface="+mn-cs"/>
              </a:rPr>
              <a:t>4 - redução concêntrica de 2,5” x 2”</a:t>
            </a:r>
            <a:r>
              <a:rPr lang="pt-BR" kern="0" dirty="0">
                <a:solidFill>
                  <a:srgbClr val="000000"/>
                </a:solidFill>
                <a:latin typeface="Tahoma"/>
                <a:ea typeface="Calibri"/>
              </a:rPr>
              <a:t> da Tupy </a:t>
            </a:r>
            <a:endParaRPr kumimoji="0" lang="pt-BR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Calibri"/>
              <a:cs typeface="+mn-cs"/>
            </a:endParaRPr>
          </a:p>
          <a:p>
            <a:pPr marL="361950" marR="0" lvl="0" indent="-3619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457200" algn="l"/>
              </a:tabLst>
              <a:defRPr/>
            </a:pPr>
            <a:endParaRPr kumimoji="0" lang="pt-BR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Calibri"/>
              <a:cs typeface="+mn-cs"/>
            </a:endParaRPr>
          </a:p>
          <a:p>
            <a:pPr marL="361950" lvl="0" indent="-361950">
              <a:tabLst>
                <a:tab pos="457200" algn="l"/>
              </a:tabLst>
              <a:defRPr/>
            </a:pPr>
            <a:r>
              <a:rPr kumimoji="0" lang="pt-BR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Calibri"/>
                <a:cs typeface="+mn-cs"/>
              </a:rPr>
              <a:t>5 – válvula de retenção horizontal </a:t>
            </a:r>
            <a:r>
              <a:rPr lang="pt-BR" kern="0" dirty="0">
                <a:solidFill>
                  <a:srgbClr val="000000"/>
                </a:solidFill>
                <a:latin typeface="Tahoma"/>
                <a:ea typeface="Calibri"/>
              </a:rPr>
              <a:t>da Mipel de </a:t>
            </a:r>
            <a:r>
              <a:rPr kumimoji="0" lang="pt-BR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Calibri"/>
                <a:cs typeface="+mn-cs"/>
              </a:rPr>
              <a:t>2”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457200" algn="l"/>
              </a:tabLst>
              <a:defRPr/>
            </a:pPr>
            <a:endParaRPr kumimoji="0" lang="pt-BR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Calibri"/>
              <a:cs typeface="+mn-cs"/>
            </a:endParaRPr>
          </a:p>
          <a:p>
            <a:pPr marL="361950" lvl="0" indent="-361950">
              <a:tabLst>
                <a:tab pos="457200" algn="l"/>
              </a:tabLst>
              <a:defRPr/>
            </a:pPr>
            <a:r>
              <a:rPr kumimoji="0" lang="pt-BR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Calibri"/>
                <a:cs typeface="+mn-cs"/>
              </a:rPr>
              <a:t>6 - Válvula globo reta sem guia </a:t>
            </a:r>
            <a:r>
              <a:rPr lang="pt-BR" kern="0" dirty="0">
                <a:solidFill>
                  <a:srgbClr val="000000"/>
                </a:solidFill>
                <a:latin typeface="Tahoma"/>
                <a:ea typeface="Calibri"/>
              </a:rPr>
              <a:t>da Mipel de </a:t>
            </a:r>
            <a:r>
              <a:rPr kumimoji="0" lang="pt-BR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Calibri"/>
                <a:cs typeface="+mn-cs"/>
              </a:rPr>
              <a:t>2”</a:t>
            </a:r>
          </a:p>
          <a:p>
            <a:pPr marL="361950" marR="0" lvl="0" indent="-3619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457200" algn="l"/>
              </a:tabLst>
              <a:defRPr/>
            </a:pPr>
            <a:endParaRPr kumimoji="0" lang="pt-BR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Calibri"/>
              <a:cs typeface="+mn-cs"/>
            </a:endParaRPr>
          </a:p>
          <a:p>
            <a:pPr marL="361950" lvl="0" indent="-361950">
              <a:tabLst>
                <a:tab pos="457200" algn="l"/>
              </a:tabLst>
              <a:defRPr/>
            </a:pPr>
            <a:r>
              <a:rPr kumimoji="0" lang="pt-BR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Calibri"/>
                <a:cs typeface="+mn-cs"/>
              </a:rPr>
              <a:t>7 e 8 – curvas fêmeas de 90</a:t>
            </a:r>
            <a:r>
              <a:rPr kumimoji="0" lang="pt-BR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Calibri"/>
                <a:cs typeface="+mn-cs"/>
              </a:rPr>
              <a:t>0</a:t>
            </a:r>
            <a:r>
              <a:rPr kumimoji="0" lang="pt-BR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Calibri"/>
                <a:cs typeface="+mn-cs"/>
              </a:rPr>
              <a:t> de 2</a:t>
            </a:r>
            <a:r>
              <a:rPr lang="pt-BR" kern="0" dirty="0">
                <a:solidFill>
                  <a:srgbClr val="000000"/>
                </a:solidFill>
                <a:latin typeface="Tahoma"/>
                <a:ea typeface="Calibri"/>
              </a:rPr>
              <a:t>” da Tupy </a:t>
            </a:r>
            <a:endParaRPr kumimoji="0" lang="pt-BR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Calibri"/>
              <a:cs typeface="+mn-cs"/>
            </a:endParaRPr>
          </a:p>
          <a:p>
            <a:pPr marL="361950" marR="0" lvl="0" indent="-3619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457200" algn="l"/>
              </a:tabLst>
              <a:defRPr/>
            </a:pPr>
            <a:endParaRPr kumimoji="0" lang="pt-BR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Calibri"/>
              <a:cs typeface="+mn-cs"/>
            </a:endParaRPr>
          </a:p>
          <a:p>
            <a:pPr marL="354013" lvl="0" indent="-354013">
              <a:tabLst>
                <a:tab pos="457200" algn="l"/>
              </a:tabLst>
              <a:defRPr/>
            </a:pPr>
            <a:r>
              <a:rPr kumimoji="0" lang="pt-BR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Calibri"/>
                <a:cs typeface="+mn-cs"/>
              </a:rPr>
              <a:t>9 - saída da tubulação de 2</a:t>
            </a:r>
            <a:r>
              <a:rPr lang="pt-BR" kern="0" dirty="0">
                <a:solidFill>
                  <a:srgbClr val="000000"/>
                </a:solidFill>
                <a:latin typeface="Tahoma"/>
                <a:ea typeface="Calibri"/>
              </a:rPr>
              <a:t>” da Tupy </a:t>
            </a:r>
            <a:endParaRPr kumimoji="0" lang="pt-BR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Calibri"/>
              <a:cs typeface="+mn-cs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A577ADCA-4D4B-4986-8141-D39B67013ABC}"/>
              </a:ext>
            </a:extLst>
          </p:cNvPr>
          <p:cNvSpPr/>
          <p:nvPr/>
        </p:nvSpPr>
        <p:spPr>
          <a:xfrm>
            <a:off x="383458" y="285135"/>
            <a:ext cx="11592232" cy="6440130"/>
          </a:xfrm>
          <a:prstGeom prst="rect">
            <a:avLst/>
          </a:prstGeom>
          <a:noFill/>
          <a:ln w="76200">
            <a:solidFill>
              <a:srgbClr val="9C2E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BCAAEE83-DFC2-4A49-B4A4-F254DD4AC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428" y="519112"/>
            <a:ext cx="5105400" cy="5972175"/>
          </a:xfrm>
          <a:prstGeom prst="rect">
            <a:avLst/>
          </a:prstGeom>
        </p:spPr>
      </p:pic>
      <p:sp>
        <p:nvSpPr>
          <p:cNvPr id="8" name="Seta: para a Esquerda 7">
            <a:extLst>
              <a:ext uri="{FF2B5EF4-FFF2-40B4-BE49-F238E27FC236}">
                <a16:creationId xmlns:a16="http://schemas.microsoft.com/office/drawing/2014/main" id="{175B7565-9257-41D9-80F2-99DAE0B887D4}"/>
              </a:ext>
            </a:extLst>
          </p:cNvPr>
          <p:cNvSpPr/>
          <p:nvPr/>
        </p:nvSpPr>
        <p:spPr>
          <a:xfrm>
            <a:off x="430724" y="358877"/>
            <a:ext cx="2765937" cy="1267952"/>
          </a:xfrm>
          <a:prstGeom prst="leftArrow">
            <a:avLst/>
          </a:prstGeom>
          <a:solidFill>
            <a:srgbClr val="9C2E2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Voltar as etapas do projeto!</a:t>
            </a:r>
            <a:endParaRPr 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Imagem 5" descr="Uma imagem contendo objeto&#10;&#10;Descrição gerada automaticamente">
            <a:extLst>
              <a:ext uri="{FF2B5EF4-FFF2-40B4-BE49-F238E27FC236}">
                <a16:creationId xmlns:a16="http://schemas.microsoft.com/office/drawing/2014/main" id="{9D814D77-FFE8-4D7A-994C-FF90A22590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691" y="1153492"/>
            <a:ext cx="3115110" cy="3477110"/>
          </a:xfrm>
          <a:prstGeom prst="rect">
            <a:avLst/>
          </a:prstGeom>
        </p:spPr>
      </p:pic>
      <p:sp>
        <p:nvSpPr>
          <p:cNvPr id="4" name="Caixa de texto 5">
            <a:extLst>
              <a:ext uri="{FF2B5EF4-FFF2-40B4-BE49-F238E27FC236}">
                <a16:creationId xmlns:a16="http://schemas.microsoft.com/office/drawing/2014/main" id="{FEBA58CE-C7A6-4F20-928E-29D2B9123423}"/>
              </a:ext>
            </a:extLst>
          </p:cNvPr>
          <p:cNvSpPr txBox="1"/>
          <p:nvPr/>
        </p:nvSpPr>
        <p:spPr>
          <a:xfrm>
            <a:off x="4886633" y="4687626"/>
            <a:ext cx="2811168" cy="1920650"/>
          </a:xfrm>
          <a:prstGeom prst="rect">
            <a:avLst/>
          </a:prstGeom>
          <a:solidFill>
            <a:schemeClr val="lt1"/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>
              <a:spcAft>
                <a:spcPts val="0"/>
              </a:spcAft>
            </a:pPr>
            <a:endParaRPr lang="pt-BR" dirty="0">
              <a:solidFill>
                <a:srgbClr val="000000"/>
              </a:solidFill>
              <a:effectLst/>
              <a:latin typeface="Tahoma"/>
              <a:ea typeface="Calibri"/>
            </a:endParaRPr>
          </a:p>
          <a:p>
            <a:pPr marL="514350" lvl="0" indent="-514350">
              <a:spcAft>
                <a:spcPts val="0"/>
              </a:spcAft>
              <a:buAutoNum type="alphaLcParenBoth"/>
            </a:pPr>
            <a:r>
              <a:rPr lang="pt-BR" sz="1600" dirty="0">
                <a:solidFill>
                  <a:srgbClr val="000000"/>
                </a:solidFill>
                <a:effectLst/>
                <a:latin typeface="Tahoma"/>
                <a:ea typeface="Calibri"/>
              </a:rPr>
              <a:t>– niple duplo de 3”; </a:t>
            </a:r>
          </a:p>
          <a:p>
            <a:pPr lvl="0">
              <a:spcAft>
                <a:spcPts val="0"/>
              </a:spcAft>
            </a:pPr>
            <a:endParaRPr lang="pt-BR" sz="1600" dirty="0">
              <a:solidFill>
                <a:srgbClr val="000000"/>
              </a:solidFill>
              <a:effectLst/>
              <a:latin typeface="Tahoma"/>
              <a:ea typeface="Calibri"/>
            </a:endParaRPr>
          </a:p>
          <a:p>
            <a:pPr lvl="0">
              <a:spcAft>
                <a:spcPts val="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Tahoma"/>
                <a:ea typeface="Calibri"/>
              </a:rPr>
              <a:t>(b)  – niple duplo de 2,5”;</a:t>
            </a:r>
          </a:p>
          <a:p>
            <a:pPr>
              <a:spcAft>
                <a:spcPts val="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Tahoma"/>
                <a:ea typeface="Calibri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Tahoma"/>
                <a:ea typeface="Calibri"/>
              </a:rPr>
              <a:t>(c), (d), (e), (f), (g) e (h) – niples duplos de 2”</a:t>
            </a:r>
          </a:p>
        </p:txBody>
      </p:sp>
    </p:spTree>
    <p:extLst>
      <p:ext uri="{BB962C8B-B14F-4D97-AF65-F5344CB8AC3E}">
        <p14:creationId xmlns:p14="http://schemas.microsoft.com/office/powerpoint/2010/main" val="524178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49BED45A-6339-40FF-A107-EB0B2AEA07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7413" y="640533"/>
            <a:ext cx="5105400" cy="5972175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1EE635BC-BA0E-4E1E-BD6E-7CBF2BED4106}"/>
              </a:ext>
            </a:extLst>
          </p:cNvPr>
          <p:cNvSpPr/>
          <p:nvPr/>
        </p:nvSpPr>
        <p:spPr>
          <a:xfrm>
            <a:off x="383458" y="285135"/>
            <a:ext cx="11592232" cy="6440130"/>
          </a:xfrm>
          <a:prstGeom prst="rect">
            <a:avLst/>
          </a:prstGeom>
          <a:noFill/>
          <a:ln w="76200">
            <a:solidFill>
              <a:srgbClr val="9C2E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FF25F48-844C-46B7-998A-6B4E9CD66B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8775" y="3626621"/>
            <a:ext cx="2027096" cy="2933954"/>
          </a:xfrm>
          <a:prstGeom prst="rect">
            <a:avLst/>
          </a:prstGeom>
        </p:spPr>
      </p:pic>
      <p:sp>
        <p:nvSpPr>
          <p:cNvPr id="6" name="Balão de Fala: Oval 5">
            <a:extLst>
              <a:ext uri="{FF2B5EF4-FFF2-40B4-BE49-F238E27FC236}">
                <a16:creationId xmlns:a16="http://schemas.microsoft.com/office/drawing/2014/main" id="{9F335DEA-8294-406B-BB10-F1049C75FBB5}"/>
              </a:ext>
            </a:extLst>
          </p:cNvPr>
          <p:cNvSpPr/>
          <p:nvPr/>
        </p:nvSpPr>
        <p:spPr>
          <a:xfrm>
            <a:off x="1949271" y="1643763"/>
            <a:ext cx="4798142" cy="2248836"/>
          </a:xfrm>
          <a:prstGeom prst="wedgeEllipseCallout">
            <a:avLst>
              <a:gd name="adj1" fmla="val -43876"/>
              <a:gd name="adj2" fmla="val 72890"/>
            </a:avLst>
          </a:prstGeom>
          <a:solidFill>
            <a:srgbClr val="2A9AD9"/>
          </a:solidFill>
          <a:ln>
            <a:solidFill>
              <a:srgbClr val="E35421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52. A instalação é projetada para transporta a água a 25</a:t>
            </a:r>
            <a:r>
              <a:rPr lang="pt-BR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 com uma vazão desejada de 4,2 L/s. Inicialmente, vamos obter a equação da curva característica da instalação (CCI)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B6D002FC-7971-4CF5-9727-A3C8D334033B}"/>
              </a:ext>
            </a:extLst>
          </p:cNvPr>
          <p:cNvSpPr/>
          <p:nvPr/>
        </p:nvSpPr>
        <p:spPr>
          <a:xfrm>
            <a:off x="530942" y="502784"/>
            <a:ext cx="91538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equação da CCI representa a carga que deve ser fornecida ao fluido transportado, para que ele escoe com uma vazão Q. No caso de uma instalação com uma entrada e uma saída, a CCI é obtida aplicando-se a equação da energia entre a seção inicial e final. 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C47313C6-33B5-4D70-B16C-88D2045E4198}"/>
              </a:ext>
            </a:extLst>
          </p:cNvPr>
          <p:cNvSpPr/>
          <p:nvPr/>
        </p:nvSpPr>
        <p:spPr>
          <a:xfrm>
            <a:off x="2443730" y="4511592"/>
            <a:ext cx="449582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Importante: a equação da CCI </a:t>
            </a:r>
            <a:r>
              <a:rPr lang="en-US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sempre</a:t>
            </a:r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será</a:t>
            </a:r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escrita</a:t>
            </a:r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 em função da vazão, portanto onde </a:t>
            </a:r>
            <a:r>
              <a:rPr lang="en-US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existir</a:t>
            </a:r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 a velocidade média, esta deve ser </a:t>
            </a:r>
            <a:r>
              <a:rPr lang="en-US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substituída</a:t>
            </a:r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 pela vazão que </a:t>
            </a:r>
            <a:r>
              <a:rPr lang="en-US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será</a:t>
            </a:r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 a </a:t>
            </a:r>
            <a:r>
              <a:rPr lang="en-US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nossa</a:t>
            </a:r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variável</a:t>
            </a:r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independente</a:t>
            </a:r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. Em </a:t>
            </a:r>
            <a:r>
              <a:rPr lang="en-US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alguns</a:t>
            </a:r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casos</a:t>
            </a:r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 a CCI também </a:t>
            </a:r>
            <a:r>
              <a:rPr lang="en-US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ficará</a:t>
            </a:r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 em função dos “f”.</a:t>
            </a:r>
            <a:endParaRPr lang="pt-BR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697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FAF7583E-FD0D-423A-BBA1-B8A0EA158B63}"/>
              </a:ext>
            </a:extLst>
          </p:cNvPr>
          <p:cNvSpPr/>
          <p:nvPr/>
        </p:nvSpPr>
        <p:spPr>
          <a:xfrm>
            <a:off x="383458" y="285135"/>
            <a:ext cx="11592232" cy="6440130"/>
          </a:xfrm>
          <a:prstGeom prst="rect">
            <a:avLst/>
          </a:prstGeom>
          <a:noFill/>
          <a:ln w="76200">
            <a:solidFill>
              <a:srgbClr val="9C2E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DB2FCF7A-87B3-4A4C-A8ED-2B09078725E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7237434"/>
              </p:ext>
            </p:extLst>
          </p:nvPr>
        </p:nvGraphicFramePr>
        <p:xfrm>
          <a:off x="969963" y="790575"/>
          <a:ext cx="9532937" cy="1423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7" name="Equation" r:id="rId4" imgW="5435280" imgH="812520" progId="Equation.DSMT4">
                  <p:embed/>
                </p:oleObj>
              </mc:Choice>
              <mc:Fallback>
                <p:oleObj name="Equation" r:id="rId4" imgW="5435280" imgH="812520" progId="Equation.DSMT4">
                  <p:embed/>
                  <p:pic>
                    <p:nvPicPr>
                      <p:cNvPr id="3" name="Objeto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69963" y="790575"/>
                        <a:ext cx="9532937" cy="14239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Imagem 5">
            <a:extLst>
              <a:ext uri="{FF2B5EF4-FFF2-40B4-BE49-F238E27FC236}">
                <a16:creationId xmlns:a16="http://schemas.microsoft.com/office/drawing/2014/main" id="{1587DFC2-EAE4-4844-8CA9-0574F55144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9281" y="1917095"/>
            <a:ext cx="5175594" cy="2726138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34995885-0320-40F8-BCF4-D386AE385BC7}"/>
              </a:ext>
            </a:extLst>
          </p:cNvPr>
          <p:cNvSpPr txBox="1"/>
          <p:nvPr/>
        </p:nvSpPr>
        <p:spPr>
          <a:xfrm>
            <a:off x="1013901" y="2448232"/>
            <a:ext cx="50820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De 3”, temos:</a:t>
            </a:r>
          </a:p>
          <a:p>
            <a:endParaRPr lang="pt-BR" dirty="0"/>
          </a:p>
          <a:p>
            <a:r>
              <a:rPr lang="pt-BR" dirty="0"/>
              <a:t>1 – válvula de poço da Mipel de 3”</a:t>
            </a: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D00E8013-C843-4B03-8FE3-38431E8D9646}"/>
              </a:ext>
            </a:extLst>
          </p:cNvPr>
          <p:cNvSpPr/>
          <p:nvPr/>
        </p:nvSpPr>
        <p:spPr>
          <a:xfrm>
            <a:off x="6459794" y="3846728"/>
            <a:ext cx="452283" cy="1353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720CF581-7450-480E-A73F-6C48DE22E6EB}"/>
              </a:ext>
            </a:extLst>
          </p:cNvPr>
          <p:cNvSpPr/>
          <p:nvPr/>
        </p:nvSpPr>
        <p:spPr>
          <a:xfrm>
            <a:off x="8325569" y="3863791"/>
            <a:ext cx="452283" cy="1353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67914E5-D05A-44B1-9E8F-68BE2D7E2B9A}"/>
              </a:ext>
            </a:extLst>
          </p:cNvPr>
          <p:cNvSpPr txBox="1"/>
          <p:nvPr/>
        </p:nvSpPr>
        <p:spPr>
          <a:xfrm>
            <a:off x="1024064" y="3433916"/>
            <a:ext cx="3931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a – niple duplo de 3”</a:t>
            </a:r>
          </a:p>
        </p:txBody>
      </p:sp>
      <p:graphicFrame>
        <p:nvGraphicFramePr>
          <p:cNvPr id="15" name="Objeto 14">
            <a:extLst>
              <a:ext uri="{FF2B5EF4-FFF2-40B4-BE49-F238E27FC236}">
                <a16:creationId xmlns:a16="http://schemas.microsoft.com/office/drawing/2014/main" id="{00C99757-FA51-452D-BF79-922A17DEBEB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1692525"/>
              </p:ext>
            </p:extLst>
          </p:nvPr>
        </p:nvGraphicFramePr>
        <p:xfrm>
          <a:off x="6912077" y="4854506"/>
          <a:ext cx="4119562" cy="911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8" name="Equation" r:id="rId7" imgW="2349360" imgH="520560" progId="Equation.DSMT4">
                  <p:embed/>
                </p:oleObj>
              </mc:Choice>
              <mc:Fallback>
                <p:oleObj name="Equation" r:id="rId7" imgW="2349360" imgH="520560" progId="Equation.DSMT4">
                  <p:embed/>
                  <p:pic>
                    <p:nvPicPr>
                      <p:cNvPr id="4" name="Objeto 3">
                        <a:extLst>
                          <a:ext uri="{FF2B5EF4-FFF2-40B4-BE49-F238E27FC236}">
                            <a16:creationId xmlns:a16="http://schemas.microsoft.com/office/drawing/2014/main" id="{5FC26083-288B-4BDB-BA0B-F213959BE8F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912077" y="4854506"/>
                        <a:ext cx="4119562" cy="911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6" name="Agrupar 15">
            <a:extLst>
              <a:ext uri="{FF2B5EF4-FFF2-40B4-BE49-F238E27FC236}">
                <a16:creationId xmlns:a16="http://schemas.microsoft.com/office/drawing/2014/main" id="{B4304B6C-D5C7-493B-B93D-C628E5E5A87F}"/>
              </a:ext>
            </a:extLst>
          </p:cNvPr>
          <p:cNvGrpSpPr/>
          <p:nvPr/>
        </p:nvGrpSpPr>
        <p:grpSpPr>
          <a:xfrm>
            <a:off x="758673" y="3830612"/>
            <a:ext cx="5235394" cy="1846757"/>
            <a:chOff x="629265" y="2286705"/>
            <a:chExt cx="5235394" cy="1846757"/>
          </a:xfrm>
        </p:grpSpPr>
        <p:grpSp>
          <p:nvGrpSpPr>
            <p:cNvPr id="17" name="Agrupar 16">
              <a:extLst>
                <a:ext uri="{FF2B5EF4-FFF2-40B4-BE49-F238E27FC236}">
                  <a16:creationId xmlns:a16="http://schemas.microsoft.com/office/drawing/2014/main" id="{8E4FBFDE-754B-4DCB-B729-38380737F15D}"/>
                </a:ext>
              </a:extLst>
            </p:cNvPr>
            <p:cNvGrpSpPr/>
            <p:nvPr/>
          </p:nvGrpSpPr>
          <p:grpSpPr>
            <a:xfrm>
              <a:off x="629265" y="2286705"/>
              <a:ext cx="5235394" cy="1531753"/>
              <a:chOff x="629265" y="2286705"/>
              <a:chExt cx="5235394" cy="1531753"/>
            </a:xfrm>
          </p:grpSpPr>
          <p:pic>
            <p:nvPicPr>
              <p:cNvPr id="19" name="Imagem 18">
                <a:extLst>
                  <a:ext uri="{FF2B5EF4-FFF2-40B4-BE49-F238E27FC236}">
                    <a16:creationId xmlns:a16="http://schemas.microsoft.com/office/drawing/2014/main" id="{F5E41F6C-E559-405B-BCB9-BEF5EF1812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29265" y="2286705"/>
                <a:ext cx="5235394" cy="1287892"/>
              </a:xfrm>
              <a:prstGeom prst="rect">
                <a:avLst/>
              </a:prstGeom>
            </p:spPr>
          </p:pic>
          <p:pic>
            <p:nvPicPr>
              <p:cNvPr id="20" name="Imagem 19">
                <a:extLst>
                  <a:ext uri="{FF2B5EF4-FFF2-40B4-BE49-F238E27FC236}">
                    <a16:creationId xmlns:a16="http://schemas.microsoft.com/office/drawing/2014/main" id="{C1CD53B5-0B73-4FC4-817D-9E437FD90A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90230" y="3574597"/>
                <a:ext cx="5174428" cy="243861"/>
              </a:xfrm>
              <a:prstGeom prst="rect">
                <a:avLst/>
              </a:prstGeom>
            </p:spPr>
          </p:pic>
        </p:grpSp>
        <p:pic>
          <p:nvPicPr>
            <p:cNvPr id="18" name="Imagem 17">
              <a:extLst>
                <a:ext uri="{FF2B5EF4-FFF2-40B4-BE49-F238E27FC236}">
                  <a16:creationId xmlns:a16="http://schemas.microsoft.com/office/drawing/2014/main" id="{3B99E0D5-EF83-483D-9BB2-F7EE51A63E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24523" y="3866739"/>
              <a:ext cx="5105842" cy="266723"/>
            </a:xfrm>
            <a:prstGeom prst="rect">
              <a:avLst/>
            </a:prstGeom>
          </p:spPr>
        </p:pic>
      </p:grpSp>
      <p:sp>
        <p:nvSpPr>
          <p:cNvPr id="14" name="Elipse 13">
            <a:extLst>
              <a:ext uri="{FF2B5EF4-FFF2-40B4-BE49-F238E27FC236}">
                <a16:creationId xmlns:a16="http://schemas.microsoft.com/office/drawing/2014/main" id="{27AFD143-1C3A-4444-B7DE-E39FF3410A10}"/>
              </a:ext>
            </a:extLst>
          </p:cNvPr>
          <p:cNvSpPr/>
          <p:nvPr/>
        </p:nvSpPr>
        <p:spPr>
          <a:xfrm>
            <a:off x="4462041" y="4804594"/>
            <a:ext cx="265802" cy="22418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E5AF0349-A3E5-4C41-B0A1-7E2C16A0895E}"/>
              </a:ext>
            </a:extLst>
          </p:cNvPr>
          <p:cNvSpPr/>
          <p:nvPr/>
        </p:nvSpPr>
        <p:spPr>
          <a:xfrm>
            <a:off x="4462041" y="5424221"/>
            <a:ext cx="265802" cy="22418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21" name="Objeto 20">
            <a:extLst>
              <a:ext uri="{FF2B5EF4-FFF2-40B4-BE49-F238E27FC236}">
                <a16:creationId xmlns:a16="http://schemas.microsoft.com/office/drawing/2014/main" id="{4CB9CD6C-79CA-4C05-9909-7C80DD7E0DF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4398593"/>
              </p:ext>
            </p:extLst>
          </p:nvPr>
        </p:nvGraphicFramePr>
        <p:xfrm>
          <a:off x="1794951" y="5822160"/>
          <a:ext cx="7880350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9" name="Equation" r:id="rId12" imgW="4495680" imgH="533160" progId="Equation.DSMT4">
                  <p:embed/>
                </p:oleObj>
              </mc:Choice>
              <mc:Fallback>
                <p:oleObj name="Equation" r:id="rId12" imgW="4495680" imgH="533160" progId="Equation.DSMT4">
                  <p:embed/>
                  <p:pic>
                    <p:nvPicPr>
                      <p:cNvPr id="3" name="Objeto 2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794951" y="5822160"/>
                        <a:ext cx="7880350" cy="9350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20500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/>
      <p:bldP spid="14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D71C7868-30B9-4680-938E-619E420E576A}"/>
              </a:ext>
            </a:extLst>
          </p:cNvPr>
          <p:cNvSpPr/>
          <p:nvPr/>
        </p:nvSpPr>
        <p:spPr>
          <a:xfrm>
            <a:off x="383458" y="285135"/>
            <a:ext cx="11592232" cy="6440130"/>
          </a:xfrm>
          <a:prstGeom prst="rect">
            <a:avLst/>
          </a:prstGeom>
          <a:noFill/>
          <a:ln w="76200">
            <a:solidFill>
              <a:srgbClr val="9C2E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068FF203-7FF9-4F5B-91FF-2CA2CF00A72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7710875"/>
              </p:ext>
            </p:extLst>
          </p:nvPr>
        </p:nvGraphicFramePr>
        <p:xfrm>
          <a:off x="6578600" y="1528763"/>
          <a:ext cx="5064125" cy="1395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54" name="Equation" r:id="rId4" imgW="2946240" imgH="812520" progId="Equation.DSMT4">
                  <p:embed/>
                </p:oleObj>
              </mc:Choice>
              <mc:Fallback>
                <p:oleObj name="Equation" r:id="rId4" imgW="2946240" imgH="812520" progId="Equation.DSMT4">
                  <p:embed/>
                  <p:pic>
                    <p:nvPicPr>
                      <p:cNvPr id="2" name="Objeto 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578600" y="1528763"/>
                        <a:ext cx="5064125" cy="13954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aixaDeTexto 3">
            <a:extLst>
              <a:ext uri="{FF2B5EF4-FFF2-40B4-BE49-F238E27FC236}">
                <a16:creationId xmlns:a16="http://schemas.microsoft.com/office/drawing/2014/main" id="{56B49A05-14A2-4B51-872C-DB85AAC4361D}"/>
              </a:ext>
            </a:extLst>
          </p:cNvPr>
          <p:cNvSpPr txBox="1"/>
          <p:nvPr/>
        </p:nvSpPr>
        <p:spPr>
          <a:xfrm>
            <a:off x="550607" y="285135"/>
            <a:ext cx="497512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 2,5”, temos L = 6,5 m e: </a:t>
            </a:r>
          </a:p>
          <a:p>
            <a:endParaRPr kumimoji="0" lang="pt-BR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Calibri"/>
            </a:endParaRPr>
          </a:p>
          <a:p>
            <a:r>
              <a:rPr kumimoji="0" lang="pt-BR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Calibri"/>
              </a:rPr>
              <a:t>(2) - redução concêntrica da Tupy 3”x 2,5”</a:t>
            </a:r>
          </a:p>
          <a:p>
            <a:endParaRPr kumimoji="0" lang="pt-BR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Calibri"/>
            </a:endParaRPr>
          </a:p>
          <a:p>
            <a:r>
              <a:rPr kumimoji="0" lang="pt-BR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Calibri"/>
              </a:rPr>
              <a:t>(3) – curvas fêmeas de 90</a:t>
            </a:r>
            <a:r>
              <a:rPr kumimoji="0" lang="pt-BR" b="1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Calibri"/>
              </a:rPr>
              <a:t>0</a:t>
            </a:r>
            <a:r>
              <a:rPr kumimoji="0" lang="pt-BR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Calibri"/>
              </a:rPr>
              <a:t> de 2,5”</a:t>
            </a:r>
          </a:p>
          <a:p>
            <a:endParaRPr lang="pt-BR" b="1" dirty="0">
              <a:solidFill>
                <a:srgbClr val="000000"/>
              </a:solidFill>
              <a:ea typeface="Calibri"/>
            </a:endParaRPr>
          </a:p>
          <a:p>
            <a:r>
              <a:rPr lang="pt-BR" b="1" dirty="0">
                <a:solidFill>
                  <a:srgbClr val="000000"/>
                </a:solidFill>
                <a:effectLst/>
                <a:ea typeface="Calibri"/>
              </a:rPr>
              <a:t>(b)  – niple duplo de 2,5”</a:t>
            </a:r>
            <a:endParaRPr lang="pt-BR" b="1" dirty="0"/>
          </a:p>
        </p:txBody>
      </p:sp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8B6708B4-3344-43C7-8813-18952B2A48C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1939231"/>
              </p:ext>
            </p:extLst>
          </p:nvPr>
        </p:nvGraphicFramePr>
        <p:xfrm>
          <a:off x="6679816" y="451504"/>
          <a:ext cx="4141787" cy="911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55" name="Equation" r:id="rId6" imgW="2361960" imgH="520560" progId="Equation.DSMT4">
                  <p:embed/>
                </p:oleObj>
              </mc:Choice>
              <mc:Fallback>
                <p:oleObj name="Equation" r:id="rId6" imgW="2361960" imgH="520560" progId="Equation.DSMT4">
                  <p:embed/>
                  <p:pic>
                    <p:nvPicPr>
                      <p:cNvPr id="15" name="Objeto 14">
                        <a:extLst>
                          <a:ext uri="{FF2B5EF4-FFF2-40B4-BE49-F238E27FC236}">
                            <a16:creationId xmlns:a16="http://schemas.microsoft.com/office/drawing/2014/main" id="{00C99757-FA51-452D-BF79-922A17DEBEB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679816" y="451504"/>
                        <a:ext cx="4141787" cy="911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Agrupar 9">
            <a:extLst>
              <a:ext uri="{FF2B5EF4-FFF2-40B4-BE49-F238E27FC236}">
                <a16:creationId xmlns:a16="http://schemas.microsoft.com/office/drawing/2014/main" id="{8C1D682F-634B-4A93-92DB-699BE0C35FA4}"/>
              </a:ext>
            </a:extLst>
          </p:cNvPr>
          <p:cNvGrpSpPr/>
          <p:nvPr/>
        </p:nvGrpSpPr>
        <p:grpSpPr>
          <a:xfrm>
            <a:off x="547701" y="2529808"/>
            <a:ext cx="5235394" cy="1846757"/>
            <a:chOff x="629265" y="2286705"/>
            <a:chExt cx="5235394" cy="1846757"/>
          </a:xfrm>
        </p:grpSpPr>
        <p:grpSp>
          <p:nvGrpSpPr>
            <p:cNvPr id="8" name="Agrupar 7">
              <a:extLst>
                <a:ext uri="{FF2B5EF4-FFF2-40B4-BE49-F238E27FC236}">
                  <a16:creationId xmlns:a16="http://schemas.microsoft.com/office/drawing/2014/main" id="{F0BBE1DB-445E-4471-8C4C-EDBF12E41070}"/>
                </a:ext>
              </a:extLst>
            </p:cNvPr>
            <p:cNvGrpSpPr/>
            <p:nvPr/>
          </p:nvGrpSpPr>
          <p:grpSpPr>
            <a:xfrm>
              <a:off x="629265" y="2286705"/>
              <a:ext cx="5235394" cy="1531753"/>
              <a:chOff x="629265" y="2286705"/>
              <a:chExt cx="5235394" cy="1531753"/>
            </a:xfrm>
          </p:grpSpPr>
          <p:pic>
            <p:nvPicPr>
              <p:cNvPr id="6" name="Imagem 5">
                <a:extLst>
                  <a:ext uri="{FF2B5EF4-FFF2-40B4-BE49-F238E27FC236}">
                    <a16:creationId xmlns:a16="http://schemas.microsoft.com/office/drawing/2014/main" id="{FC67F883-6667-4165-B524-481DF82C52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29265" y="2286705"/>
                <a:ext cx="5235394" cy="1287892"/>
              </a:xfrm>
              <a:prstGeom prst="rect">
                <a:avLst/>
              </a:prstGeom>
            </p:spPr>
          </p:pic>
          <p:pic>
            <p:nvPicPr>
              <p:cNvPr id="7" name="Imagem 6">
                <a:extLst>
                  <a:ext uri="{FF2B5EF4-FFF2-40B4-BE49-F238E27FC236}">
                    <a16:creationId xmlns:a16="http://schemas.microsoft.com/office/drawing/2014/main" id="{91D82003-7E61-4A50-9296-31D64C9F05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90230" y="3574597"/>
                <a:ext cx="5174428" cy="243861"/>
              </a:xfrm>
              <a:prstGeom prst="rect">
                <a:avLst/>
              </a:prstGeom>
            </p:spPr>
          </p:pic>
        </p:grpSp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56E6D4F1-06E3-4DFC-A955-98575BAE0B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24523" y="3866739"/>
              <a:ext cx="5105842" cy="266723"/>
            </a:xfrm>
            <a:prstGeom prst="rect">
              <a:avLst/>
            </a:prstGeom>
          </p:spPr>
        </p:pic>
      </p:grpSp>
      <p:pic>
        <p:nvPicPr>
          <p:cNvPr id="12" name="Imagem 11">
            <a:extLst>
              <a:ext uri="{FF2B5EF4-FFF2-40B4-BE49-F238E27FC236}">
                <a16:creationId xmlns:a16="http://schemas.microsoft.com/office/drawing/2014/main" id="{3EA482BB-FCD2-4D0B-A1AB-7102CCE679C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7701" y="4686456"/>
            <a:ext cx="5212532" cy="662997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16C84089-A5AA-49C9-8BA1-253D1DB4924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8184" y="5393658"/>
            <a:ext cx="5151566" cy="784928"/>
          </a:xfrm>
          <a:prstGeom prst="rect">
            <a:avLst/>
          </a:prstGeom>
        </p:spPr>
      </p:pic>
      <p:sp>
        <p:nvSpPr>
          <p:cNvPr id="14" name="Elipse 13">
            <a:extLst>
              <a:ext uri="{FF2B5EF4-FFF2-40B4-BE49-F238E27FC236}">
                <a16:creationId xmlns:a16="http://schemas.microsoft.com/office/drawing/2014/main" id="{EBE961EC-BFB3-47E5-BD24-24AE7C41CDB3}"/>
              </a:ext>
            </a:extLst>
          </p:cNvPr>
          <p:cNvSpPr/>
          <p:nvPr/>
        </p:nvSpPr>
        <p:spPr>
          <a:xfrm>
            <a:off x="4768645" y="5022875"/>
            <a:ext cx="327112" cy="33149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60B606F5-E1D5-4FDE-80FC-40596D66FED7}"/>
              </a:ext>
            </a:extLst>
          </p:cNvPr>
          <p:cNvSpPr/>
          <p:nvPr/>
        </p:nvSpPr>
        <p:spPr>
          <a:xfrm>
            <a:off x="4814214" y="5781363"/>
            <a:ext cx="235974" cy="33149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BEE48EC0-CB9F-4C40-9828-8422F8A4D8AB}"/>
              </a:ext>
            </a:extLst>
          </p:cNvPr>
          <p:cNvSpPr/>
          <p:nvPr/>
        </p:nvSpPr>
        <p:spPr>
          <a:xfrm>
            <a:off x="3946751" y="3473161"/>
            <a:ext cx="235974" cy="33149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181B966F-40B6-4B4A-B68A-170DE500C9A4}"/>
              </a:ext>
            </a:extLst>
          </p:cNvPr>
          <p:cNvSpPr/>
          <p:nvPr/>
        </p:nvSpPr>
        <p:spPr>
          <a:xfrm>
            <a:off x="3946751" y="3817700"/>
            <a:ext cx="235974" cy="33149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C292F6C3-E5EA-43A1-AFB9-92806D8F9200}"/>
              </a:ext>
            </a:extLst>
          </p:cNvPr>
          <p:cNvSpPr/>
          <p:nvPr/>
        </p:nvSpPr>
        <p:spPr>
          <a:xfrm>
            <a:off x="3946751" y="4097133"/>
            <a:ext cx="235974" cy="33149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B4479997-69F7-4914-9098-B46B84214D1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8055" y="3638911"/>
            <a:ext cx="2027096" cy="2933954"/>
          </a:xfrm>
          <a:prstGeom prst="rect">
            <a:avLst/>
          </a:prstGeom>
        </p:spPr>
      </p:pic>
      <p:sp>
        <p:nvSpPr>
          <p:cNvPr id="20" name="Balão de Fala: Oval 19">
            <a:extLst>
              <a:ext uri="{FF2B5EF4-FFF2-40B4-BE49-F238E27FC236}">
                <a16:creationId xmlns:a16="http://schemas.microsoft.com/office/drawing/2014/main" id="{FCB518E9-342A-431E-BF3C-484B9CD46F88}"/>
              </a:ext>
            </a:extLst>
          </p:cNvPr>
          <p:cNvSpPr/>
          <p:nvPr/>
        </p:nvSpPr>
        <p:spPr>
          <a:xfrm>
            <a:off x="6590518" y="3401489"/>
            <a:ext cx="2977379" cy="1533967"/>
          </a:xfrm>
          <a:prstGeom prst="wedgeEllipseCallout">
            <a:avLst>
              <a:gd name="adj1" fmla="val 74832"/>
              <a:gd name="adj2" fmla="val 28527"/>
            </a:avLst>
          </a:prstGeom>
          <a:solidFill>
            <a:srgbClr val="2A9AD9"/>
          </a:solidFill>
          <a:ln>
            <a:solidFill>
              <a:srgbClr val="E35421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maneira análoga, determinamos a perda para 2”</a:t>
            </a:r>
          </a:p>
        </p:txBody>
      </p:sp>
    </p:spTree>
    <p:extLst>
      <p:ext uri="{BB962C8B-B14F-4D97-AF65-F5344CB8AC3E}">
        <p14:creationId xmlns:p14="http://schemas.microsoft.com/office/powerpoint/2010/main" val="3973557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95F67F5C-2ED5-43DD-856F-628A16ABCCF8}"/>
              </a:ext>
            </a:extLst>
          </p:cNvPr>
          <p:cNvSpPr/>
          <p:nvPr/>
        </p:nvSpPr>
        <p:spPr>
          <a:xfrm>
            <a:off x="383458" y="285135"/>
            <a:ext cx="11592232" cy="6440130"/>
          </a:xfrm>
          <a:prstGeom prst="rect">
            <a:avLst/>
          </a:prstGeom>
          <a:noFill/>
          <a:ln w="76200">
            <a:solidFill>
              <a:srgbClr val="9C2E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62BFDBD-F11F-43ED-9E06-FC62F9379AF5}"/>
              </a:ext>
            </a:extLst>
          </p:cNvPr>
          <p:cNvSpPr txBox="1"/>
          <p:nvPr/>
        </p:nvSpPr>
        <p:spPr>
          <a:xfrm>
            <a:off x="550607" y="452283"/>
            <a:ext cx="49751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 2”, temos L = 36 m e: </a:t>
            </a:r>
          </a:p>
          <a:p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kumimoji="0" lang="pt-BR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Calibri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ACB24182-3C9A-4007-93F0-5C829FBDDF57}"/>
              </a:ext>
            </a:extLst>
          </p:cNvPr>
          <p:cNvSpPr/>
          <p:nvPr/>
        </p:nvSpPr>
        <p:spPr>
          <a:xfrm>
            <a:off x="550607" y="913948"/>
            <a:ext cx="3008670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pt-BR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(c), (d), (e), (f), (g) e (h) – niples duplos de 2</a:t>
            </a:r>
            <a:r>
              <a:rPr lang="pt-B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”</a:t>
            </a:r>
          </a:p>
          <a:p>
            <a:pPr marL="361950" lvl="0" indent="-361950">
              <a:tabLst>
                <a:tab pos="457200" algn="l"/>
              </a:tabLst>
              <a:defRPr/>
            </a:pPr>
            <a:endParaRPr lang="pt-BR" b="1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</a:endParaRPr>
          </a:p>
          <a:p>
            <a:pPr marL="361950" lvl="0" indent="-361950">
              <a:tabLst>
                <a:tab pos="457200" algn="l"/>
              </a:tabLst>
              <a:defRPr/>
            </a:pPr>
            <a:r>
              <a:rPr lang="pt-BR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4 - redução concêntrica de 2,5” x 2” da Tupy </a:t>
            </a:r>
          </a:p>
          <a:p>
            <a:pPr marL="361950" lvl="0" indent="-361950">
              <a:tabLst>
                <a:tab pos="457200" algn="l"/>
              </a:tabLst>
              <a:defRPr/>
            </a:pPr>
            <a:endParaRPr lang="pt-BR" b="1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</a:endParaRPr>
          </a:p>
          <a:p>
            <a:pPr marL="361950" lvl="0" indent="-361950">
              <a:tabLst>
                <a:tab pos="457200" algn="l"/>
              </a:tabLst>
              <a:defRPr/>
            </a:pPr>
            <a:r>
              <a:rPr lang="pt-BR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5 – válvula de retenção horizontal da Mipel de 2”</a:t>
            </a:r>
          </a:p>
          <a:p>
            <a:pPr lvl="0">
              <a:tabLst>
                <a:tab pos="457200" algn="l"/>
              </a:tabLst>
              <a:defRPr/>
            </a:pPr>
            <a:endParaRPr lang="pt-BR" b="1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</a:endParaRPr>
          </a:p>
          <a:p>
            <a:pPr marL="361950" lvl="0" indent="-361950">
              <a:tabLst>
                <a:tab pos="457200" algn="l"/>
              </a:tabLst>
              <a:defRPr/>
            </a:pPr>
            <a:r>
              <a:rPr lang="pt-BR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6 - Válvula globo reta sem guia da Mipel de 2”</a:t>
            </a:r>
          </a:p>
          <a:p>
            <a:pPr marL="361950" lvl="0" indent="-361950">
              <a:tabLst>
                <a:tab pos="457200" algn="l"/>
              </a:tabLst>
              <a:defRPr/>
            </a:pPr>
            <a:endParaRPr lang="pt-BR" b="1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</a:endParaRPr>
          </a:p>
          <a:p>
            <a:pPr marL="361950" lvl="0" indent="-361950">
              <a:tabLst>
                <a:tab pos="457200" algn="l"/>
              </a:tabLst>
              <a:defRPr/>
            </a:pPr>
            <a:r>
              <a:rPr lang="pt-BR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7 e 8 – curvas fêmeas de 90</a:t>
            </a:r>
            <a:r>
              <a:rPr lang="pt-BR" b="1" kern="0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0</a:t>
            </a:r>
            <a:r>
              <a:rPr lang="pt-BR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 de 2” da Tupy </a:t>
            </a:r>
          </a:p>
          <a:p>
            <a:pPr marL="361950" lvl="0" indent="-361950">
              <a:tabLst>
                <a:tab pos="457200" algn="l"/>
              </a:tabLst>
              <a:defRPr/>
            </a:pPr>
            <a:endParaRPr lang="pt-BR" b="1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</a:endParaRPr>
          </a:p>
          <a:p>
            <a:pPr marL="354013" lvl="0" indent="-354013">
              <a:tabLst>
                <a:tab pos="457200" algn="l"/>
              </a:tabLst>
              <a:defRPr/>
            </a:pPr>
            <a:r>
              <a:rPr lang="pt-BR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9 - saída da tubulação de 2” da Tupy </a:t>
            </a:r>
            <a:endParaRPr lang="pt-BR" sz="28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044AB658-38F6-44C3-9613-0901C018F0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8204" y="452283"/>
            <a:ext cx="5175594" cy="2726138"/>
          </a:xfrm>
          <a:prstGeom prst="rect">
            <a:avLst/>
          </a:prstGeom>
        </p:spPr>
      </p:pic>
      <p:sp>
        <p:nvSpPr>
          <p:cNvPr id="7" name="Elipse 6">
            <a:extLst>
              <a:ext uri="{FF2B5EF4-FFF2-40B4-BE49-F238E27FC236}">
                <a16:creationId xmlns:a16="http://schemas.microsoft.com/office/drawing/2014/main" id="{0CAA7045-4DEC-48D3-A52C-01DB9CA6DF38}"/>
              </a:ext>
            </a:extLst>
          </p:cNvPr>
          <p:cNvSpPr/>
          <p:nvPr/>
        </p:nvSpPr>
        <p:spPr>
          <a:xfrm>
            <a:off x="3729872" y="2110928"/>
            <a:ext cx="196645" cy="13765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163B8D75-9D24-472B-A10F-FBCF82BC9ED8}"/>
              </a:ext>
            </a:extLst>
          </p:cNvPr>
          <p:cNvSpPr/>
          <p:nvPr/>
        </p:nvSpPr>
        <p:spPr>
          <a:xfrm>
            <a:off x="5193856" y="2094271"/>
            <a:ext cx="320505" cy="13765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D98B9B74-32BB-48CE-8C74-D56D65775A45}"/>
              </a:ext>
            </a:extLst>
          </p:cNvPr>
          <p:cNvSpPr/>
          <p:nvPr/>
        </p:nvSpPr>
        <p:spPr>
          <a:xfrm>
            <a:off x="7084584" y="2103111"/>
            <a:ext cx="320505" cy="13765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B43006AE-BEF0-4737-AB10-A4977D0A7E86}"/>
              </a:ext>
            </a:extLst>
          </p:cNvPr>
          <p:cNvGrpSpPr/>
          <p:nvPr/>
        </p:nvGrpSpPr>
        <p:grpSpPr>
          <a:xfrm>
            <a:off x="3508204" y="3153147"/>
            <a:ext cx="5235394" cy="1846757"/>
            <a:chOff x="629265" y="2286705"/>
            <a:chExt cx="5235394" cy="1846757"/>
          </a:xfrm>
        </p:grpSpPr>
        <p:grpSp>
          <p:nvGrpSpPr>
            <p:cNvPr id="11" name="Agrupar 10">
              <a:extLst>
                <a:ext uri="{FF2B5EF4-FFF2-40B4-BE49-F238E27FC236}">
                  <a16:creationId xmlns:a16="http://schemas.microsoft.com/office/drawing/2014/main" id="{A452163F-9CCA-40CC-95FF-0A93AE41CC53}"/>
                </a:ext>
              </a:extLst>
            </p:cNvPr>
            <p:cNvGrpSpPr/>
            <p:nvPr/>
          </p:nvGrpSpPr>
          <p:grpSpPr>
            <a:xfrm>
              <a:off x="629265" y="2286705"/>
              <a:ext cx="5235394" cy="1531753"/>
              <a:chOff x="629265" y="2286705"/>
              <a:chExt cx="5235394" cy="1531753"/>
            </a:xfrm>
          </p:grpSpPr>
          <p:pic>
            <p:nvPicPr>
              <p:cNvPr id="13" name="Imagem 12">
                <a:extLst>
                  <a:ext uri="{FF2B5EF4-FFF2-40B4-BE49-F238E27FC236}">
                    <a16:creationId xmlns:a16="http://schemas.microsoft.com/office/drawing/2014/main" id="{CBAAF259-6937-432F-AC25-DED779514F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29265" y="2286705"/>
                <a:ext cx="5235394" cy="1287892"/>
              </a:xfrm>
              <a:prstGeom prst="rect">
                <a:avLst/>
              </a:prstGeom>
            </p:spPr>
          </p:pic>
          <p:pic>
            <p:nvPicPr>
              <p:cNvPr id="14" name="Imagem 13">
                <a:extLst>
                  <a:ext uri="{FF2B5EF4-FFF2-40B4-BE49-F238E27FC236}">
                    <a16:creationId xmlns:a16="http://schemas.microsoft.com/office/drawing/2014/main" id="{9A7BF995-E9CC-4F90-BA64-AF184C8FF8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90230" y="3574597"/>
                <a:ext cx="5174428" cy="243861"/>
              </a:xfrm>
              <a:prstGeom prst="rect">
                <a:avLst/>
              </a:prstGeom>
            </p:spPr>
          </p:pic>
        </p:grpSp>
        <p:pic>
          <p:nvPicPr>
            <p:cNvPr id="12" name="Imagem 11">
              <a:extLst>
                <a:ext uri="{FF2B5EF4-FFF2-40B4-BE49-F238E27FC236}">
                  <a16:creationId xmlns:a16="http://schemas.microsoft.com/office/drawing/2014/main" id="{3D9DE1F0-1617-4C22-8F69-82AD0113CB2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4523" y="3866739"/>
              <a:ext cx="5105842" cy="266723"/>
            </a:xfrm>
            <a:prstGeom prst="rect">
              <a:avLst/>
            </a:prstGeom>
          </p:spPr>
        </p:pic>
      </p:grpSp>
      <p:sp>
        <p:nvSpPr>
          <p:cNvPr id="20" name="Elipse 19">
            <a:extLst>
              <a:ext uri="{FF2B5EF4-FFF2-40B4-BE49-F238E27FC236}">
                <a16:creationId xmlns:a16="http://schemas.microsoft.com/office/drawing/2014/main" id="{F4F6F786-DF0A-421C-8EF2-E82C7383BA52}"/>
              </a:ext>
            </a:extLst>
          </p:cNvPr>
          <p:cNvSpPr/>
          <p:nvPr/>
        </p:nvSpPr>
        <p:spPr>
          <a:xfrm>
            <a:off x="6475902" y="4180235"/>
            <a:ext cx="320505" cy="13765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75CC1C38-77BB-4C2C-AF57-C5DBE32EB033}"/>
              </a:ext>
            </a:extLst>
          </p:cNvPr>
          <p:cNvSpPr/>
          <p:nvPr/>
        </p:nvSpPr>
        <p:spPr>
          <a:xfrm>
            <a:off x="6459578" y="4522324"/>
            <a:ext cx="320505" cy="13765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E60A110-075B-463F-8CAE-470DC79E6965}"/>
              </a:ext>
            </a:extLst>
          </p:cNvPr>
          <p:cNvSpPr/>
          <p:nvPr/>
        </p:nvSpPr>
        <p:spPr>
          <a:xfrm>
            <a:off x="6475902" y="4814598"/>
            <a:ext cx="320505" cy="13765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id="{8358ACAD-49D6-4EEE-8DC5-564302E87B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19635" y="4996455"/>
            <a:ext cx="5212532" cy="662997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7882BF16-84AB-4A22-A211-BE2B72EAB6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50118" y="5703657"/>
            <a:ext cx="5151566" cy="784928"/>
          </a:xfrm>
          <a:prstGeom prst="rect">
            <a:avLst/>
          </a:prstGeom>
        </p:spPr>
      </p:pic>
      <p:sp>
        <p:nvSpPr>
          <p:cNvPr id="25" name="Elipse 24">
            <a:extLst>
              <a:ext uri="{FF2B5EF4-FFF2-40B4-BE49-F238E27FC236}">
                <a16:creationId xmlns:a16="http://schemas.microsoft.com/office/drawing/2014/main" id="{444EDBBA-9864-42A4-9EC8-2A3BE0201FFA}"/>
              </a:ext>
            </a:extLst>
          </p:cNvPr>
          <p:cNvSpPr/>
          <p:nvPr/>
        </p:nvSpPr>
        <p:spPr>
          <a:xfrm>
            <a:off x="6338654" y="5327953"/>
            <a:ext cx="241847" cy="33149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E3AF7CF4-33BA-404F-A864-8F365364D670}"/>
              </a:ext>
            </a:extLst>
          </p:cNvPr>
          <p:cNvSpPr/>
          <p:nvPr/>
        </p:nvSpPr>
        <p:spPr>
          <a:xfrm>
            <a:off x="6354978" y="6113589"/>
            <a:ext cx="241847" cy="25956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8" name="Imagem 27">
            <a:extLst>
              <a:ext uri="{FF2B5EF4-FFF2-40B4-BE49-F238E27FC236}">
                <a16:creationId xmlns:a16="http://schemas.microsoft.com/office/drawing/2014/main" id="{C16EE7CA-C526-49A9-8A1D-08BD3BEA1D4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8026430" y="1340696"/>
            <a:ext cx="2469819" cy="1155086"/>
          </a:xfrm>
          <a:prstGeom prst="rect">
            <a:avLst/>
          </a:prstGeom>
        </p:spPr>
      </p:pic>
      <p:sp>
        <p:nvSpPr>
          <p:cNvPr id="29" name="Elipse 28">
            <a:extLst>
              <a:ext uri="{FF2B5EF4-FFF2-40B4-BE49-F238E27FC236}">
                <a16:creationId xmlns:a16="http://schemas.microsoft.com/office/drawing/2014/main" id="{887FA760-840E-4FE9-BE8A-CE193C85E587}"/>
              </a:ext>
            </a:extLst>
          </p:cNvPr>
          <p:cNvSpPr/>
          <p:nvPr/>
        </p:nvSpPr>
        <p:spPr>
          <a:xfrm>
            <a:off x="8799785" y="2356532"/>
            <a:ext cx="333922" cy="1671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8F250155-FC00-4D1F-9CF3-C6FA7760AED6}"/>
              </a:ext>
            </a:extLst>
          </p:cNvPr>
          <p:cNvSpPr/>
          <p:nvPr/>
        </p:nvSpPr>
        <p:spPr>
          <a:xfrm>
            <a:off x="9418279" y="2356532"/>
            <a:ext cx="333922" cy="1671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31" name="Objeto 30">
            <a:extLst>
              <a:ext uri="{FF2B5EF4-FFF2-40B4-BE49-F238E27FC236}">
                <a16:creationId xmlns:a16="http://schemas.microsoft.com/office/drawing/2014/main" id="{DE772056-8629-4EEB-8F14-AD65D637F46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7206749"/>
              </p:ext>
            </p:extLst>
          </p:nvPr>
        </p:nvGraphicFramePr>
        <p:xfrm>
          <a:off x="8618538" y="3194050"/>
          <a:ext cx="3390900" cy="968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77" name="Equation" r:id="rId11" imgW="2844720" imgH="812520" progId="Equation.DSMT4">
                  <p:embed/>
                </p:oleObj>
              </mc:Choice>
              <mc:Fallback>
                <p:oleObj name="Equation" r:id="rId11" imgW="2844720" imgH="812520" progId="Equation.DSMT4">
                  <p:embed/>
                  <p:pic>
                    <p:nvPicPr>
                      <p:cNvPr id="2" name="Objeto 1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8618538" y="3194050"/>
                        <a:ext cx="3390900" cy="968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2" name="Imagem 31" descr="Uma imagem contendo texto&#10;&#10;Descrição gerada automaticamente">
            <a:extLst>
              <a:ext uri="{FF2B5EF4-FFF2-40B4-BE49-F238E27FC236}">
                <a16:creationId xmlns:a16="http://schemas.microsoft.com/office/drawing/2014/main" id="{F582BAE7-AF77-4E7C-A773-2C0773BE189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337" y="4396252"/>
            <a:ext cx="1926786" cy="209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5897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Uma imagem contendo interior, parede, chão, sala&#10;&#10;Descrição gerada com muito alta confiança">
            <a:extLst>
              <a:ext uri="{FF2B5EF4-FFF2-40B4-BE49-F238E27FC236}">
                <a16:creationId xmlns:a16="http://schemas.microsoft.com/office/drawing/2014/main" id="{C81CBB72-8F5F-4F36-9B7B-35B93A955C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14" b="578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2052" name="Picture 4" descr="C:\Users\raigi\AppData\Local\Temp\SNAGHTML31a23a7e.PNG">
            <a:extLst>
              <a:ext uri="{FF2B5EF4-FFF2-40B4-BE49-F238E27FC236}">
                <a16:creationId xmlns:a16="http://schemas.microsoft.com/office/drawing/2014/main" id="{0A293774-4DE7-46A9-97C8-43DA5A79F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961053"/>
            <a:ext cx="2046294" cy="241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raigi\AppData\Local\Temp\SNAGHTML318e32ee.PNG">
            <a:extLst>
              <a:ext uri="{FF2B5EF4-FFF2-40B4-BE49-F238E27FC236}">
                <a16:creationId xmlns:a16="http://schemas.microsoft.com/office/drawing/2014/main" id="{AC5C97B6-BEC3-42BE-A19C-B94A37BB6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9608" y="10"/>
            <a:ext cx="1292392" cy="1229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Balão de Fala: Oval 7">
            <a:extLst>
              <a:ext uri="{FF2B5EF4-FFF2-40B4-BE49-F238E27FC236}">
                <a16:creationId xmlns:a16="http://schemas.microsoft.com/office/drawing/2014/main" id="{02551D19-E136-4D4F-A67D-9353F23E7D6E}"/>
              </a:ext>
            </a:extLst>
          </p:cNvPr>
          <p:cNvSpPr/>
          <p:nvPr/>
        </p:nvSpPr>
        <p:spPr>
          <a:xfrm>
            <a:off x="5080355" y="4344820"/>
            <a:ext cx="1429449" cy="552845"/>
          </a:xfrm>
          <a:prstGeom prst="wedgeEllipseCallout">
            <a:avLst>
              <a:gd name="adj1" fmla="val 57318"/>
              <a:gd name="adj2" fmla="val 49167"/>
            </a:avLst>
          </a:prstGeom>
          <a:solidFill>
            <a:srgbClr val="231F20"/>
          </a:solidFill>
          <a:ln>
            <a:solidFill>
              <a:srgbClr val="C4CED4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/>
              <a:t>Aula 6</a:t>
            </a:r>
          </a:p>
        </p:txBody>
      </p:sp>
    </p:spTree>
    <p:extLst>
      <p:ext uri="{BB962C8B-B14F-4D97-AF65-F5344CB8AC3E}">
        <p14:creationId xmlns:p14="http://schemas.microsoft.com/office/powerpoint/2010/main" val="3723475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24981260-9ECE-48E1-A2DB-E6534014D8CF}"/>
              </a:ext>
            </a:extLst>
          </p:cNvPr>
          <p:cNvSpPr/>
          <p:nvPr/>
        </p:nvSpPr>
        <p:spPr>
          <a:xfrm>
            <a:off x="383458" y="285135"/>
            <a:ext cx="11592232" cy="6440130"/>
          </a:xfrm>
          <a:prstGeom prst="rect">
            <a:avLst/>
          </a:prstGeom>
          <a:noFill/>
          <a:ln w="76200">
            <a:solidFill>
              <a:srgbClr val="9C2E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4038C28-A44B-4F74-969F-15C6181F2F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2697" y="3320900"/>
            <a:ext cx="3574090" cy="3368332"/>
          </a:xfrm>
          <a:prstGeom prst="rect">
            <a:avLst/>
          </a:prstGeom>
        </p:spPr>
      </p:pic>
      <p:sp>
        <p:nvSpPr>
          <p:cNvPr id="3" name="Texto explicativo em elipse 3">
            <a:extLst>
              <a:ext uri="{FF2B5EF4-FFF2-40B4-BE49-F238E27FC236}">
                <a16:creationId xmlns:a16="http://schemas.microsoft.com/office/drawing/2014/main" id="{2B9289E2-17E0-47F7-9D42-9D4B4BB05759}"/>
              </a:ext>
            </a:extLst>
          </p:cNvPr>
          <p:cNvSpPr/>
          <p:nvPr/>
        </p:nvSpPr>
        <p:spPr>
          <a:xfrm>
            <a:off x="2248651" y="2408903"/>
            <a:ext cx="3660535" cy="1848072"/>
          </a:xfrm>
          <a:prstGeom prst="wedgeEllipseCallout">
            <a:avLst>
              <a:gd name="adj1" fmla="val -45253"/>
              <a:gd name="adj2" fmla="val 58776"/>
            </a:avLst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A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equação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 da CCI para o exercício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proposto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 é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representada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pela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equação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: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6" name="Objeto 5">
            <a:extLst>
              <a:ext uri="{FF2B5EF4-FFF2-40B4-BE49-F238E27FC236}">
                <a16:creationId xmlns:a16="http://schemas.microsoft.com/office/drawing/2014/main" id="{3674665B-1F02-4379-BDEB-6A12E4DA85D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1921707"/>
              </p:ext>
            </p:extLst>
          </p:nvPr>
        </p:nvGraphicFramePr>
        <p:xfrm>
          <a:off x="3359150" y="4522788"/>
          <a:ext cx="8229600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03" name="Equation" r:id="rId5" imgW="5537160" imgH="253800" progId="Equation.DSMT4">
                  <p:embed/>
                </p:oleObj>
              </mc:Choice>
              <mc:Fallback>
                <p:oleObj name="Equation" r:id="rId5" imgW="5537160" imgH="253800" progId="Equation.DSMT4">
                  <p:embed/>
                  <p:pic>
                    <p:nvPicPr>
                      <p:cNvPr id="5" name="Objeto 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359150" y="4522788"/>
                        <a:ext cx="8229600" cy="377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Imagem 6" descr="Uma imagem contendo texto&#10;&#10;Descrição gerada automaticamente">
            <a:extLst>
              <a:ext uri="{FF2B5EF4-FFF2-40B4-BE49-F238E27FC236}">
                <a16:creationId xmlns:a16="http://schemas.microsoft.com/office/drawing/2014/main" id="{D559A453-2008-45B9-BF60-1EE2C769C5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5808" y="5094418"/>
            <a:ext cx="1241069" cy="13477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5BCF793D-BF85-4F13-8679-7B625FBD0D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14548" y="371287"/>
            <a:ext cx="3471260" cy="4060597"/>
          </a:xfrm>
          <a:prstGeom prst="rect">
            <a:avLst/>
          </a:prstGeom>
        </p:spPr>
      </p:pic>
      <p:sp>
        <p:nvSpPr>
          <p:cNvPr id="9" name="Seta: para a Esquerda 8">
            <a:extLst>
              <a:ext uri="{FF2B5EF4-FFF2-40B4-BE49-F238E27FC236}">
                <a16:creationId xmlns:a16="http://schemas.microsoft.com/office/drawing/2014/main" id="{B6B900E4-ACB1-4598-939D-F21889A9370D}"/>
              </a:ext>
            </a:extLst>
          </p:cNvPr>
          <p:cNvSpPr/>
          <p:nvPr/>
        </p:nvSpPr>
        <p:spPr>
          <a:xfrm>
            <a:off x="572697" y="383418"/>
            <a:ext cx="2765937" cy="1267952"/>
          </a:xfrm>
          <a:prstGeom prst="leftArrow">
            <a:avLst/>
          </a:prstGeom>
          <a:solidFill>
            <a:srgbClr val="9C2E2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Voltar as etapas do projeto!</a:t>
            </a:r>
            <a:endParaRPr 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39771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D783CE4B-C540-43AE-BA25-587E9E741F51}"/>
              </a:ext>
            </a:extLst>
          </p:cNvPr>
          <p:cNvSpPr/>
          <p:nvPr/>
        </p:nvSpPr>
        <p:spPr>
          <a:xfrm>
            <a:off x="383458" y="285135"/>
            <a:ext cx="11592232" cy="6440130"/>
          </a:xfrm>
          <a:prstGeom prst="rect">
            <a:avLst/>
          </a:prstGeom>
          <a:noFill/>
          <a:ln w="76200">
            <a:solidFill>
              <a:srgbClr val="9C2E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6A18206-A169-4293-8CA5-AD7C1D1032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8731" y="3232056"/>
            <a:ext cx="3132091" cy="3429297"/>
          </a:xfrm>
          <a:prstGeom prst="rect">
            <a:avLst/>
          </a:prstGeom>
        </p:spPr>
      </p:pic>
      <p:sp>
        <p:nvSpPr>
          <p:cNvPr id="5" name="Balão de Fala: Oval 4">
            <a:extLst>
              <a:ext uri="{FF2B5EF4-FFF2-40B4-BE49-F238E27FC236}">
                <a16:creationId xmlns:a16="http://schemas.microsoft.com/office/drawing/2014/main" id="{5037777B-2C33-40DE-A1C8-8F78DF55427F}"/>
              </a:ext>
            </a:extLst>
          </p:cNvPr>
          <p:cNvSpPr/>
          <p:nvPr/>
        </p:nvSpPr>
        <p:spPr>
          <a:xfrm>
            <a:off x="1896025" y="2252261"/>
            <a:ext cx="3352800" cy="1656184"/>
          </a:xfrm>
          <a:prstGeom prst="wedgeEllipseCallout">
            <a:avLst>
              <a:gd name="adj1" fmla="val -39015"/>
              <a:gd name="adj2" fmla="val 78712"/>
            </a:avLst>
          </a:prstGeom>
          <a:solidFill>
            <a:srgbClr val="E33E1D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Obtemos a vazão de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projeto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multiplicando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 a vazão desejada por um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fator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 de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segurança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 (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f</a:t>
            </a:r>
            <a:r>
              <a:rPr lang="en-US" b="1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sg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)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Imagem 6" descr="Uma imagem contendo texto&#10;&#10;Descrição gerada automaticamente">
            <a:extLst>
              <a:ext uri="{FF2B5EF4-FFF2-40B4-BE49-F238E27FC236}">
                <a16:creationId xmlns:a16="http://schemas.microsoft.com/office/drawing/2014/main" id="{6DE25004-DB92-4950-B444-6C3458F77E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556" y="983961"/>
            <a:ext cx="2918713" cy="2248095"/>
          </a:xfrm>
          <a:prstGeom prst="rect">
            <a:avLst/>
          </a:prstGeom>
        </p:spPr>
      </p:pic>
      <p:sp>
        <p:nvSpPr>
          <p:cNvPr id="8" name="Balão de Fala: Oval 7">
            <a:extLst>
              <a:ext uri="{FF2B5EF4-FFF2-40B4-BE49-F238E27FC236}">
                <a16:creationId xmlns:a16="http://schemas.microsoft.com/office/drawing/2014/main" id="{57B678B3-70C8-4416-89DB-4F01AD10E2FE}"/>
              </a:ext>
            </a:extLst>
          </p:cNvPr>
          <p:cNvSpPr/>
          <p:nvPr/>
        </p:nvSpPr>
        <p:spPr>
          <a:xfrm>
            <a:off x="6179574" y="639097"/>
            <a:ext cx="3352800" cy="1459682"/>
          </a:xfrm>
          <a:prstGeom prst="wedgeEllipseCallout">
            <a:avLst>
              <a:gd name="adj1" fmla="val 69196"/>
              <a:gd name="adj2" fmla="val 33440"/>
            </a:avLst>
          </a:prstGeom>
          <a:solidFill>
            <a:srgbClr val="7F001B"/>
          </a:solidFill>
          <a:ln>
            <a:solidFill>
              <a:srgbClr val="60606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Assim prevemos o envelhecimento da instalação e de seus componentes.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28AF8436-63C9-4E8F-A17A-3C9E9FFA6D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7854" y="3852744"/>
            <a:ext cx="2294788" cy="2689368"/>
          </a:xfrm>
          <a:prstGeom prst="rect">
            <a:avLst/>
          </a:prstGeom>
        </p:spPr>
      </p:pic>
      <p:sp>
        <p:nvSpPr>
          <p:cNvPr id="10" name="Texto explicativo em elipse 11">
            <a:extLst>
              <a:ext uri="{FF2B5EF4-FFF2-40B4-BE49-F238E27FC236}">
                <a16:creationId xmlns:a16="http://schemas.microsoft.com/office/drawing/2014/main" id="{D5C837F5-3361-42AD-BBB1-08BB558A178D}"/>
              </a:ext>
            </a:extLst>
          </p:cNvPr>
          <p:cNvSpPr/>
          <p:nvPr/>
        </p:nvSpPr>
        <p:spPr>
          <a:xfrm>
            <a:off x="6990738" y="3212365"/>
            <a:ext cx="2520280" cy="1656184"/>
          </a:xfrm>
          <a:prstGeom prst="wedgeEllipseCallout">
            <a:avLst>
              <a:gd name="adj1" fmla="val 79696"/>
              <a:gd name="adj2" fmla="val 27446"/>
            </a:avLst>
          </a:prstGeom>
          <a:solidFill>
            <a:srgbClr val="C41717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O f</a:t>
            </a:r>
            <a:r>
              <a:rPr lang="en-US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sg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 é no mínimo 1,1 e se possível não superior a 1,2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11" name="Objeto 10">
            <a:extLst>
              <a:ext uri="{FF2B5EF4-FFF2-40B4-BE49-F238E27FC236}">
                <a16:creationId xmlns:a16="http://schemas.microsoft.com/office/drawing/2014/main" id="{C5C826BE-F1B5-4F62-84A8-59AC831F868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6201880"/>
              </p:ext>
            </p:extLst>
          </p:nvPr>
        </p:nvGraphicFramePr>
        <p:xfrm>
          <a:off x="3649663" y="4759222"/>
          <a:ext cx="4025117" cy="648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2" name="Equation" r:id="rId7" imgW="1498320" imgH="241200" progId="Equation.DSMT4">
                  <p:embed/>
                </p:oleObj>
              </mc:Choice>
              <mc:Fallback>
                <p:oleObj name="Equation" r:id="rId7" imgW="1498320" imgH="241200" progId="Equation.DSMT4">
                  <p:embed/>
                  <p:pic>
                    <p:nvPicPr>
                      <p:cNvPr id="10" name="Objeto 9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649663" y="4759222"/>
                        <a:ext cx="4025117" cy="648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to 11">
            <a:extLst>
              <a:ext uri="{FF2B5EF4-FFF2-40B4-BE49-F238E27FC236}">
                <a16:creationId xmlns:a16="http://schemas.microsoft.com/office/drawing/2014/main" id="{2824F950-1A3E-402E-80A4-5A2C32A7614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7703546"/>
              </p:ext>
            </p:extLst>
          </p:nvPr>
        </p:nvGraphicFramePr>
        <p:xfrm>
          <a:off x="4659313" y="5453063"/>
          <a:ext cx="4365625" cy="1058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3" name="Equation" r:id="rId9" imgW="1625400" imgH="393480" progId="Equation.DSMT4">
                  <p:embed/>
                </p:oleObj>
              </mc:Choice>
              <mc:Fallback>
                <p:oleObj name="Equation" r:id="rId9" imgW="1625400" imgH="393480" progId="Equation.DSMT4">
                  <p:embed/>
                  <p:pic>
                    <p:nvPicPr>
                      <p:cNvPr id="11" name="Objeto 10">
                        <a:extLst>
                          <a:ext uri="{FF2B5EF4-FFF2-40B4-BE49-F238E27FC236}">
                            <a16:creationId xmlns:a16="http://schemas.microsoft.com/office/drawing/2014/main" id="{C5C826BE-F1B5-4F62-84A8-59AC831F868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659313" y="5453063"/>
                        <a:ext cx="4365625" cy="10588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Seta: para a Esquerda 12">
            <a:extLst>
              <a:ext uri="{FF2B5EF4-FFF2-40B4-BE49-F238E27FC236}">
                <a16:creationId xmlns:a16="http://schemas.microsoft.com/office/drawing/2014/main" id="{F92F7497-89BC-43B5-838E-115387D6CF97}"/>
              </a:ext>
            </a:extLst>
          </p:cNvPr>
          <p:cNvSpPr/>
          <p:nvPr/>
        </p:nvSpPr>
        <p:spPr>
          <a:xfrm>
            <a:off x="572697" y="383418"/>
            <a:ext cx="2765937" cy="1267952"/>
          </a:xfrm>
          <a:prstGeom prst="leftArrow">
            <a:avLst/>
          </a:prstGeom>
          <a:solidFill>
            <a:srgbClr val="9C2E2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Voltar as etapas do projeto!</a:t>
            </a:r>
            <a:endParaRPr 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09513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CB4B89B-5B23-42C8-BECC-C53D100654B2}"/>
              </a:ext>
            </a:extLst>
          </p:cNvPr>
          <p:cNvSpPr/>
          <p:nvPr/>
        </p:nvSpPr>
        <p:spPr>
          <a:xfrm>
            <a:off x="383458" y="285135"/>
            <a:ext cx="11592232" cy="6440130"/>
          </a:xfrm>
          <a:prstGeom prst="rect">
            <a:avLst/>
          </a:prstGeom>
          <a:noFill/>
          <a:ln w="76200">
            <a:solidFill>
              <a:srgbClr val="9C2E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FA38D39-BA00-4FF4-B537-8FE866637B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6" y="3244349"/>
            <a:ext cx="1386960" cy="3429297"/>
          </a:xfrm>
          <a:prstGeom prst="rect">
            <a:avLst/>
          </a:prstGeom>
        </p:spPr>
      </p:pic>
      <p:sp>
        <p:nvSpPr>
          <p:cNvPr id="5" name="Balão de Fala: Oval 4">
            <a:extLst>
              <a:ext uri="{FF2B5EF4-FFF2-40B4-BE49-F238E27FC236}">
                <a16:creationId xmlns:a16="http://schemas.microsoft.com/office/drawing/2014/main" id="{ED9DE798-7185-401D-8C3A-B6103E03FF24}"/>
              </a:ext>
            </a:extLst>
          </p:cNvPr>
          <p:cNvSpPr/>
          <p:nvPr/>
        </p:nvSpPr>
        <p:spPr>
          <a:xfrm>
            <a:off x="1556266" y="2585885"/>
            <a:ext cx="3834581" cy="1924568"/>
          </a:xfrm>
          <a:prstGeom prst="wedgeEllipseCallout">
            <a:avLst>
              <a:gd name="adj1" fmla="val -52686"/>
              <a:gd name="adj2" fmla="val 57391"/>
            </a:avLst>
          </a:prstGeom>
          <a:solidFill>
            <a:srgbClr val="9D2E2A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53. Para a instalação anterior escolha a bomba e especifique o seu ponto de trabalho. </a:t>
            </a:r>
          </a:p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Iniciamos escolhendo o fabricante da bomba.</a:t>
            </a:r>
          </a:p>
        </p:txBody>
      </p:sp>
      <p:pic>
        <p:nvPicPr>
          <p:cNvPr id="6" name="Picture 2" descr="http://www.ksb.com.br/images/logo_pequeno.gif">
            <a:extLst>
              <a:ext uri="{FF2B5EF4-FFF2-40B4-BE49-F238E27FC236}">
                <a16:creationId xmlns:a16="http://schemas.microsoft.com/office/drawing/2014/main" id="{DEA3C5B8-8D60-48B7-A450-74FBD5890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829" y="4863434"/>
            <a:ext cx="1076325" cy="48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0A87F998-4A5D-4DB7-B220-136064C3A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574" y="788569"/>
            <a:ext cx="19240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2EBF0333-798E-4EBC-A14A-62F40B1B5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6049" y="2253577"/>
            <a:ext cx="27622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B2514D93-1A71-48D7-B9A1-3D85046C5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015" y="2139235"/>
            <a:ext cx="2410584" cy="1270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5AE6657E-E088-4949-913D-39A6F09BA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3120" y="5995866"/>
            <a:ext cx="25146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41354DCA-4128-4D7C-BCDF-204782B3C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1132" y="845719"/>
            <a:ext cx="21621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84B1E161-BE1F-482C-BF4C-4383F5064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115" y="4594624"/>
            <a:ext cx="186690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3EA9D61A-25C8-4E98-AC7E-C83C64574545}"/>
              </a:ext>
            </a:extLst>
          </p:cNvPr>
          <p:cNvSpPr txBox="1"/>
          <p:nvPr/>
        </p:nvSpPr>
        <p:spPr>
          <a:xfrm>
            <a:off x="635392" y="306044"/>
            <a:ext cx="464468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Nota: pelo fato de ser a mais usada, estaremos considerando a escolha de uma bomba centrífuga neste CURSO - PROJETO DE UMA INSTALAÇÃO DE BOMBEAMENTO BÁSICA</a:t>
            </a:r>
          </a:p>
          <a:p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Imagem 14" descr="Uma imagem contendo planta&#10;&#10;Descrição gerada automaticamente">
            <a:extLst>
              <a:ext uri="{FF2B5EF4-FFF2-40B4-BE49-F238E27FC236}">
                <a16:creationId xmlns:a16="http://schemas.microsoft.com/office/drawing/2014/main" id="{B811F37A-06DB-470D-B51D-5432DC017D1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4585" y="4661475"/>
            <a:ext cx="2071945" cy="2017420"/>
          </a:xfrm>
          <a:prstGeom prst="rect">
            <a:avLst/>
          </a:prstGeom>
        </p:spPr>
      </p:pic>
      <p:sp>
        <p:nvSpPr>
          <p:cNvPr id="16" name="Balão de Pensamento: Nuvem 15">
            <a:extLst>
              <a:ext uri="{FF2B5EF4-FFF2-40B4-BE49-F238E27FC236}">
                <a16:creationId xmlns:a16="http://schemas.microsoft.com/office/drawing/2014/main" id="{0E2FF995-2357-4A81-8B88-068F15F7825A}"/>
              </a:ext>
            </a:extLst>
          </p:cNvPr>
          <p:cNvSpPr/>
          <p:nvPr/>
        </p:nvSpPr>
        <p:spPr>
          <a:xfrm>
            <a:off x="6096000" y="3633019"/>
            <a:ext cx="4513007" cy="1145458"/>
          </a:xfrm>
          <a:prstGeom prst="cloudCallout">
            <a:avLst>
              <a:gd name="adj1" fmla="val 55638"/>
              <a:gd name="adj2" fmla="val 91685"/>
            </a:avLst>
          </a:prstGeom>
          <a:solidFill>
            <a:srgbClr val="448F3E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Neste problema, optamos em trabalhar com a bomba da KSB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BB85C2F0-357A-40DF-860D-6C1F14605201}"/>
              </a:ext>
            </a:extLst>
          </p:cNvPr>
          <p:cNvSpPr/>
          <p:nvPr/>
        </p:nvSpPr>
        <p:spPr>
          <a:xfrm>
            <a:off x="1853686" y="5503260"/>
            <a:ext cx="81902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http://www.escoladavida.eng.br/mecfluquimica/planejamento_12015/exemplos_ccb9.htm</a:t>
            </a:r>
          </a:p>
        </p:txBody>
      </p:sp>
      <p:sp>
        <p:nvSpPr>
          <p:cNvPr id="18" name="Seta: para Baixo 17">
            <a:extLst>
              <a:ext uri="{FF2B5EF4-FFF2-40B4-BE49-F238E27FC236}">
                <a16:creationId xmlns:a16="http://schemas.microsoft.com/office/drawing/2014/main" id="{07BE5DA2-8564-42CC-BDD1-251877632236}"/>
              </a:ext>
            </a:extLst>
          </p:cNvPr>
          <p:cNvSpPr/>
          <p:nvPr/>
        </p:nvSpPr>
        <p:spPr>
          <a:xfrm rot="1546584">
            <a:off x="7638264" y="4822094"/>
            <a:ext cx="400284" cy="748094"/>
          </a:xfrm>
          <a:prstGeom prst="downArrow">
            <a:avLst/>
          </a:prstGeom>
          <a:solidFill>
            <a:srgbClr val="448F3E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0409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 animBg="1"/>
      <p:bldP spid="17" grpId="0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0B2AD5E6-5117-49AD-B531-A4EA58D721E8}"/>
              </a:ext>
            </a:extLst>
          </p:cNvPr>
          <p:cNvSpPr/>
          <p:nvPr/>
        </p:nvSpPr>
        <p:spPr>
          <a:xfrm>
            <a:off x="383458" y="285135"/>
            <a:ext cx="11592232" cy="6440130"/>
          </a:xfrm>
          <a:prstGeom prst="rect">
            <a:avLst/>
          </a:prstGeom>
          <a:noFill/>
          <a:ln w="76200">
            <a:solidFill>
              <a:srgbClr val="9C2E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F20A2D2-919A-4508-BE3F-245716E7BF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20" y="3589738"/>
            <a:ext cx="2088061" cy="3086367"/>
          </a:xfrm>
          <a:prstGeom prst="rect">
            <a:avLst/>
          </a:prstGeom>
        </p:spPr>
      </p:pic>
      <p:sp>
        <p:nvSpPr>
          <p:cNvPr id="5" name="Balão de Fala: Oval 4">
            <a:extLst>
              <a:ext uri="{FF2B5EF4-FFF2-40B4-BE49-F238E27FC236}">
                <a16:creationId xmlns:a16="http://schemas.microsoft.com/office/drawing/2014/main" id="{5A740800-956B-4EE6-8CEE-09974FA8D299}"/>
              </a:ext>
            </a:extLst>
          </p:cNvPr>
          <p:cNvSpPr/>
          <p:nvPr/>
        </p:nvSpPr>
        <p:spPr>
          <a:xfrm>
            <a:off x="2197479" y="3720138"/>
            <a:ext cx="3628104" cy="1907458"/>
          </a:xfrm>
          <a:prstGeom prst="wedgeEllipseCallout">
            <a:avLst>
              <a:gd name="adj1" fmla="val -71239"/>
              <a:gd name="adj2" fmla="val 40851"/>
            </a:avLst>
          </a:prstGeom>
          <a:solidFill>
            <a:srgbClr val="606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 sua escolha, com a </a:t>
            </a:r>
            <a:r>
              <a:rPr lang="pt-B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</a:t>
            </a:r>
            <a:r>
              <a:rPr lang="pt-BR" b="1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projeto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(4,62 L/s) na equação da CCI nós calculamos o </a:t>
            </a:r>
            <a:r>
              <a:rPr lang="pt-B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pt-BR" b="1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Bprojeto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0ACC3C72-4A45-4E09-8857-D8AF6C5F0A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1333460"/>
              </p:ext>
            </p:extLst>
          </p:nvPr>
        </p:nvGraphicFramePr>
        <p:xfrm>
          <a:off x="2197479" y="1071715"/>
          <a:ext cx="5219701" cy="541020"/>
        </p:xfrm>
        <a:graphic>
          <a:graphicData uri="http://schemas.openxmlformats.org/drawingml/2006/table">
            <a:tbl>
              <a:tblPr/>
              <a:tblGrid>
                <a:gridCol w="855291">
                  <a:extLst>
                    <a:ext uri="{9D8B030D-6E8A-4147-A177-3AD203B41FA5}">
                      <a16:colId xmlns:a16="http://schemas.microsoft.com/office/drawing/2014/main" val="296534179"/>
                    </a:ext>
                  </a:extLst>
                </a:gridCol>
                <a:gridCol w="682413">
                  <a:extLst>
                    <a:ext uri="{9D8B030D-6E8A-4147-A177-3AD203B41FA5}">
                      <a16:colId xmlns:a16="http://schemas.microsoft.com/office/drawing/2014/main" val="148155923"/>
                    </a:ext>
                  </a:extLst>
                </a:gridCol>
                <a:gridCol w="700611">
                  <a:extLst>
                    <a:ext uri="{9D8B030D-6E8A-4147-A177-3AD203B41FA5}">
                      <a16:colId xmlns:a16="http://schemas.microsoft.com/office/drawing/2014/main" val="3930586901"/>
                    </a:ext>
                  </a:extLst>
                </a:gridCol>
                <a:gridCol w="691512">
                  <a:extLst>
                    <a:ext uri="{9D8B030D-6E8A-4147-A177-3AD203B41FA5}">
                      <a16:colId xmlns:a16="http://schemas.microsoft.com/office/drawing/2014/main" val="691974284"/>
                    </a:ext>
                  </a:extLst>
                </a:gridCol>
                <a:gridCol w="1182849">
                  <a:extLst>
                    <a:ext uri="{9D8B030D-6E8A-4147-A177-3AD203B41FA5}">
                      <a16:colId xmlns:a16="http://schemas.microsoft.com/office/drawing/2014/main" val="4123443601"/>
                    </a:ext>
                  </a:extLst>
                </a:gridCol>
                <a:gridCol w="1107025">
                  <a:extLst>
                    <a:ext uri="{9D8B030D-6E8A-4147-A177-3AD203B41FA5}">
                      <a16:colId xmlns:a16="http://schemas.microsoft.com/office/drawing/2014/main" val="3479435535"/>
                    </a:ext>
                  </a:extLst>
                </a:gridCol>
              </a:tblGrid>
              <a:tr h="167640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</a:rPr>
                        <a:t>propriedades do fluido transportado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4842327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</a:rPr>
                        <a:t>temp (ºC)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Symbol" panose="05050102010706020507" pitchFamily="18" charset="2"/>
                        </a:rPr>
                        <a:t>m (</a:t>
                      </a:r>
                      <a:r>
                        <a:rPr lang="pt-B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kg/</a:t>
                      </a:r>
                      <a:r>
                        <a:rPr lang="pt-BR" sz="1000" b="0" i="0" u="none" strike="noStrike" dirty="0" err="1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ms</a:t>
                      </a:r>
                      <a:r>
                        <a:rPr lang="pt-B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Symbol" panose="05050102010706020507" pitchFamily="18" charset="2"/>
                        </a:rPr>
                        <a:t>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Symbol" panose="05050102010706020507" pitchFamily="18" charset="2"/>
                        </a:rPr>
                        <a:t>r (</a:t>
                      </a:r>
                      <a:r>
                        <a:rPr lang="pt-B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kg/m³</a:t>
                      </a:r>
                      <a:r>
                        <a:rPr lang="pt-B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Symbol" panose="05050102010706020507" pitchFamily="18" charset="2"/>
                        </a:rPr>
                        <a:t>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</a:rPr>
                        <a:t>pv (Pa)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Symbol" panose="05050102010706020507" pitchFamily="18" charset="2"/>
                        </a:rPr>
                        <a:t>n (</a:t>
                      </a:r>
                      <a:r>
                        <a:rPr lang="pt-B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m²/s</a:t>
                      </a:r>
                      <a:r>
                        <a:rPr lang="pt-B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Symbol" panose="05050102010706020507" pitchFamily="18" charset="2"/>
                        </a:rPr>
                        <a:t>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2031907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8,89E-04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997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 dirty="0">
                          <a:effectLst/>
                          <a:latin typeface="Arial" panose="020B0604020202020204" pitchFamily="34" charset="0"/>
                        </a:rPr>
                        <a:t>8,920E-07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3954200"/>
                  </a:ext>
                </a:extLst>
              </a:tr>
            </a:tbl>
          </a:graphicData>
        </a:graphic>
      </p:graphicFrame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id="{356E3DA6-050D-48AB-A20E-4D7D1C8A03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287972"/>
              </p:ext>
            </p:extLst>
          </p:nvPr>
        </p:nvGraphicFramePr>
        <p:xfrm>
          <a:off x="2197479" y="1824257"/>
          <a:ext cx="3060700" cy="1120140"/>
        </p:xfrm>
        <a:graphic>
          <a:graphicData uri="http://schemas.openxmlformats.org/drawingml/2006/table">
            <a:tbl>
              <a:tblPr/>
              <a:tblGrid>
                <a:gridCol w="889000">
                  <a:extLst>
                    <a:ext uri="{9D8B030D-6E8A-4147-A177-3AD203B41FA5}">
                      <a16:colId xmlns:a16="http://schemas.microsoft.com/office/drawing/2014/main" val="432783464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1406735090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3627157905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4100571061"/>
                    </a:ext>
                  </a:extLst>
                </a:gridCol>
              </a:tblGrid>
              <a:tr h="20574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mat. tubo aço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6211089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espessura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Dint (mm)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A (cm²)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2370325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77,9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47,7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9894853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Symbol" panose="05050102010706020507" pitchFamily="18" charset="2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0178082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K(m)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effectLst/>
                          <a:latin typeface="Verdana" panose="020B0604030504040204" pitchFamily="34" charset="0"/>
                        </a:rPr>
                        <a:t>DH/k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6393991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4,60E-05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1693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3726454"/>
                  </a:ext>
                </a:extLst>
              </a:tr>
            </a:tbl>
          </a:graphicData>
        </a:graphic>
      </p:graphicFrame>
      <p:graphicFrame>
        <p:nvGraphicFramePr>
          <p:cNvPr id="12" name="Tabela 11">
            <a:extLst>
              <a:ext uri="{FF2B5EF4-FFF2-40B4-BE49-F238E27FC236}">
                <a16:creationId xmlns:a16="http://schemas.microsoft.com/office/drawing/2014/main" id="{AC3AB50F-5B8B-4EE7-B141-7842C97CA9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2933744"/>
              </p:ext>
            </p:extLst>
          </p:nvPr>
        </p:nvGraphicFramePr>
        <p:xfrm>
          <a:off x="6492772" y="3819525"/>
          <a:ext cx="3060700" cy="1120140"/>
        </p:xfrm>
        <a:graphic>
          <a:graphicData uri="http://schemas.openxmlformats.org/drawingml/2006/table">
            <a:tbl>
              <a:tblPr/>
              <a:tblGrid>
                <a:gridCol w="889000">
                  <a:extLst>
                    <a:ext uri="{9D8B030D-6E8A-4147-A177-3AD203B41FA5}">
                      <a16:colId xmlns:a16="http://schemas.microsoft.com/office/drawing/2014/main" val="503504538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2515518021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584597831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4230915683"/>
                    </a:ext>
                  </a:extLst>
                </a:gridCol>
              </a:tblGrid>
              <a:tr h="20574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mat. tubo aço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211551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espessura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Dint (mm)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A (cm²)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5263053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52,5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21,7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8519302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Symbol" panose="05050102010706020507" pitchFamily="18" charset="2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6349078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K(m)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effectLst/>
                          <a:latin typeface="Verdana" panose="020B0604030504040204" pitchFamily="34" charset="0"/>
                        </a:rPr>
                        <a:t>DH/k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4432956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4,60E-05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1141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4089251"/>
                  </a:ext>
                </a:extLst>
              </a:tr>
            </a:tbl>
          </a:graphicData>
        </a:graphic>
      </p:graphicFrame>
      <p:graphicFrame>
        <p:nvGraphicFramePr>
          <p:cNvPr id="16" name="Objeto 15">
            <a:extLst>
              <a:ext uri="{FF2B5EF4-FFF2-40B4-BE49-F238E27FC236}">
                <a16:creationId xmlns:a16="http://schemas.microsoft.com/office/drawing/2014/main" id="{9A3C7861-3781-40AF-B773-31E5F0BDB5E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2457487"/>
              </p:ext>
            </p:extLst>
          </p:nvPr>
        </p:nvGraphicFramePr>
        <p:xfrm>
          <a:off x="2138363" y="5637213"/>
          <a:ext cx="9912350" cy="696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03" name="Equation" r:id="rId5" imgW="6667200" imgH="469800" progId="Equation.DSMT4">
                  <p:embed/>
                </p:oleObj>
              </mc:Choice>
              <mc:Fallback>
                <p:oleObj name="Equation" r:id="rId5" imgW="6667200" imgH="469800" progId="Equation.DSMT4">
                  <p:embed/>
                  <p:pic>
                    <p:nvPicPr>
                      <p:cNvPr id="6" name="Objeto 5">
                        <a:extLst>
                          <a:ext uri="{FF2B5EF4-FFF2-40B4-BE49-F238E27FC236}">
                            <a16:creationId xmlns:a16="http://schemas.microsoft.com/office/drawing/2014/main" id="{B7252275-EDFF-46B5-826D-5D7AB81FBB9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38363" y="5637213"/>
                        <a:ext cx="9912350" cy="6969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to 16">
            <a:extLst>
              <a:ext uri="{FF2B5EF4-FFF2-40B4-BE49-F238E27FC236}">
                <a16:creationId xmlns:a16="http://schemas.microsoft.com/office/drawing/2014/main" id="{A17B2C73-4C11-4D2E-B030-74007D02C59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9051955"/>
              </p:ext>
            </p:extLst>
          </p:nvPr>
        </p:nvGraphicFramePr>
        <p:xfrm>
          <a:off x="7013575" y="6294438"/>
          <a:ext cx="1455738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04" name="Equation" r:id="rId7" imgW="977760" imgH="253800" progId="Equation.DSMT4">
                  <p:embed/>
                </p:oleObj>
              </mc:Choice>
              <mc:Fallback>
                <p:oleObj name="Equation" r:id="rId7" imgW="977760" imgH="253800" progId="Equation.DSMT4">
                  <p:embed/>
                  <p:pic>
                    <p:nvPicPr>
                      <p:cNvPr id="16" name="Objeto 15">
                        <a:extLst>
                          <a:ext uri="{FF2B5EF4-FFF2-40B4-BE49-F238E27FC236}">
                            <a16:creationId xmlns:a16="http://schemas.microsoft.com/office/drawing/2014/main" id="{9A3C7861-3781-40AF-B773-31E5F0BDB5E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013575" y="6294438"/>
                        <a:ext cx="1455738" cy="377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to 17">
            <a:extLst>
              <a:ext uri="{FF2B5EF4-FFF2-40B4-BE49-F238E27FC236}">
                <a16:creationId xmlns:a16="http://schemas.microsoft.com/office/drawing/2014/main" id="{4C756A06-A4EA-4914-981A-62A3F28BF77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5398766"/>
              </p:ext>
            </p:extLst>
          </p:nvPr>
        </p:nvGraphicFramePr>
        <p:xfrm>
          <a:off x="2280286" y="456070"/>
          <a:ext cx="8248650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05" name="Equation" r:id="rId9" imgW="5549760" imgH="253800" progId="Equation.DSMT4">
                  <p:embed/>
                </p:oleObj>
              </mc:Choice>
              <mc:Fallback>
                <p:oleObj name="Equation" r:id="rId9" imgW="5549760" imgH="253800" progId="Equation.DSMT4">
                  <p:embed/>
                  <p:pic>
                    <p:nvPicPr>
                      <p:cNvPr id="6" name="Objeto 5">
                        <a:extLst>
                          <a:ext uri="{FF2B5EF4-FFF2-40B4-BE49-F238E27FC236}">
                            <a16:creationId xmlns:a16="http://schemas.microsoft.com/office/drawing/2014/main" id="{3674665B-1F02-4379-BDEB-6A12E4DA85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280286" y="456070"/>
                        <a:ext cx="8248650" cy="377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Tabela 18">
            <a:extLst>
              <a:ext uri="{FF2B5EF4-FFF2-40B4-BE49-F238E27FC236}">
                <a16:creationId xmlns:a16="http://schemas.microsoft.com/office/drawing/2014/main" id="{E0F9FEA0-7472-4701-934E-6FDAF585D8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2037879"/>
              </p:ext>
            </p:extLst>
          </p:nvPr>
        </p:nvGraphicFramePr>
        <p:xfrm>
          <a:off x="7741468" y="1875070"/>
          <a:ext cx="3060700" cy="1120140"/>
        </p:xfrm>
        <a:graphic>
          <a:graphicData uri="http://schemas.openxmlformats.org/drawingml/2006/table">
            <a:tbl>
              <a:tblPr/>
              <a:tblGrid>
                <a:gridCol w="889000">
                  <a:extLst>
                    <a:ext uri="{9D8B030D-6E8A-4147-A177-3AD203B41FA5}">
                      <a16:colId xmlns:a16="http://schemas.microsoft.com/office/drawing/2014/main" val="2039418616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3382162160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4053158713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4116336571"/>
                    </a:ext>
                  </a:extLst>
                </a:gridCol>
              </a:tblGrid>
              <a:tr h="20574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mat. tubo aço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5521360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espessura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Dint (mm)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A (cm²)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5653211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62,7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30,9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5866242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Symbol" panose="05050102010706020507" pitchFamily="18" charset="2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0245473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K(m)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effectLst/>
                          <a:latin typeface="Verdana" panose="020B0604030504040204" pitchFamily="34" charset="0"/>
                        </a:rPr>
                        <a:t>DH/k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5045479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4,60E-05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1363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7273919"/>
                  </a:ext>
                </a:extLst>
              </a:tr>
            </a:tbl>
          </a:graphicData>
        </a:graphic>
      </p:graphicFrame>
      <p:graphicFrame>
        <p:nvGraphicFramePr>
          <p:cNvPr id="22" name="Tabela 21">
            <a:extLst>
              <a:ext uri="{FF2B5EF4-FFF2-40B4-BE49-F238E27FC236}">
                <a16:creationId xmlns:a16="http://schemas.microsoft.com/office/drawing/2014/main" id="{B15C705F-60EB-4024-90B8-7B4BFFDE90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3402380"/>
              </p:ext>
            </p:extLst>
          </p:nvPr>
        </p:nvGraphicFramePr>
        <p:xfrm>
          <a:off x="7741444" y="1095466"/>
          <a:ext cx="2451100" cy="502920"/>
        </p:xfrm>
        <a:graphic>
          <a:graphicData uri="http://schemas.openxmlformats.org/drawingml/2006/table">
            <a:tbl>
              <a:tblPr/>
              <a:tblGrid>
                <a:gridCol w="622300">
                  <a:extLst>
                    <a:ext uri="{9D8B030D-6E8A-4147-A177-3AD203B41FA5}">
                      <a16:colId xmlns:a16="http://schemas.microsoft.com/office/drawing/2014/main" val="256161537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77570223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13974619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4262993009"/>
                    </a:ext>
                  </a:extLst>
                </a:gridCol>
              </a:tblGrid>
              <a:tr h="16764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Q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Q(m³/s)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Q(L/s)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Q(L/min)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0921321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m³/h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deve transformar para m³/h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9790774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16,6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4,62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0225550"/>
                  </a:ext>
                </a:extLst>
              </a:tr>
            </a:tbl>
          </a:graphicData>
        </a:graphic>
      </p:graphicFrame>
      <p:graphicFrame>
        <p:nvGraphicFramePr>
          <p:cNvPr id="23" name="Tabela 22">
            <a:extLst>
              <a:ext uri="{FF2B5EF4-FFF2-40B4-BE49-F238E27FC236}">
                <a16:creationId xmlns:a16="http://schemas.microsoft.com/office/drawing/2014/main" id="{452BCEC0-BDBC-49A0-BE8A-90A69C4F58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3887573"/>
              </p:ext>
            </p:extLst>
          </p:nvPr>
        </p:nvGraphicFramePr>
        <p:xfrm>
          <a:off x="1709056" y="3018988"/>
          <a:ext cx="4521200" cy="365760"/>
        </p:xfrm>
        <a:graphic>
          <a:graphicData uri="http://schemas.openxmlformats.org/drawingml/2006/table">
            <a:tbl>
              <a:tblPr/>
              <a:tblGrid>
                <a:gridCol w="622300">
                  <a:extLst>
                    <a:ext uri="{9D8B030D-6E8A-4147-A177-3AD203B41FA5}">
                      <a16:colId xmlns:a16="http://schemas.microsoft.com/office/drawing/2014/main" val="2205365398"/>
                    </a:ext>
                  </a:extLst>
                </a:gridCol>
                <a:gridCol w="622300">
                  <a:extLst>
                    <a:ext uri="{9D8B030D-6E8A-4147-A177-3AD203B41FA5}">
                      <a16:colId xmlns:a16="http://schemas.microsoft.com/office/drawing/2014/main" val="2771960336"/>
                    </a:ext>
                  </a:extLst>
                </a:gridCol>
                <a:gridCol w="622300">
                  <a:extLst>
                    <a:ext uri="{9D8B030D-6E8A-4147-A177-3AD203B41FA5}">
                      <a16:colId xmlns:a16="http://schemas.microsoft.com/office/drawing/2014/main" val="1499702333"/>
                    </a:ext>
                  </a:extLst>
                </a:gridCol>
                <a:gridCol w="622300">
                  <a:extLst>
                    <a:ext uri="{9D8B030D-6E8A-4147-A177-3AD203B41FA5}">
                      <a16:colId xmlns:a16="http://schemas.microsoft.com/office/drawing/2014/main" val="1003790177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4015522330"/>
                    </a:ext>
                  </a:extLst>
                </a:gridCol>
                <a:gridCol w="622300">
                  <a:extLst>
                    <a:ext uri="{9D8B030D-6E8A-4147-A177-3AD203B41FA5}">
                      <a16:colId xmlns:a16="http://schemas.microsoft.com/office/drawing/2014/main" val="1100379309"/>
                    </a:ext>
                  </a:extLst>
                </a:gridCol>
                <a:gridCol w="622300">
                  <a:extLst>
                    <a:ext uri="{9D8B030D-6E8A-4147-A177-3AD203B41FA5}">
                      <a16:colId xmlns:a16="http://schemas.microsoft.com/office/drawing/2014/main" val="196594136"/>
                    </a:ext>
                  </a:extLst>
                </a:gridCol>
              </a:tblGrid>
              <a:tr h="19812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Q(m³/h)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v(m/s)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Re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 dirty="0" err="1">
                          <a:effectLst/>
                          <a:latin typeface="Arial" panose="020B0604020202020204" pitchFamily="34" charset="0"/>
                        </a:rPr>
                        <a:t>f</a:t>
                      </a:r>
                      <a:r>
                        <a:rPr lang="pt-BR" sz="1000" b="0" i="0" u="none" strike="noStrike" baseline="-25000" dirty="0" err="1">
                          <a:effectLst/>
                          <a:latin typeface="Arial" panose="020B0604020202020204" pitchFamily="34" charset="0"/>
                        </a:rPr>
                        <a:t>Haaland</a:t>
                      </a:r>
                      <a:endParaRPr lang="pt-BR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f</a:t>
                      </a:r>
                      <a:r>
                        <a:rPr lang="pt-BR" sz="1000" b="0" i="0" u="none" strike="noStrike" baseline="-25000">
                          <a:effectLst/>
                          <a:latin typeface="Arial" panose="020B0604020202020204" pitchFamily="34" charset="0"/>
                        </a:rPr>
                        <a:t>Swamee e Jain</a:t>
                      </a:r>
                      <a:endParaRPr lang="pt-B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f</a:t>
                      </a:r>
                      <a:r>
                        <a:rPr lang="pt-BR" sz="1000" b="0" i="0" u="none" strike="noStrike" baseline="-25000">
                          <a:effectLst/>
                          <a:latin typeface="Arial" panose="020B0604020202020204" pitchFamily="34" charset="0"/>
                        </a:rPr>
                        <a:t>Churchill</a:t>
                      </a:r>
                      <a:endParaRPr lang="pt-B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f</a:t>
                      </a:r>
                      <a:r>
                        <a:rPr lang="pt-BR" sz="1000" b="0" i="0" u="none" strike="noStrike" baseline="-25000">
                          <a:effectLst/>
                          <a:latin typeface="Arial" panose="020B0604020202020204" pitchFamily="34" charset="0"/>
                        </a:rPr>
                        <a:t>planilha</a:t>
                      </a:r>
                      <a:endParaRPr lang="pt-B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8472869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16,6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0,97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84586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0,0208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0,0212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0,0212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 dirty="0">
                          <a:effectLst/>
                          <a:latin typeface="Arial" panose="020B0604020202020204" pitchFamily="34" charset="0"/>
                        </a:rPr>
                        <a:t>0,0211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8740819"/>
                  </a:ext>
                </a:extLst>
              </a:tr>
            </a:tbl>
          </a:graphicData>
        </a:graphic>
      </p:graphicFrame>
      <p:graphicFrame>
        <p:nvGraphicFramePr>
          <p:cNvPr id="24" name="Tabela 23">
            <a:extLst>
              <a:ext uri="{FF2B5EF4-FFF2-40B4-BE49-F238E27FC236}">
                <a16:creationId xmlns:a16="http://schemas.microsoft.com/office/drawing/2014/main" id="{E3518124-C7DA-4C1A-8ACD-7E5E701B7C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1640226"/>
              </p:ext>
            </p:extLst>
          </p:nvPr>
        </p:nvGraphicFramePr>
        <p:xfrm>
          <a:off x="7023100" y="3004827"/>
          <a:ext cx="4521200" cy="365760"/>
        </p:xfrm>
        <a:graphic>
          <a:graphicData uri="http://schemas.openxmlformats.org/drawingml/2006/table">
            <a:tbl>
              <a:tblPr/>
              <a:tblGrid>
                <a:gridCol w="622300">
                  <a:extLst>
                    <a:ext uri="{9D8B030D-6E8A-4147-A177-3AD203B41FA5}">
                      <a16:colId xmlns:a16="http://schemas.microsoft.com/office/drawing/2014/main" val="1901569010"/>
                    </a:ext>
                  </a:extLst>
                </a:gridCol>
                <a:gridCol w="622300">
                  <a:extLst>
                    <a:ext uri="{9D8B030D-6E8A-4147-A177-3AD203B41FA5}">
                      <a16:colId xmlns:a16="http://schemas.microsoft.com/office/drawing/2014/main" val="3051706292"/>
                    </a:ext>
                  </a:extLst>
                </a:gridCol>
                <a:gridCol w="622300">
                  <a:extLst>
                    <a:ext uri="{9D8B030D-6E8A-4147-A177-3AD203B41FA5}">
                      <a16:colId xmlns:a16="http://schemas.microsoft.com/office/drawing/2014/main" val="2952956825"/>
                    </a:ext>
                  </a:extLst>
                </a:gridCol>
                <a:gridCol w="622300">
                  <a:extLst>
                    <a:ext uri="{9D8B030D-6E8A-4147-A177-3AD203B41FA5}">
                      <a16:colId xmlns:a16="http://schemas.microsoft.com/office/drawing/2014/main" val="2166127216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569046231"/>
                    </a:ext>
                  </a:extLst>
                </a:gridCol>
                <a:gridCol w="622300">
                  <a:extLst>
                    <a:ext uri="{9D8B030D-6E8A-4147-A177-3AD203B41FA5}">
                      <a16:colId xmlns:a16="http://schemas.microsoft.com/office/drawing/2014/main" val="1926775884"/>
                    </a:ext>
                  </a:extLst>
                </a:gridCol>
                <a:gridCol w="622300">
                  <a:extLst>
                    <a:ext uri="{9D8B030D-6E8A-4147-A177-3AD203B41FA5}">
                      <a16:colId xmlns:a16="http://schemas.microsoft.com/office/drawing/2014/main" val="199497621"/>
                    </a:ext>
                  </a:extLst>
                </a:gridCol>
              </a:tblGrid>
              <a:tr h="19812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Q(m³/h)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v(m/s)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Re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f</a:t>
                      </a:r>
                      <a:r>
                        <a:rPr lang="pt-BR" sz="1000" b="0" i="0" u="none" strike="noStrike" baseline="-25000">
                          <a:effectLst/>
                          <a:latin typeface="Arial" panose="020B0604020202020204" pitchFamily="34" charset="0"/>
                        </a:rPr>
                        <a:t>Haaland</a:t>
                      </a:r>
                      <a:endParaRPr lang="pt-B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f</a:t>
                      </a:r>
                      <a:r>
                        <a:rPr lang="pt-BR" sz="1000" b="0" i="0" u="none" strike="noStrike" baseline="-25000">
                          <a:effectLst/>
                          <a:latin typeface="Arial" panose="020B0604020202020204" pitchFamily="34" charset="0"/>
                        </a:rPr>
                        <a:t>Swamee e Jain</a:t>
                      </a:r>
                      <a:endParaRPr lang="pt-B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f</a:t>
                      </a:r>
                      <a:r>
                        <a:rPr lang="pt-BR" sz="1000" b="0" i="0" u="none" strike="noStrike" baseline="-25000">
                          <a:effectLst/>
                          <a:latin typeface="Arial" panose="020B0604020202020204" pitchFamily="34" charset="0"/>
                        </a:rPr>
                        <a:t>Churchill</a:t>
                      </a:r>
                      <a:endParaRPr lang="pt-B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f</a:t>
                      </a:r>
                      <a:r>
                        <a:rPr lang="pt-BR" sz="1000" b="0" i="0" u="none" strike="noStrike" baseline="-25000">
                          <a:effectLst/>
                          <a:latin typeface="Arial" panose="020B0604020202020204" pitchFamily="34" charset="0"/>
                        </a:rPr>
                        <a:t>planilha</a:t>
                      </a:r>
                      <a:endParaRPr lang="pt-B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9558352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16,6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1,50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105096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0,0209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0,0212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0,0213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 dirty="0">
                          <a:effectLst/>
                          <a:latin typeface="Arial" panose="020B0604020202020204" pitchFamily="34" charset="0"/>
                        </a:rPr>
                        <a:t>0,0211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5282808"/>
                  </a:ext>
                </a:extLst>
              </a:tr>
            </a:tbl>
          </a:graphicData>
        </a:graphic>
      </p:graphicFrame>
      <p:graphicFrame>
        <p:nvGraphicFramePr>
          <p:cNvPr id="25" name="Tabela 24">
            <a:extLst>
              <a:ext uri="{FF2B5EF4-FFF2-40B4-BE49-F238E27FC236}">
                <a16:creationId xmlns:a16="http://schemas.microsoft.com/office/drawing/2014/main" id="{6B61A14C-530A-429A-9F37-B3CCB0D8A3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6144747"/>
              </p:ext>
            </p:extLst>
          </p:nvPr>
        </p:nvGraphicFramePr>
        <p:xfrm>
          <a:off x="5993020" y="4929473"/>
          <a:ext cx="4521200" cy="365760"/>
        </p:xfrm>
        <a:graphic>
          <a:graphicData uri="http://schemas.openxmlformats.org/drawingml/2006/table">
            <a:tbl>
              <a:tblPr/>
              <a:tblGrid>
                <a:gridCol w="622300">
                  <a:extLst>
                    <a:ext uri="{9D8B030D-6E8A-4147-A177-3AD203B41FA5}">
                      <a16:colId xmlns:a16="http://schemas.microsoft.com/office/drawing/2014/main" val="3575418736"/>
                    </a:ext>
                  </a:extLst>
                </a:gridCol>
                <a:gridCol w="622300">
                  <a:extLst>
                    <a:ext uri="{9D8B030D-6E8A-4147-A177-3AD203B41FA5}">
                      <a16:colId xmlns:a16="http://schemas.microsoft.com/office/drawing/2014/main" val="922376686"/>
                    </a:ext>
                  </a:extLst>
                </a:gridCol>
                <a:gridCol w="622300">
                  <a:extLst>
                    <a:ext uri="{9D8B030D-6E8A-4147-A177-3AD203B41FA5}">
                      <a16:colId xmlns:a16="http://schemas.microsoft.com/office/drawing/2014/main" val="2963030213"/>
                    </a:ext>
                  </a:extLst>
                </a:gridCol>
                <a:gridCol w="622300">
                  <a:extLst>
                    <a:ext uri="{9D8B030D-6E8A-4147-A177-3AD203B41FA5}">
                      <a16:colId xmlns:a16="http://schemas.microsoft.com/office/drawing/2014/main" val="2663183109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232893497"/>
                    </a:ext>
                  </a:extLst>
                </a:gridCol>
                <a:gridCol w="622300">
                  <a:extLst>
                    <a:ext uri="{9D8B030D-6E8A-4147-A177-3AD203B41FA5}">
                      <a16:colId xmlns:a16="http://schemas.microsoft.com/office/drawing/2014/main" val="1801633530"/>
                    </a:ext>
                  </a:extLst>
                </a:gridCol>
                <a:gridCol w="622300">
                  <a:extLst>
                    <a:ext uri="{9D8B030D-6E8A-4147-A177-3AD203B41FA5}">
                      <a16:colId xmlns:a16="http://schemas.microsoft.com/office/drawing/2014/main" val="3020761192"/>
                    </a:ext>
                  </a:extLst>
                </a:gridCol>
              </a:tblGrid>
              <a:tr h="19812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Q(m³/h)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v(m/s)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Re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f</a:t>
                      </a:r>
                      <a:r>
                        <a:rPr lang="pt-BR" sz="1000" b="0" i="0" u="none" strike="noStrike" baseline="-25000">
                          <a:effectLst/>
                          <a:latin typeface="Arial" panose="020B0604020202020204" pitchFamily="34" charset="0"/>
                        </a:rPr>
                        <a:t>Haaland</a:t>
                      </a:r>
                      <a:endParaRPr lang="pt-B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f</a:t>
                      </a:r>
                      <a:r>
                        <a:rPr lang="pt-BR" sz="1000" b="0" i="0" u="none" strike="noStrike" baseline="-25000">
                          <a:effectLst/>
                          <a:latin typeface="Arial" panose="020B0604020202020204" pitchFamily="34" charset="0"/>
                        </a:rPr>
                        <a:t>Swamee e Jain</a:t>
                      </a:r>
                      <a:endParaRPr lang="pt-B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f</a:t>
                      </a:r>
                      <a:r>
                        <a:rPr lang="pt-BR" sz="1000" b="0" i="0" u="none" strike="noStrike" baseline="-25000">
                          <a:effectLst/>
                          <a:latin typeface="Arial" panose="020B0604020202020204" pitchFamily="34" charset="0"/>
                        </a:rPr>
                        <a:t>Churchill</a:t>
                      </a:r>
                      <a:endParaRPr lang="pt-B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f</a:t>
                      </a:r>
                      <a:r>
                        <a:rPr lang="pt-BR" sz="1000" b="0" i="0" u="none" strike="noStrike" baseline="-25000">
                          <a:effectLst/>
                          <a:latin typeface="Arial" panose="020B0604020202020204" pitchFamily="34" charset="0"/>
                        </a:rPr>
                        <a:t>planilha</a:t>
                      </a:r>
                      <a:endParaRPr lang="pt-B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5598222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16,6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2,13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125307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0,0211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0,0214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</a:rPr>
                        <a:t>0,0214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 dirty="0">
                          <a:effectLst/>
                          <a:latin typeface="Arial" panose="020B0604020202020204" pitchFamily="34" charset="0"/>
                        </a:rPr>
                        <a:t>0,0213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38804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6324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7F29CE0-38A3-4F60-A49B-EA2D19570D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3265" y="480059"/>
            <a:ext cx="6366932" cy="557106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108618E4-5EFF-4E46-BBB7-669C19FFB3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5930" y="3429000"/>
            <a:ext cx="1291384" cy="2858706"/>
          </a:xfrm>
          <a:prstGeom prst="rect">
            <a:avLst/>
          </a:prstGeom>
        </p:spPr>
      </p:pic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AAC224AB-9C06-47A1-B13C-2F8904279BB0}"/>
              </a:ext>
            </a:extLst>
          </p:cNvPr>
          <p:cNvCxnSpPr/>
          <p:nvPr/>
        </p:nvCxnSpPr>
        <p:spPr>
          <a:xfrm>
            <a:off x="5705914" y="3688345"/>
            <a:ext cx="5341620" cy="0"/>
          </a:xfrm>
          <a:prstGeom prst="line">
            <a:avLst/>
          </a:prstGeom>
          <a:ln w="19050">
            <a:solidFill>
              <a:srgbClr val="448D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9D1F1B89-A8B5-4AA1-B07B-5BF7B634EB74}"/>
              </a:ext>
            </a:extLst>
          </p:cNvPr>
          <p:cNvSpPr txBox="1"/>
          <p:nvPr/>
        </p:nvSpPr>
        <p:spPr>
          <a:xfrm>
            <a:off x="5054402" y="3503679"/>
            <a:ext cx="632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448F3E"/>
                </a:solidFill>
              </a:rPr>
              <a:t>39,8</a:t>
            </a: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F62CB88-6EA3-4078-B17E-44711F070B01}"/>
              </a:ext>
            </a:extLst>
          </p:cNvPr>
          <p:cNvCxnSpPr/>
          <p:nvPr/>
        </p:nvCxnSpPr>
        <p:spPr>
          <a:xfrm flipV="1">
            <a:off x="7328523" y="3152714"/>
            <a:ext cx="0" cy="2346960"/>
          </a:xfrm>
          <a:prstGeom prst="line">
            <a:avLst/>
          </a:prstGeom>
          <a:ln w="28575">
            <a:solidFill>
              <a:srgbClr val="448D3E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lipse 14">
            <a:extLst>
              <a:ext uri="{FF2B5EF4-FFF2-40B4-BE49-F238E27FC236}">
                <a16:creationId xmlns:a16="http://schemas.microsoft.com/office/drawing/2014/main" id="{326DEF59-3E1A-4313-B93E-B8B2ADF00F9A}"/>
              </a:ext>
            </a:extLst>
          </p:cNvPr>
          <p:cNvSpPr/>
          <p:nvPr/>
        </p:nvSpPr>
        <p:spPr>
          <a:xfrm>
            <a:off x="7309471" y="3413060"/>
            <a:ext cx="429128" cy="27528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Seta: para a Esquerda 15">
            <a:extLst>
              <a:ext uri="{FF2B5EF4-FFF2-40B4-BE49-F238E27FC236}">
                <a16:creationId xmlns:a16="http://schemas.microsoft.com/office/drawing/2014/main" id="{C83566AF-FFD2-438D-BE0F-794D8F661E99}"/>
              </a:ext>
            </a:extLst>
          </p:cNvPr>
          <p:cNvSpPr/>
          <p:nvPr/>
        </p:nvSpPr>
        <p:spPr>
          <a:xfrm>
            <a:off x="960648" y="557913"/>
            <a:ext cx="2765937" cy="1267952"/>
          </a:xfrm>
          <a:prstGeom prst="leftArrow">
            <a:avLst/>
          </a:prstGeom>
          <a:solidFill>
            <a:srgbClr val="9C2E2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Voltar as etapas do projeto!</a:t>
            </a:r>
            <a:endParaRPr 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Balão de Pensamento: Nuvem 18">
            <a:extLst>
              <a:ext uri="{FF2B5EF4-FFF2-40B4-BE49-F238E27FC236}">
                <a16:creationId xmlns:a16="http://schemas.microsoft.com/office/drawing/2014/main" id="{50FAC9E2-C15A-44B1-A16F-6D5EB22784C0}"/>
              </a:ext>
            </a:extLst>
          </p:cNvPr>
          <p:cNvSpPr/>
          <p:nvPr/>
        </p:nvSpPr>
        <p:spPr>
          <a:xfrm>
            <a:off x="1751656" y="1740310"/>
            <a:ext cx="3954258" cy="2015613"/>
          </a:xfrm>
          <a:prstGeom prst="cloudCallout">
            <a:avLst>
              <a:gd name="adj1" fmla="val -57565"/>
              <a:gd name="adj2" fmla="val 42480"/>
            </a:avLst>
          </a:prstGeom>
          <a:solidFill>
            <a:srgbClr val="992D29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Marcamos a </a:t>
            </a:r>
            <a:r>
              <a:rPr lang="pt-BR" b="1" dirty="0" err="1"/>
              <a:t>Qprojeto</a:t>
            </a:r>
            <a:r>
              <a:rPr lang="pt-BR" b="1" dirty="0"/>
              <a:t> e o </a:t>
            </a:r>
            <a:r>
              <a:rPr lang="pt-BR" b="1" dirty="0" err="1"/>
              <a:t>HBprojeto</a:t>
            </a:r>
            <a:r>
              <a:rPr lang="pt-BR" b="1" dirty="0"/>
              <a:t> no diagrama de tijolos e obtemos as bombas adequadas para o modelo escolhido.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13606729-BB93-471E-948F-9346F30109EB}"/>
              </a:ext>
            </a:extLst>
          </p:cNvPr>
          <p:cNvSpPr txBox="1"/>
          <p:nvPr/>
        </p:nvSpPr>
        <p:spPr>
          <a:xfrm>
            <a:off x="7011343" y="5406067"/>
            <a:ext cx="1210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448F3E"/>
                </a:solidFill>
              </a:rPr>
              <a:t>16,6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A7BF22EB-1A1E-4C8A-9D9B-2E4290CA5C6E}"/>
              </a:ext>
            </a:extLst>
          </p:cNvPr>
          <p:cNvSpPr txBox="1"/>
          <p:nvPr/>
        </p:nvSpPr>
        <p:spPr>
          <a:xfrm>
            <a:off x="2290916" y="4326194"/>
            <a:ext cx="3395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Considerando a 32-160.1 inicialmente</a:t>
            </a:r>
          </a:p>
        </p:txBody>
      </p:sp>
    </p:spTree>
    <p:extLst>
      <p:ext uri="{BB962C8B-B14F-4D97-AF65-F5344CB8AC3E}">
        <p14:creationId xmlns:p14="http://schemas.microsoft.com/office/powerpoint/2010/main" val="324113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 animBg="1"/>
      <p:bldP spid="16" grpId="0" animBg="1"/>
      <p:bldP spid="20" grpId="0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7AB484F4-2BBF-457F-B0CD-38E88322FBED}"/>
              </a:ext>
            </a:extLst>
          </p:cNvPr>
          <p:cNvSpPr/>
          <p:nvPr/>
        </p:nvSpPr>
        <p:spPr>
          <a:xfrm>
            <a:off x="243473" y="371619"/>
            <a:ext cx="1194852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Determinação do ponto de trabalho da bomba e do diâmetro do rotor dela. </a:t>
            </a:r>
            <a:endParaRPr lang="pt-BR" sz="2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EC6EF48-DF13-47F5-A4C6-9A0F1024F1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86" y="4247693"/>
            <a:ext cx="2591162" cy="2238688"/>
          </a:xfrm>
          <a:prstGeom prst="rect">
            <a:avLst/>
          </a:prstGeom>
        </p:spPr>
      </p:pic>
      <p:sp>
        <p:nvSpPr>
          <p:cNvPr id="5" name="Balão de Pensamento: Nuvem 4">
            <a:extLst>
              <a:ext uri="{FF2B5EF4-FFF2-40B4-BE49-F238E27FC236}">
                <a16:creationId xmlns:a16="http://schemas.microsoft.com/office/drawing/2014/main" id="{45953031-7042-4A8C-B83A-C62B0609FF2D}"/>
              </a:ext>
            </a:extLst>
          </p:cNvPr>
          <p:cNvSpPr/>
          <p:nvPr/>
        </p:nvSpPr>
        <p:spPr>
          <a:xfrm>
            <a:off x="1083863" y="1793599"/>
            <a:ext cx="3175820" cy="1699920"/>
          </a:xfrm>
          <a:prstGeom prst="cloudCallout">
            <a:avLst>
              <a:gd name="adj1" fmla="val -30430"/>
              <a:gd name="adj2" fmla="val 121217"/>
            </a:avLst>
          </a:prstGeom>
          <a:solidFill>
            <a:srgbClr val="464D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No catálogo do fabricante localizamos as curvas do modelo selecionado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C3FA5072-FC42-41B8-BE77-4E0D8ED0F692}"/>
              </a:ext>
            </a:extLst>
          </p:cNvPr>
          <p:cNvSpPr/>
          <p:nvPr/>
        </p:nvSpPr>
        <p:spPr>
          <a:xfrm>
            <a:off x="243473" y="285135"/>
            <a:ext cx="11732217" cy="6440130"/>
          </a:xfrm>
          <a:prstGeom prst="rect">
            <a:avLst/>
          </a:prstGeom>
          <a:noFill/>
          <a:ln w="76200">
            <a:solidFill>
              <a:srgbClr val="9C2E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CBE8191C-303F-48EC-A131-3BC4AAFB798D}"/>
              </a:ext>
            </a:extLst>
          </p:cNvPr>
          <p:cNvSpPr/>
          <p:nvPr/>
        </p:nvSpPr>
        <p:spPr>
          <a:xfrm>
            <a:off x="3893575" y="6317104"/>
            <a:ext cx="81902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http://www.escoladavida.eng.br/mecfluquimica/planejamento_12015/exemplos_ccb9.htm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7DE5B721-D951-4F61-AF04-0294CC603535}"/>
              </a:ext>
            </a:extLst>
          </p:cNvPr>
          <p:cNvSpPr txBox="1"/>
          <p:nvPr/>
        </p:nvSpPr>
        <p:spPr>
          <a:xfrm>
            <a:off x="3559277" y="4207134"/>
            <a:ext cx="23597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Marcamos a vazão e a carga manométrica de projeto e já temos o provável diâmetro do rotor.</a:t>
            </a:r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EB1ED16B-8E81-4D87-960B-D8198EFFB7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6864" y="919768"/>
            <a:ext cx="5660379" cy="5225845"/>
          </a:xfrm>
          <a:prstGeom prst="rect">
            <a:avLst/>
          </a:prstGeom>
        </p:spPr>
      </p:pic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3E74C72C-A933-4343-8760-D6C0084C3BC6}"/>
              </a:ext>
            </a:extLst>
          </p:cNvPr>
          <p:cNvCxnSpPr/>
          <p:nvPr/>
        </p:nvCxnSpPr>
        <p:spPr>
          <a:xfrm flipV="1">
            <a:off x="9380220" y="3360420"/>
            <a:ext cx="0" cy="137541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to 25">
            <a:extLst>
              <a:ext uri="{FF2B5EF4-FFF2-40B4-BE49-F238E27FC236}">
                <a16:creationId xmlns:a16="http://schemas.microsoft.com/office/drawing/2014/main" id="{5BE35BE2-74C5-4C53-A909-2F9A67824ACA}"/>
              </a:ext>
            </a:extLst>
          </p:cNvPr>
          <p:cNvCxnSpPr/>
          <p:nvPr/>
        </p:nvCxnSpPr>
        <p:spPr>
          <a:xfrm>
            <a:off x="7284720" y="3890624"/>
            <a:ext cx="2415540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lipse 27">
            <a:extLst>
              <a:ext uri="{FF2B5EF4-FFF2-40B4-BE49-F238E27FC236}">
                <a16:creationId xmlns:a16="http://schemas.microsoft.com/office/drawing/2014/main" id="{A102E839-A4F0-4B77-B60A-1CE0998A89A1}"/>
              </a:ext>
            </a:extLst>
          </p:cNvPr>
          <p:cNvSpPr/>
          <p:nvPr/>
        </p:nvSpPr>
        <p:spPr>
          <a:xfrm>
            <a:off x="10461523" y="4395019"/>
            <a:ext cx="353960" cy="16714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5114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9" grpId="0"/>
      <p:bldP spid="2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Imagem 90">
            <a:extLst>
              <a:ext uri="{FF2B5EF4-FFF2-40B4-BE49-F238E27FC236}">
                <a16:creationId xmlns:a16="http://schemas.microsoft.com/office/drawing/2014/main" id="{AF20D5E7-FC26-429E-A941-4C43AD8AD3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1828" y="909349"/>
            <a:ext cx="6249344" cy="5648632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16C07686-D5E4-425F-A98E-8C9704F2358B}"/>
              </a:ext>
            </a:extLst>
          </p:cNvPr>
          <p:cNvSpPr/>
          <p:nvPr/>
        </p:nvSpPr>
        <p:spPr>
          <a:xfrm>
            <a:off x="243473" y="285135"/>
            <a:ext cx="11732217" cy="6440130"/>
          </a:xfrm>
          <a:prstGeom prst="rect">
            <a:avLst/>
          </a:prstGeom>
          <a:noFill/>
          <a:ln w="76200">
            <a:solidFill>
              <a:srgbClr val="9C2E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EF8D9095-F510-439A-A297-158DFBE8CDBC}"/>
              </a:ext>
            </a:extLst>
          </p:cNvPr>
          <p:cNvSpPr/>
          <p:nvPr/>
        </p:nvSpPr>
        <p:spPr>
          <a:xfrm>
            <a:off x="825910" y="229005"/>
            <a:ext cx="1095178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Sobre as curvas dadas pelo fabricante (CCB), traçamos a CCI e nos cruzamentos, definimos os pontos de trabalho.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6B6BBEB9-E1DC-4BE4-99C6-D53CCD06FF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10" y="2174594"/>
            <a:ext cx="1703325" cy="1262515"/>
          </a:xfrm>
          <a:prstGeom prst="rect">
            <a:avLst/>
          </a:prstGeom>
        </p:spPr>
      </p:pic>
      <p:graphicFrame>
        <p:nvGraphicFramePr>
          <p:cNvPr id="20" name="Tabela 19">
            <a:extLst>
              <a:ext uri="{FF2B5EF4-FFF2-40B4-BE49-F238E27FC236}">
                <a16:creationId xmlns:a16="http://schemas.microsoft.com/office/drawing/2014/main" id="{6EE80C6A-7439-4850-985E-33AF2D8835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5742680"/>
              </p:ext>
            </p:extLst>
          </p:nvPr>
        </p:nvGraphicFramePr>
        <p:xfrm>
          <a:off x="633690" y="3440629"/>
          <a:ext cx="4237705" cy="3017520"/>
        </p:xfrm>
        <a:graphic>
          <a:graphicData uri="http://schemas.openxmlformats.org/drawingml/2006/table">
            <a:tbl>
              <a:tblPr/>
              <a:tblGrid>
                <a:gridCol w="847541">
                  <a:extLst>
                    <a:ext uri="{9D8B030D-6E8A-4147-A177-3AD203B41FA5}">
                      <a16:colId xmlns:a16="http://schemas.microsoft.com/office/drawing/2014/main" val="3309904775"/>
                    </a:ext>
                  </a:extLst>
                </a:gridCol>
                <a:gridCol w="847541">
                  <a:extLst>
                    <a:ext uri="{9D8B030D-6E8A-4147-A177-3AD203B41FA5}">
                      <a16:colId xmlns:a16="http://schemas.microsoft.com/office/drawing/2014/main" val="3265801930"/>
                    </a:ext>
                  </a:extLst>
                </a:gridCol>
                <a:gridCol w="847541">
                  <a:extLst>
                    <a:ext uri="{9D8B030D-6E8A-4147-A177-3AD203B41FA5}">
                      <a16:colId xmlns:a16="http://schemas.microsoft.com/office/drawing/2014/main" val="1202500615"/>
                    </a:ext>
                  </a:extLst>
                </a:gridCol>
                <a:gridCol w="847541">
                  <a:extLst>
                    <a:ext uri="{9D8B030D-6E8A-4147-A177-3AD203B41FA5}">
                      <a16:colId xmlns:a16="http://schemas.microsoft.com/office/drawing/2014/main" val="3384729503"/>
                    </a:ext>
                  </a:extLst>
                </a:gridCol>
                <a:gridCol w="847541">
                  <a:extLst>
                    <a:ext uri="{9D8B030D-6E8A-4147-A177-3AD203B41FA5}">
                      <a16:colId xmlns:a16="http://schemas.microsoft.com/office/drawing/2014/main" val="2679615709"/>
                    </a:ext>
                  </a:extLst>
                </a:gridCol>
              </a:tblGrid>
              <a:tr h="297138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>
                          <a:effectLst/>
                          <a:latin typeface="Arial" panose="020B0604020202020204" pitchFamily="34" charset="0"/>
                        </a:rPr>
                        <a:t>Q (m³/h)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>
                          <a:effectLst/>
                          <a:latin typeface="Arial" panose="020B0604020202020204" pitchFamily="34" charset="0"/>
                        </a:rPr>
                        <a:t>f</a:t>
                      </a:r>
                      <a:r>
                        <a:rPr lang="pt-BR" sz="1800" b="0" i="0" u="none" strike="noStrike" baseline="-25000" dirty="0">
                          <a:effectLst/>
                          <a:latin typeface="Arial" panose="020B0604020202020204" pitchFamily="34" charset="0"/>
                        </a:rPr>
                        <a:t>3"</a:t>
                      </a:r>
                      <a:endParaRPr lang="pt-BR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effectLst/>
                          <a:latin typeface="Arial" panose="020B0604020202020204" pitchFamily="34" charset="0"/>
                        </a:rPr>
                        <a:t>f</a:t>
                      </a:r>
                      <a:r>
                        <a:rPr lang="pt-BR" sz="1800" b="0" i="0" u="none" strike="noStrike" baseline="-25000">
                          <a:effectLst/>
                          <a:latin typeface="Arial" panose="020B0604020202020204" pitchFamily="34" charset="0"/>
                        </a:rPr>
                        <a:t>2,5"</a:t>
                      </a:r>
                      <a:endParaRPr lang="pt-BR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effectLst/>
                          <a:latin typeface="Arial" panose="020B0604020202020204" pitchFamily="34" charset="0"/>
                        </a:rPr>
                        <a:t>f</a:t>
                      </a:r>
                      <a:r>
                        <a:rPr lang="pt-BR" sz="1800" b="0" i="0" u="none" strike="noStrike" baseline="-25000">
                          <a:effectLst/>
                          <a:latin typeface="Arial" panose="020B0604020202020204" pitchFamily="34" charset="0"/>
                        </a:rPr>
                        <a:t>2"</a:t>
                      </a:r>
                      <a:endParaRPr lang="pt-BR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effectLst/>
                          <a:latin typeface="Arial" panose="020B0604020202020204" pitchFamily="34" charset="0"/>
                        </a:rPr>
                        <a:t>H</a:t>
                      </a:r>
                      <a:r>
                        <a:rPr lang="pt-BR" sz="1800" b="0" i="0" u="none" strike="noStrike" baseline="-25000">
                          <a:effectLst/>
                          <a:latin typeface="Arial" panose="020B0604020202020204" pitchFamily="34" charset="0"/>
                        </a:rPr>
                        <a:t>S </a:t>
                      </a:r>
                      <a:r>
                        <a:rPr lang="pt-BR" sz="1800" b="0" i="0" u="none" strike="noStrike">
                          <a:effectLst/>
                          <a:latin typeface="Arial" panose="020B0604020202020204" pitchFamily="34" charset="0"/>
                        </a:rPr>
                        <a:t>(m)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0730647"/>
                  </a:ext>
                </a:extLst>
              </a:tr>
              <a:tr h="251424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effectLst/>
                          <a:latin typeface="Arial" panose="020B0604020202020204" pitchFamily="34" charset="0"/>
                        </a:rPr>
                        <a:t>38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0063619"/>
                  </a:ext>
                </a:extLst>
              </a:tr>
              <a:tr h="251424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effectLst/>
                          <a:latin typeface="Arial" panose="020B0604020202020204" pitchFamily="34" charset="0"/>
                        </a:rPr>
                        <a:t>0,0259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effectLst/>
                          <a:latin typeface="Arial" panose="020B0604020202020204" pitchFamily="34" charset="0"/>
                        </a:rPr>
                        <a:t>0,0252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>
                          <a:effectLst/>
                          <a:latin typeface="Arial" panose="020B0604020202020204" pitchFamily="34" charset="0"/>
                        </a:rPr>
                        <a:t>0,0249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effectLst/>
                          <a:latin typeface="Arial" panose="020B0604020202020204" pitchFamily="34" charset="0"/>
                        </a:rPr>
                        <a:t>38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468292"/>
                  </a:ext>
                </a:extLst>
              </a:tr>
              <a:tr h="251424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effectLst/>
                          <a:latin typeface="Arial" panose="020B0604020202020204" pitchFamily="34" charset="0"/>
                        </a:rPr>
                        <a:t>0,0229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effectLst/>
                          <a:latin typeface="Arial" panose="020B0604020202020204" pitchFamily="34" charset="0"/>
                        </a:rPr>
                        <a:t>0,0226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>
                          <a:effectLst/>
                          <a:latin typeface="Arial" panose="020B0604020202020204" pitchFamily="34" charset="0"/>
                        </a:rPr>
                        <a:t>0,0226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effectLst/>
                          <a:latin typeface="Arial" panose="020B0604020202020204" pitchFamily="34" charset="0"/>
                        </a:rPr>
                        <a:t>38,2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926525"/>
                  </a:ext>
                </a:extLst>
              </a:tr>
              <a:tr h="251424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effectLst/>
                          <a:latin typeface="Arial" panose="020B0604020202020204" pitchFamily="34" charset="0"/>
                        </a:rPr>
                        <a:t>0,0215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effectLst/>
                          <a:latin typeface="Arial" panose="020B0604020202020204" pitchFamily="34" charset="0"/>
                        </a:rPr>
                        <a:t>0,0215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effectLst/>
                          <a:latin typeface="Arial" panose="020B0604020202020204" pitchFamily="34" charset="0"/>
                        </a:rPr>
                        <a:t>0,0216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effectLst/>
                          <a:latin typeface="Arial" panose="020B0604020202020204" pitchFamily="34" charset="0"/>
                        </a:rPr>
                        <a:t>38,7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798653"/>
                  </a:ext>
                </a:extLst>
              </a:tr>
              <a:tr h="251424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effectLst/>
                          <a:latin typeface="Arial" panose="020B0604020202020204" pitchFamily="34" charset="0"/>
                        </a:rPr>
                        <a:t>0,0208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effectLst/>
                          <a:latin typeface="Arial" panose="020B0604020202020204" pitchFamily="34" charset="0"/>
                        </a:rPr>
                        <a:t>0,0209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effectLst/>
                          <a:latin typeface="Arial" panose="020B0604020202020204" pitchFamily="34" charset="0"/>
                        </a:rPr>
                        <a:t>0,0211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effectLst/>
                          <a:latin typeface="Arial" panose="020B0604020202020204" pitchFamily="34" charset="0"/>
                        </a:rPr>
                        <a:t>39,4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4998929"/>
                  </a:ext>
                </a:extLst>
              </a:tr>
              <a:tr h="251424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effectLst/>
                          <a:latin typeface="Arial" panose="020B0604020202020204" pitchFamily="34" charset="0"/>
                        </a:rPr>
                        <a:t>0,0202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effectLst/>
                          <a:latin typeface="Arial" panose="020B0604020202020204" pitchFamily="34" charset="0"/>
                        </a:rPr>
                        <a:t>0,0204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effectLst/>
                          <a:latin typeface="Arial" panose="020B0604020202020204" pitchFamily="34" charset="0"/>
                        </a:rPr>
                        <a:t>0,0208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effectLst/>
                          <a:latin typeface="Arial" panose="020B0604020202020204" pitchFamily="34" charset="0"/>
                        </a:rPr>
                        <a:t>40,5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0895677"/>
                  </a:ext>
                </a:extLst>
              </a:tr>
              <a:tr h="251424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effectLst/>
                          <a:latin typeface="Arial" panose="020B0604020202020204" pitchFamily="34" charset="0"/>
                        </a:rPr>
                        <a:t>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effectLst/>
                          <a:latin typeface="Arial" panose="020B0604020202020204" pitchFamily="34" charset="0"/>
                        </a:rPr>
                        <a:t>0,0199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effectLst/>
                          <a:latin typeface="Arial" panose="020B0604020202020204" pitchFamily="34" charset="0"/>
                        </a:rPr>
                        <a:t>0,0201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effectLst/>
                          <a:latin typeface="Arial" panose="020B0604020202020204" pitchFamily="34" charset="0"/>
                        </a:rPr>
                        <a:t>0,0205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effectLst/>
                          <a:latin typeface="Arial" panose="020B0604020202020204" pitchFamily="34" charset="0"/>
                        </a:rPr>
                        <a:t>41,9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7948014"/>
                  </a:ext>
                </a:extLst>
              </a:tr>
              <a:tr h="251424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effectLst/>
                          <a:latin typeface="Arial" panose="020B0604020202020204" pitchFamily="34" charset="0"/>
                        </a:rPr>
                        <a:t>35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effectLst/>
                          <a:latin typeface="Arial" panose="020B0604020202020204" pitchFamily="34" charset="0"/>
                        </a:rPr>
                        <a:t>0,0196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effectLst/>
                          <a:latin typeface="Arial" panose="020B0604020202020204" pitchFamily="34" charset="0"/>
                        </a:rPr>
                        <a:t>0,0199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effectLst/>
                          <a:latin typeface="Arial" panose="020B0604020202020204" pitchFamily="34" charset="0"/>
                        </a:rPr>
                        <a:t>0,0203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effectLst/>
                          <a:latin typeface="Arial" panose="020B0604020202020204" pitchFamily="34" charset="0"/>
                        </a:rPr>
                        <a:t>43,5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0223631"/>
                  </a:ext>
                </a:extLst>
              </a:tr>
              <a:tr h="251424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effectLst/>
                          <a:latin typeface="Arial" panose="020B0604020202020204" pitchFamily="34" charset="0"/>
                        </a:rPr>
                        <a:t>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effectLst/>
                          <a:latin typeface="Arial" panose="020B0604020202020204" pitchFamily="34" charset="0"/>
                        </a:rPr>
                        <a:t>0,0194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effectLst/>
                          <a:latin typeface="Arial" panose="020B0604020202020204" pitchFamily="34" charset="0"/>
                        </a:rPr>
                        <a:t>0,0198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effectLst/>
                          <a:latin typeface="Arial" panose="020B0604020202020204" pitchFamily="34" charset="0"/>
                        </a:rPr>
                        <a:t>0,0202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>
                          <a:effectLst/>
                          <a:latin typeface="Arial" panose="020B0604020202020204" pitchFamily="34" charset="0"/>
                        </a:rPr>
                        <a:t>45,4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2843601"/>
                  </a:ext>
                </a:extLst>
              </a:tr>
            </a:tbl>
          </a:graphicData>
        </a:graphic>
      </p:graphicFrame>
      <p:sp>
        <p:nvSpPr>
          <p:cNvPr id="43" name="Balão de Fala: Oval 42">
            <a:extLst>
              <a:ext uri="{FF2B5EF4-FFF2-40B4-BE49-F238E27FC236}">
                <a16:creationId xmlns:a16="http://schemas.microsoft.com/office/drawing/2014/main" id="{F25F557E-82DB-42AE-9662-FFA3FB5B3E15}"/>
              </a:ext>
            </a:extLst>
          </p:cNvPr>
          <p:cNvSpPr/>
          <p:nvPr/>
        </p:nvSpPr>
        <p:spPr>
          <a:xfrm>
            <a:off x="1936598" y="1049973"/>
            <a:ext cx="3094817" cy="1680463"/>
          </a:xfrm>
          <a:prstGeom prst="wedgeEllipseCallout">
            <a:avLst>
              <a:gd name="adj1" fmla="val -43072"/>
              <a:gd name="adj2" fmla="val 74202"/>
            </a:avLst>
          </a:prstGeom>
          <a:solidFill>
            <a:srgbClr val="7F001B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 a bomba com diâmetro do rotor 150 mm, poderíamos estimar:</a:t>
            </a:r>
          </a:p>
        </p:txBody>
      </p:sp>
      <p:graphicFrame>
        <p:nvGraphicFramePr>
          <p:cNvPr id="45" name="Objeto 44">
            <a:extLst>
              <a:ext uri="{FF2B5EF4-FFF2-40B4-BE49-F238E27FC236}">
                <a16:creationId xmlns:a16="http://schemas.microsoft.com/office/drawing/2014/main" id="{9EE65750-A601-4D20-A23D-DBE43B33D4F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5989456"/>
              </p:ext>
            </p:extLst>
          </p:nvPr>
        </p:nvGraphicFramePr>
        <p:xfrm>
          <a:off x="5115543" y="2515483"/>
          <a:ext cx="2003425" cy="554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01" name="Equation" r:id="rId6" imgW="1422360" imgH="393480" progId="Equation.DSMT4">
                  <p:embed/>
                </p:oleObj>
              </mc:Choice>
              <mc:Fallback>
                <p:oleObj name="Equation" r:id="rId6" imgW="14223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115543" y="2515483"/>
                        <a:ext cx="2003425" cy="5540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Elipse 45">
            <a:extLst>
              <a:ext uri="{FF2B5EF4-FFF2-40B4-BE49-F238E27FC236}">
                <a16:creationId xmlns:a16="http://schemas.microsoft.com/office/drawing/2014/main" id="{2BCFF276-A335-4D29-AB13-EE627D5BC205}"/>
              </a:ext>
            </a:extLst>
          </p:cNvPr>
          <p:cNvSpPr/>
          <p:nvPr/>
        </p:nvSpPr>
        <p:spPr>
          <a:xfrm>
            <a:off x="9334871" y="5039144"/>
            <a:ext cx="285136" cy="25563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47" name="Objeto 46">
            <a:extLst>
              <a:ext uri="{FF2B5EF4-FFF2-40B4-BE49-F238E27FC236}">
                <a16:creationId xmlns:a16="http://schemas.microsoft.com/office/drawing/2014/main" id="{02AE7159-F257-4DDC-97AC-5CC1E653A4E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3614178"/>
              </p:ext>
            </p:extLst>
          </p:nvPr>
        </p:nvGraphicFramePr>
        <p:xfrm>
          <a:off x="5180236" y="3100387"/>
          <a:ext cx="950912" cy="328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02" name="Equation" r:id="rId8" imgW="698400" imgH="241200" progId="Equation.DSMT4">
                  <p:embed/>
                </p:oleObj>
              </mc:Choice>
              <mc:Fallback>
                <p:oleObj name="Equation" r:id="rId8" imgW="69840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180236" y="3100387"/>
                        <a:ext cx="950912" cy="328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" name="Elipse 47">
            <a:extLst>
              <a:ext uri="{FF2B5EF4-FFF2-40B4-BE49-F238E27FC236}">
                <a16:creationId xmlns:a16="http://schemas.microsoft.com/office/drawing/2014/main" id="{E35CFF5C-11B8-4F0A-B743-76E069D8C553}"/>
              </a:ext>
            </a:extLst>
          </p:cNvPr>
          <p:cNvSpPr/>
          <p:nvPr/>
        </p:nvSpPr>
        <p:spPr>
          <a:xfrm>
            <a:off x="7029235" y="4085531"/>
            <a:ext cx="334297" cy="1593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49" name="Objeto 48">
            <a:extLst>
              <a:ext uri="{FF2B5EF4-FFF2-40B4-BE49-F238E27FC236}">
                <a16:creationId xmlns:a16="http://schemas.microsoft.com/office/drawing/2014/main" id="{6AB551B9-14B3-42CD-BFB7-2322DA5C062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1772696"/>
              </p:ext>
            </p:extLst>
          </p:nvPr>
        </p:nvGraphicFramePr>
        <p:xfrm>
          <a:off x="6200488" y="3091456"/>
          <a:ext cx="933890" cy="3285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03" name="Equation" r:id="rId10" imgW="685800" imgH="241200" progId="Equation.DSMT4">
                  <p:embed/>
                </p:oleObj>
              </mc:Choice>
              <mc:Fallback>
                <p:oleObj name="Equation" r:id="rId10" imgW="68580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200488" y="3091456"/>
                        <a:ext cx="933890" cy="3285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1" name="Conector reto 50">
            <a:extLst>
              <a:ext uri="{FF2B5EF4-FFF2-40B4-BE49-F238E27FC236}">
                <a16:creationId xmlns:a16="http://schemas.microsoft.com/office/drawing/2014/main" id="{168D2376-5206-4114-87C2-D116ACB08533}"/>
              </a:ext>
            </a:extLst>
          </p:cNvPr>
          <p:cNvCxnSpPr/>
          <p:nvPr/>
        </p:nvCxnSpPr>
        <p:spPr>
          <a:xfrm flipH="1">
            <a:off x="7663933" y="5967304"/>
            <a:ext cx="1982495" cy="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3" name="Objeto 52">
            <a:extLst>
              <a:ext uri="{FF2B5EF4-FFF2-40B4-BE49-F238E27FC236}">
                <a16:creationId xmlns:a16="http://schemas.microsoft.com/office/drawing/2014/main" id="{C498BE80-2F8C-4B70-AAA5-D17A661946A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9015710"/>
              </p:ext>
            </p:extLst>
          </p:nvPr>
        </p:nvGraphicFramePr>
        <p:xfrm>
          <a:off x="5089525" y="5816600"/>
          <a:ext cx="1436688" cy="328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04" name="Equation" r:id="rId12" imgW="1054080" imgH="241200" progId="Equation.DSMT4">
                  <p:embed/>
                </p:oleObj>
              </mc:Choice>
              <mc:Fallback>
                <p:oleObj name="Equation" r:id="rId12" imgW="105408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089525" y="5816600"/>
                        <a:ext cx="1436688" cy="328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" name="Objeto 53">
            <a:extLst>
              <a:ext uri="{FF2B5EF4-FFF2-40B4-BE49-F238E27FC236}">
                <a16:creationId xmlns:a16="http://schemas.microsoft.com/office/drawing/2014/main" id="{022EFBE9-DDA6-4B1A-8CE9-F8954DBE5F2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5449845"/>
              </p:ext>
            </p:extLst>
          </p:nvPr>
        </p:nvGraphicFramePr>
        <p:xfrm>
          <a:off x="5108004" y="4401837"/>
          <a:ext cx="2046287" cy="71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05" name="Equation" r:id="rId14" imgW="1815840" imgH="634680" progId="Equation.DSMT4">
                  <p:embed/>
                </p:oleObj>
              </mc:Choice>
              <mc:Fallback>
                <p:oleObj name="Equation" r:id="rId14" imgW="1815840" imgH="634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5108004" y="4401837"/>
                        <a:ext cx="2046287" cy="715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" name="Objeto 54">
            <a:extLst>
              <a:ext uri="{FF2B5EF4-FFF2-40B4-BE49-F238E27FC236}">
                <a16:creationId xmlns:a16="http://schemas.microsoft.com/office/drawing/2014/main" id="{43C1FE6E-720B-4D79-A742-756809E1867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6559548"/>
              </p:ext>
            </p:extLst>
          </p:nvPr>
        </p:nvGraphicFramePr>
        <p:xfrm>
          <a:off x="5135563" y="5251450"/>
          <a:ext cx="1700212" cy="25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06" name="Equation" r:id="rId16" imgW="1511280" imgH="228600" progId="Equation.DSMT4">
                  <p:embed/>
                </p:oleObj>
              </mc:Choice>
              <mc:Fallback>
                <p:oleObj name="Equation" r:id="rId16" imgW="1511280" imgH="228600" progId="Equation.DSMT4">
                  <p:embed/>
                  <p:pic>
                    <p:nvPicPr>
                      <p:cNvPr id="54" name="Objeto 53">
                        <a:extLst>
                          <a:ext uri="{FF2B5EF4-FFF2-40B4-BE49-F238E27FC236}">
                            <a16:creationId xmlns:a16="http://schemas.microsoft.com/office/drawing/2014/main" id="{022EFBE9-DDA6-4B1A-8CE9-F8954DBE5F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5135563" y="5251450"/>
                        <a:ext cx="1700212" cy="257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3" name="Conector de Seta Reta 92">
            <a:extLst>
              <a:ext uri="{FF2B5EF4-FFF2-40B4-BE49-F238E27FC236}">
                <a16:creationId xmlns:a16="http://schemas.microsoft.com/office/drawing/2014/main" id="{1283BC68-D7E5-4DC4-B8D8-D8EF1ED3FDD2}"/>
              </a:ext>
            </a:extLst>
          </p:cNvPr>
          <p:cNvCxnSpPr/>
          <p:nvPr/>
        </p:nvCxnSpPr>
        <p:spPr>
          <a:xfrm>
            <a:off x="9479280" y="4156710"/>
            <a:ext cx="0" cy="96774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ector de Seta Reta 94">
            <a:extLst>
              <a:ext uri="{FF2B5EF4-FFF2-40B4-BE49-F238E27FC236}">
                <a16:creationId xmlns:a16="http://schemas.microsoft.com/office/drawing/2014/main" id="{FC97F4A5-5E88-44DA-B1A7-D8D0E6955E10}"/>
              </a:ext>
            </a:extLst>
          </p:cNvPr>
          <p:cNvCxnSpPr>
            <a:cxnSpLocks/>
          </p:cNvCxnSpPr>
          <p:nvPr/>
        </p:nvCxnSpPr>
        <p:spPr>
          <a:xfrm flipH="1">
            <a:off x="7334250" y="4152900"/>
            <a:ext cx="2145030" cy="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CaixaDeTexto 96">
            <a:extLst>
              <a:ext uri="{FF2B5EF4-FFF2-40B4-BE49-F238E27FC236}">
                <a16:creationId xmlns:a16="http://schemas.microsoft.com/office/drawing/2014/main" id="{BBF94B7A-BA92-4ADC-BAE6-7E95F65F9C25}"/>
              </a:ext>
            </a:extLst>
          </p:cNvPr>
          <p:cNvSpPr txBox="1"/>
          <p:nvPr/>
        </p:nvSpPr>
        <p:spPr>
          <a:xfrm>
            <a:off x="9267889" y="5035286"/>
            <a:ext cx="4191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1" dirty="0">
                <a:solidFill>
                  <a:schemeClr val="accent6">
                    <a:lumMod val="75000"/>
                  </a:schemeClr>
                </a:solidFill>
              </a:rPr>
              <a:t>16,7</a:t>
            </a:r>
          </a:p>
        </p:txBody>
      </p:sp>
      <p:sp>
        <p:nvSpPr>
          <p:cNvPr id="98" name="CaixaDeTexto 97">
            <a:extLst>
              <a:ext uri="{FF2B5EF4-FFF2-40B4-BE49-F238E27FC236}">
                <a16:creationId xmlns:a16="http://schemas.microsoft.com/office/drawing/2014/main" id="{3A9F4E82-F30D-4861-94A9-34103B292793}"/>
              </a:ext>
            </a:extLst>
          </p:cNvPr>
          <p:cNvSpPr txBox="1"/>
          <p:nvPr/>
        </p:nvSpPr>
        <p:spPr>
          <a:xfrm>
            <a:off x="7057388" y="4051311"/>
            <a:ext cx="3581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1" dirty="0">
                <a:solidFill>
                  <a:schemeClr val="accent6">
                    <a:lumMod val="75000"/>
                  </a:schemeClr>
                </a:solidFill>
              </a:rPr>
              <a:t>39</a:t>
            </a:r>
          </a:p>
        </p:txBody>
      </p:sp>
      <p:cxnSp>
        <p:nvCxnSpPr>
          <p:cNvPr id="100" name="Conector reto 99">
            <a:extLst>
              <a:ext uri="{FF2B5EF4-FFF2-40B4-BE49-F238E27FC236}">
                <a16:creationId xmlns:a16="http://schemas.microsoft.com/office/drawing/2014/main" id="{DE9EC9C0-C087-4F0D-9BCE-6C1DD57277C2}"/>
              </a:ext>
            </a:extLst>
          </p:cNvPr>
          <p:cNvCxnSpPr/>
          <p:nvPr/>
        </p:nvCxnSpPr>
        <p:spPr>
          <a:xfrm>
            <a:off x="9479279" y="5298641"/>
            <a:ext cx="0" cy="800949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2" name="Objeto 101">
            <a:extLst>
              <a:ext uri="{FF2B5EF4-FFF2-40B4-BE49-F238E27FC236}">
                <a16:creationId xmlns:a16="http://schemas.microsoft.com/office/drawing/2014/main" id="{3C497762-B7E9-42E1-ACD6-5FFD6AF8A5C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42658"/>
              </p:ext>
            </p:extLst>
          </p:nvPr>
        </p:nvGraphicFramePr>
        <p:xfrm>
          <a:off x="2085688" y="598337"/>
          <a:ext cx="8229600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07" name="Equation" r:id="rId18" imgW="5537160" imgH="253800" progId="Equation.DSMT4">
                  <p:embed/>
                </p:oleObj>
              </mc:Choice>
              <mc:Fallback>
                <p:oleObj name="Equation" r:id="rId18" imgW="5537160" imgH="253800" progId="Equation.DSMT4">
                  <p:embed/>
                  <p:pic>
                    <p:nvPicPr>
                      <p:cNvPr id="6" name="Objeto 5">
                        <a:extLst>
                          <a:ext uri="{FF2B5EF4-FFF2-40B4-BE49-F238E27FC236}">
                            <a16:creationId xmlns:a16="http://schemas.microsoft.com/office/drawing/2014/main" id="{3674665B-1F02-4379-BDEB-6A12E4DA85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2085688" y="598337"/>
                        <a:ext cx="8229600" cy="377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09910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6" grpId="0" animBg="1"/>
      <p:bldP spid="48" grpId="0" animBg="1"/>
      <p:bldP spid="97" grpId="0"/>
      <p:bldP spid="9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060B9807-2551-4731-B2F8-AF876224EB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6335" flipH="1">
            <a:off x="9964532" y="345475"/>
            <a:ext cx="1895740" cy="2638793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D2AE0B83-4611-4C9B-9F69-546E815EC057}"/>
              </a:ext>
            </a:extLst>
          </p:cNvPr>
          <p:cNvSpPr/>
          <p:nvPr/>
        </p:nvSpPr>
        <p:spPr>
          <a:xfrm>
            <a:off x="243473" y="285135"/>
            <a:ext cx="11732217" cy="6440130"/>
          </a:xfrm>
          <a:prstGeom prst="rect">
            <a:avLst/>
          </a:prstGeom>
          <a:noFill/>
          <a:ln w="76200">
            <a:solidFill>
              <a:srgbClr val="9C2E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F53DF04-16C0-43A2-8BC5-77A08B23CE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63" y="4422055"/>
            <a:ext cx="2531595" cy="2258962"/>
          </a:xfrm>
          <a:prstGeom prst="rect">
            <a:avLst/>
          </a:prstGeom>
        </p:spPr>
      </p:pic>
      <p:sp>
        <p:nvSpPr>
          <p:cNvPr id="4" name="Balão de Fala: Oval 3">
            <a:extLst>
              <a:ext uri="{FF2B5EF4-FFF2-40B4-BE49-F238E27FC236}">
                <a16:creationId xmlns:a16="http://schemas.microsoft.com/office/drawing/2014/main" id="{7E49224E-7649-417F-8B90-5A7C417245E3}"/>
              </a:ext>
            </a:extLst>
          </p:cNvPr>
          <p:cNvSpPr/>
          <p:nvPr/>
        </p:nvSpPr>
        <p:spPr>
          <a:xfrm>
            <a:off x="1225300" y="2979173"/>
            <a:ext cx="3769487" cy="1993491"/>
          </a:xfrm>
          <a:prstGeom prst="wedgeEllipseCallout">
            <a:avLst>
              <a:gd name="adj1" fmla="val -29441"/>
              <a:gd name="adj2" fmla="val 76803"/>
            </a:avLst>
          </a:prstGeom>
          <a:solidFill>
            <a:srgbClr val="582A25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ponto de trabalho especificado seria compatível com o recomendado pelo fabricante da bomba selecionada?</a:t>
            </a:r>
          </a:p>
        </p:txBody>
      </p:sp>
      <p:sp>
        <p:nvSpPr>
          <p:cNvPr id="7" name="Balão de Fala: Oval 6">
            <a:extLst>
              <a:ext uri="{FF2B5EF4-FFF2-40B4-BE49-F238E27FC236}">
                <a16:creationId xmlns:a16="http://schemas.microsoft.com/office/drawing/2014/main" id="{36D6F9E0-2A20-43F6-B108-3B60944D5A4E}"/>
              </a:ext>
            </a:extLst>
          </p:cNvPr>
          <p:cNvSpPr/>
          <p:nvPr/>
        </p:nvSpPr>
        <p:spPr>
          <a:xfrm>
            <a:off x="7150402" y="1185550"/>
            <a:ext cx="2916430" cy="1868129"/>
          </a:xfrm>
          <a:prstGeom prst="wedgeEllipseCallout">
            <a:avLst>
              <a:gd name="adj1" fmla="val 68487"/>
              <a:gd name="adj2" fmla="val -132"/>
            </a:avLst>
          </a:prstGeom>
          <a:solidFill>
            <a:srgbClr val="86001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E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le recomendaria o  correspondente ao rendimento máximo!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25F60C8F-E6F6-49E5-B5C6-BCC204AA39E1}"/>
              </a:ext>
            </a:extLst>
          </p:cNvPr>
          <p:cNvSpPr txBox="1"/>
          <p:nvPr/>
        </p:nvSpPr>
        <p:spPr>
          <a:xfrm>
            <a:off x="397039" y="1414615"/>
            <a:ext cx="58600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 a vazão correspondente ao rendimento máximo da bomba, podemos estabelecer uma região ideal de trabalho para a bomba e que está compreendida entre 50%  e 120% da vazão do rendimento máximo.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F54974B7-4213-427F-A662-6FDE0DE08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8758" y="3197010"/>
            <a:ext cx="4729903" cy="3375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732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6E975E45-E33F-4B50-ACF1-66AFBE83C7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6335" flipH="1">
            <a:off x="9964532" y="345475"/>
            <a:ext cx="1895740" cy="2638793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1DC37492-EC2C-40ED-8EC7-7335594EBE19}"/>
              </a:ext>
            </a:extLst>
          </p:cNvPr>
          <p:cNvSpPr/>
          <p:nvPr/>
        </p:nvSpPr>
        <p:spPr>
          <a:xfrm>
            <a:off x="243473" y="285135"/>
            <a:ext cx="11732217" cy="6440130"/>
          </a:xfrm>
          <a:prstGeom prst="rect">
            <a:avLst/>
          </a:prstGeom>
          <a:noFill/>
          <a:ln w="76200">
            <a:solidFill>
              <a:srgbClr val="9C2E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61038C4-E519-4E7A-9ABB-E648AAC65F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63" y="4422055"/>
            <a:ext cx="2531595" cy="2258962"/>
          </a:xfrm>
          <a:prstGeom prst="rect">
            <a:avLst/>
          </a:prstGeom>
        </p:spPr>
      </p:pic>
      <p:sp>
        <p:nvSpPr>
          <p:cNvPr id="4" name="Balão de Fala: Oval 3">
            <a:extLst>
              <a:ext uri="{FF2B5EF4-FFF2-40B4-BE49-F238E27FC236}">
                <a16:creationId xmlns:a16="http://schemas.microsoft.com/office/drawing/2014/main" id="{FA17F2E6-1862-49A7-8A86-AE5FCA1E98C7}"/>
              </a:ext>
            </a:extLst>
          </p:cNvPr>
          <p:cNvSpPr/>
          <p:nvPr/>
        </p:nvSpPr>
        <p:spPr>
          <a:xfrm>
            <a:off x="1225300" y="2979173"/>
            <a:ext cx="3769487" cy="1993491"/>
          </a:xfrm>
          <a:prstGeom prst="wedgeEllipseCallout">
            <a:avLst>
              <a:gd name="adj1" fmla="val -29441"/>
              <a:gd name="adj2" fmla="val 76803"/>
            </a:avLst>
          </a:prstGeom>
          <a:solidFill>
            <a:srgbClr val="582A25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por que não abaixo de 50% da vazão do rendimento máximo e se possível não acima de 1,2 da vazão do rendimento máximo?</a:t>
            </a:r>
          </a:p>
        </p:txBody>
      </p:sp>
      <p:sp>
        <p:nvSpPr>
          <p:cNvPr id="6" name="Balão de Fala: Oval 5">
            <a:extLst>
              <a:ext uri="{FF2B5EF4-FFF2-40B4-BE49-F238E27FC236}">
                <a16:creationId xmlns:a16="http://schemas.microsoft.com/office/drawing/2014/main" id="{AAD0ED00-99F4-4997-9939-26BD2EE95983}"/>
              </a:ext>
            </a:extLst>
          </p:cNvPr>
          <p:cNvSpPr/>
          <p:nvPr/>
        </p:nvSpPr>
        <p:spPr>
          <a:xfrm rot="490353">
            <a:off x="4808767" y="549586"/>
            <a:ext cx="5156472" cy="2414582"/>
          </a:xfrm>
          <a:prstGeom prst="wedgeEllipseCallout">
            <a:avLst>
              <a:gd name="adj1" fmla="val 62174"/>
              <a:gd name="adj2" fmla="val -6682"/>
            </a:avLst>
          </a:prstGeom>
          <a:solidFill>
            <a:srgbClr val="86001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Na verdade, abaixo de 70% da vazão do rendimento máximo já ocorre o fenômeno de recirculação, porém é abaixo de 50% que este fenômeno passa a originar ruídos e danos significativos para a bomba.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Verdana" pitchFamily="34" charset="0"/>
              <a:cs typeface="Verdana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67D772-C7AE-4C24-A16C-63A1C5C9A0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3872" y="3029416"/>
            <a:ext cx="6671715" cy="2232248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84B216FC-2765-457B-8288-CA87A6AC634B}"/>
              </a:ext>
            </a:extLst>
          </p:cNvPr>
          <p:cNvSpPr/>
          <p:nvPr/>
        </p:nvSpPr>
        <p:spPr>
          <a:xfrm>
            <a:off x="6196467" y="5333202"/>
            <a:ext cx="50440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Com vazões acima de 120% da vazão do rendimento máximo a probabilidade de ocorrer o fenômeno de cavitação é maior!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Verdana" pitchFamily="34" charset="0"/>
              <a:cs typeface="Verdana" pitchFamily="3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3DFB4789-F0D6-4ED8-A281-D6C1F6E80C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2939" y="5038102"/>
            <a:ext cx="2575783" cy="1577477"/>
          </a:xfrm>
          <a:prstGeom prst="rect">
            <a:avLst/>
          </a:prstGeom>
        </p:spPr>
      </p:pic>
      <p:sp>
        <p:nvSpPr>
          <p:cNvPr id="10" name="Seta: para a Esquerda 9">
            <a:extLst>
              <a:ext uri="{FF2B5EF4-FFF2-40B4-BE49-F238E27FC236}">
                <a16:creationId xmlns:a16="http://schemas.microsoft.com/office/drawing/2014/main" id="{3ECC0C54-FE9B-451B-895E-4EBD0D850471}"/>
              </a:ext>
            </a:extLst>
          </p:cNvPr>
          <p:cNvSpPr/>
          <p:nvPr/>
        </p:nvSpPr>
        <p:spPr>
          <a:xfrm>
            <a:off x="463368" y="592596"/>
            <a:ext cx="2765937" cy="1267952"/>
          </a:xfrm>
          <a:prstGeom prst="leftArrow">
            <a:avLst/>
          </a:prstGeom>
          <a:solidFill>
            <a:srgbClr val="9C2E2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Voltar as etapas do projeto!</a:t>
            </a:r>
            <a:endParaRPr 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33994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72D2F95C-FC20-4D71-BEBB-557BA813EE50}"/>
              </a:ext>
            </a:extLst>
          </p:cNvPr>
          <p:cNvSpPr/>
          <p:nvPr/>
        </p:nvSpPr>
        <p:spPr>
          <a:xfrm>
            <a:off x="243473" y="285135"/>
            <a:ext cx="11732217" cy="6440130"/>
          </a:xfrm>
          <a:prstGeom prst="rect">
            <a:avLst/>
          </a:prstGeom>
          <a:noFill/>
          <a:ln w="76200">
            <a:solidFill>
              <a:srgbClr val="9C2E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7D6848BB-B2DF-44AB-939E-E40C75535FE1}"/>
              </a:ext>
            </a:extLst>
          </p:cNvPr>
          <p:cNvSpPr/>
          <p:nvPr/>
        </p:nvSpPr>
        <p:spPr>
          <a:xfrm>
            <a:off x="495362" y="394334"/>
            <a:ext cx="1122843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 instalação hidráulica cavitação é o fenômeno de vaporização total, ou parcial do fluido na própria temperatura de escoamento devido estar submetido a uma pressão muito baixa e posteriormente voltar a ser líquido com o aumento da pressão, também em um processo isotérmico.</a:t>
            </a:r>
          </a:p>
          <a:p>
            <a:pPr algn="just"/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Inicialmente se imaginou que a seção de menor pressão era a seção de entrada da bomba e aí se estudou o fenômeno de cavitação, o qual foi denominado de supercavitação e este ocorre sempre que </a:t>
            </a:r>
            <a:r>
              <a:rPr lang="pt-B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pt-BR" b="1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eabs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menor ou igual a pressão de vapor.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7F400911-2ED3-4D22-8E82-595DF7519CEE}"/>
              </a:ext>
            </a:extLst>
          </p:cNvPr>
          <p:cNvSpPr/>
          <p:nvPr/>
        </p:nvSpPr>
        <p:spPr>
          <a:xfrm>
            <a:off x="481781" y="2581870"/>
            <a:ext cx="112284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Pelo fato do fenômeno de cavitação poder comprometer todo o projeto de uma instalação de bombeamento alguns cuidados preliminares devem ser tomados para evitá-lo, cuidados estes onde objetivamos trazer a pe o mais perto possível da patm, ou até mesmo superior a ela.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67C89A1-1EB8-4989-A117-F7362E6F08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85" y="3829881"/>
            <a:ext cx="4528444" cy="2742984"/>
          </a:xfrm>
          <a:prstGeom prst="rect">
            <a:avLst/>
          </a:prstGeom>
        </p:spPr>
      </p:pic>
      <p:graphicFrame>
        <p:nvGraphicFramePr>
          <p:cNvPr id="6" name="Object 2">
            <a:extLst>
              <a:ext uri="{FF2B5EF4-FFF2-40B4-BE49-F238E27FC236}">
                <a16:creationId xmlns:a16="http://schemas.microsoft.com/office/drawing/2014/main" id="{5ACD6D55-6B07-4DC4-93E2-BA6AD23A89F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8016246"/>
              </p:ext>
            </p:extLst>
          </p:nvPr>
        </p:nvGraphicFramePr>
        <p:xfrm>
          <a:off x="5347104" y="3661411"/>
          <a:ext cx="6502411" cy="11591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81" name="Equação" r:id="rId5" imgW="2920680" imgH="520560" progId="Equation.3">
                  <p:embed/>
                </p:oleObj>
              </mc:Choice>
              <mc:Fallback>
                <p:oleObj name="Equação" r:id="rId5" imgW="2920680" imgH="520560" progId="Equation.3">
                  <p:embed/>
                  <p:pic>
                    <p:nvPicPr>
                      <p:cNvPr id="2560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47104" y="3661411"/>
                        <a:ext cx="6502411" cy="115910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tângulo 6">
            <a:extLst>
              <a:ext uri="{FF2B5EF4-FFF2-40B4-BE49-F238E27FC236}">
                <a16:creationId xmlns:a16="http://schemas.microsoft.com/office/drawing/2014/main" id="{2369572B-6E3C-411F-BEDC-E257141E1E2C}"/>
              </a:ext>
            </a:extLst>
          </p:cNvPr>
          <p:cNvSpPr/>
          <p:nvPr/>
        </p:nvSpPr>
        <p:spPr>
          <a:xfrm>
            <a:off x="5347104" y="515560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Considerando a equação acima, quais seriam os cuidados que deveriam ser adotados com objetivo de evitar a supercavitação?</a:t>
            </a:r>
          </a:p>
        </p:txBody>
      </p:sp>
    </p:spTree>
    <p:extLst>
      <p:ext uri="{BB962C8B-B14F-4D97-AF65-F5344CB8AC3E}">
        <p14:creationId xmlns:p14="http://schemas.microsoft.com/office/powerpoint/2010/main" val="1700315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701848A0-1DB1-4FC0-B0A9-56CD78E83A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3" b="1710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Texto explicativo em forma de nuvem 4">
            <a:extLst>
              <a:ext uri="{FF2B5EF4-FFF2-40B4-BE49-F238E27FC236}">
                <a16:creationId xmlns:a16="http://schemas.microsoft.com/office/drawing/2014/main" id="{66BB67BC-8544-4D4F-BD67-506A065F433C}"/>
              </a:ext>
            </a:extLst>
          </p:cNvPr>
          <p:cNvSpPr/>
          <p:nvPr/>
        </p:nvSpPr>
        <p:spPr>
          <a:xfrm>
            <a:off x="7588087" y="-106783"/>
            <a:ext cx="3168352" cy="2207469"/>
          </a:xfrm>
          <a:prstGeom prst="cloudCallout">
            <a:avLst>
              <a:gd name="adj1" fmla="val -70329"/>
              <a:gd name="adj2" fmla="val -4010"/>
            </a:avLst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Verdana" pitchFamily="34" charset="0"/>
                <a:ea typeface="Verdana" pitchFamily="34" charset="0"/>
                <a:cs typeface="Verdana" pitchFamily="34" charset="0"/>
              </a:rPr>
              <a:t>Na vida, além de resolver problemas, temos que criar oportunidades!</a:t>
            </a:r>
            <a:endParaRPr lang="pt-BR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062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edifício&#10;&#10;Descrição gerada automaticamente">
            <a:extLst>
              <a:ext uri="{FF2B5EF4-FFF2-40B4-BE49-F238E27FC236}">
                <a16:creationId xmlns:a16="http://schemas.microsoft.com/office/drawing/2014/main" id="{BEF5D7B8-AB15-4187-8C17-402C2DD4C6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27B5BC47-BC82-4B42-8E20-841F5CDB3A4C}"/>
              </a:ext>
            </a:extLst>
          </p:cNvPr>
          <p:cNvSpPr txBox="1"/>
          <p:nvPr/>
        </p:nvSpPr>
        <p:spPr>
          <a:xfrm>
            <a:off x="1366684" y="796413"/>
            <a:ext cx="79248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 cuidados adotados na tentativa de evitar o fenômeno de cavitação seriam: </a:t>
            </a:r>
            <a:b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1º → a bomba deve ser instalada o mais perto possível do nível de captação com a finalidade de diminuir </a:t>
            </a:r>
            <a:r>
              <a:rPr lang="pt-BR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</a:t>
            </a:r>
            <a:r>
              <a:rPr lang="pt-BR" b="1" baseline="-25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ou, se possível, a bomba deve ser instalada abaixo do nível de captação (bomba “afogada”) com isto </a:t>
            </a:r>
            <a:r>
              <a:rPr lang="pt-BR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</a:t>
            </a:r>
            <a:r>
              <a:rPr lang="pt-BR" b="1" baseline="-25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&lt;  0 .</a:t>
            </a:r>
          </a:p>
          <a:p>
            <a:pPr algn="just"/>
            <a:b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2º → a tubulação antes da bomba deve ser a menor possível com a finalidade de diminuir a perda de carga (</a:t>
            </a:r>
            <a:r>
              <a:rPr lang="pt-BR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pt-BR" b="1" baseline="-25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paB</a:t>
            </a: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</a:t>
            </a:r>
          </a:p>
          <a:p>
            <a:pPr algn="just"/>
            <a:b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3º → na tubulação antes da bomba devem ser usados os acessórios estritamente necessários com a finalidade de diminuir a </a:t>
            </a:r>
            <a:r>
              <a:rPr lang="pt-BR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pt-BR" b="1" baseline="-25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paB</a:t>
            </a: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93483E4-0D1B-4A80-9F27-DEA3BA1CC5B4}"/>
              </a:ext>
            </a:extLst>
          </p:cNvPr>
          <p:cNvSpPr txBox="1"/>
          <p:nvPr/>
        </p:nvSpPr>
        <p:spPr>
          <a:xfrm>
            <a:off x="1366684" y="4028999"/>
            <a:ext cx="67645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4º → o diâmetro da tubulação antes da bomba deve ser um diâmetro imediatamente superior ao diâmetro de recalque com a finalidade, tanto de diminuir a carga cinética de entrada da bomba, quanto diminuir </a:t>
            </a:r>
            <a:r>
              <a:rPr lang="pt-BR" dirty="0" err="1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H</a:t>
            </a:r>
            <a:r>
              <a:rPr lang="pt-BR" baseline="-25000" dirty="0" err="1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paB</a:t>
            </a:r>
            <a:r>
              <a:rPr lang="pt-BR" dirty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. 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A02D30D3-E873-4239-96B9-FA575AA5D03A}"/>
              </a:ext>
            </a:extLst>
          </p:cNvPr>
          <p:cNvSpPr txBox="1"/>
          <p:nvPr/>
        </p:nvSpPr>
        <p:spPr>
          <a:xfrm>
            <a:off x="1406013" y="5415256"/>
            <a:ext cx="7846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5º → o ponto de trabalho da bomba deve estar o mais próximo do ponto de rendimento máximo.</a:t>
            </a:r>
            <a:endParaRPr 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785827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1581AD2F-B194-43DE-89F4-C51801AEBD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6335" flipH="1">
            <a:off x="9964532" y="345475"/>
            <a:ext cx="1895740" cy="2638793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D88F2A2E-41FA-41BA-9264-889BD4C8A106}"/>
              </a:ext>
            </a:extLst>
          </p:cNvPr>
          <p:cNvSpPr/>
          <p:nvPr/>
        </p:nvSpPr>
        <p:spPr>
          <a:xfrm>
            <a:off x="243473" y="285135"/>
            <a:ext cx="11732217" cy="6440130"/>
          </a:xfrm>
          <a:prstGeom prst="rect">
            <a:avLst/>
          </a:prstGeom>
          <a:noFill/>
          <a:ln w="76200">
            <a:solidFill>
              <a:srgbClr val="9C2E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A437D5A-DED0-475E-8F49-FE9335288F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2761" y="3000491"/>
            <a:ext cx="2162477" cy="3572374"/>
          </a:xfrm>
          <a:prstGeom prst="rect">
            <a:avLst/>
          </a:prstGeom>
        </p:spPr>
      </p:pic>
      <p:sp>
        <p:nvSpPr>
          <p:cNvPr id="2" name="Texto explicativo em elipse 5">
            <a:extLst>
              <a:ext uri="{FF2B5EF4-FFF2-40B4-BE49-F238E27FC236}">
                <a16:creationId xmlns:a16="http://schemas.microsoft.com/office/drawing/2014/main" id="{10291637-D53A-4550-9334-D1E51E9614D7}"/>
              </a:ext>
            </a:extLst>
          </p:cNvPr>
          <p:cNvSpPr/>
          <p:nvPr/>
        </p:nvSpPr>
        <p:spPr>
          <a:xfrm>
            <a:off x="1733926" y="1356851"/>
            <a:ext cx="5011003" cy="2815729"/>
          </a:xfrm>
          <a:prstGeom prst="wedgeEllipseCallout">
            <a:avLst>
              <a:gd name="adj1" fmla="val -46573"/>
              <a:gd name="adj2" fmla="val 50452"/>
            </a:avLst>
          </a:prstGeom>
          <a:solidFill>
            <a:srgbClr val="610014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A condição para não existir a supercavitação era: </a:t>
            </a:r>
            <a:r>
              <a:rPr lang="pt-BR" dirty="0" err="1"/>
              <a:t>p</a:t>
            </a:r>
            <a:r>
              <a:rPr lang="pt-BR" baseline="-25000" dirty="0" err="1"/>
              <a:t>eabs</a:t>
            </a:r>
            <a:r>
              <a:rPr lang="pt-BR" dirty="0"/>
              <a:t> &gt; </a:t>
            </a:r>
            <a:r>
              <a:rPr lang="pt-BR" dirty="0" err="1"/>
              <a:t>p</a:t>
            </a:r>
            <a:r>
              <a:rPr lang="pt-BR" baseline="-25000" dirty="0" err="1"/>
              <a:t>vapor</a:t>
            </a:r>
            <a:r>
              <a:rPr lang="pt-BR" dirty="0"/>
              <a:t> , porém isto só garante que não ocorre a cavitação na entrada da bomba, ela pode estar ocorrendo no interior da bomba na região de seu rotor e aí teremos que recorrer ao NPSH. </a:t>
            </a:r>
          </a:p>
        </p:txBody>
      </p:sp>
      <p:sp>
        <p:nvSpPr>
          <p:cNvPr id="7" name="Balão de Fala: Oval 6">
            <a:extLst>
              <a:ext uri="{FF2B5EF4-FFF2-40B4-BE49-F238E27FC236}">
                <a16:creationId xmlns:a16="http://schemas.microsoft.com/office/drawing/2014/main" id="{1E9E873E-B338-4634-9D4C-C6C8DA3DE7ED}"/>
              </a:ext>
            </a:extLst>
          </p:cNvPr>
          <p:cNvSpPr/>
          <p:nvPr/>
        </p:nvSpPr>
        <p:spPr>
          <a:xfrm>
            <a:off x="6744929" y="1132362"/>
            <a:ext cx="3318553" cy="1868129"/>
          </a:xfrm>
          <a:prstGeom prst="wedgeEllipseCallout">
            <a:avLst>
              <a:gd name="adj1" fmla="val 68487"/>
              <a:gd name="adj2" fmla="val -132"/>
            </a:avLst>
          </a:prstGeom>
          <a:solidFill>
            <a:srgbClr val="86001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E a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condição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necessária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 e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suficiente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 para não ocorrer a cavitação é: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8" name="Objeto 7">
            <a:extLst>
              <a:ext uri="{FF2B5EF4-FFF2-40B4-BE49-F238E27FC236}">
                <a16:creationId xmlns:a16="http://schemas.microsoft.com/office/drawing/2014/main" id="{B0BB477C-D5F8-4F5B-94F7-E472FCE6985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4427549"/>
              </p:ext>
            </p:extLst>
          </p:nvPr>
        </p:nvGraphicFramePr>
        <p:xfrm>
          <a:off x="6894563" y="3411610"/>
          <a:ext cx="4462608" cy="498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99" name="Equação" r:id="rId6" imgW="2158920" imgH="241200" progId="Equation.3">
                  <p:embed/>
                </p:oleObj>
              </mc:Choice>
              <mc:Fallback>
                <p:oleObj name="Equação" r:id="rId6" imgW="2158920" imgH="241200" progId="Equation.3">
                  <p:embed/>
                  <p:pic>
                    <p:nvPicPr>
                      <p:cNvPr id="2" name="Objeto 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894563" y="3411610"/>
                        <a:ext cx="4462608" cy="498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Imagem 8">
            <a:extLst>
              <a:ext uri="{FF2B5EF4-FFF2-40B4-BE49-F238E27FC236}">
                <a16:creationId xmlns:a16="http://schemas.microsoft.com/office/drawing/2014/main" id="{637BDAEC-8EA0-4082-B329-E83693AEB7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92053" y="4268726"/>
            <a:ext cx="5169480" cy="224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091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>
            <a:extLst>
              <a:ext uri="{FF2B5EF4-FFF2-40B4-BE49-F238E27FC236}">
                <a16:creationId xmlns:a16="http://schemas.microsoft.com/office/drawing/2014/main" id="{EEA2C5AE-23E1-4C4A-A0B4-88F74278E4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6346" y="604684"/>
            <a:ext cx="6249344" cy="5648632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40E4AE79-0A46-4D4E-927A-3D7EB7874263}"/>
              </a:ext>
            </a:extLst>
          </p:cNvPr>
          <p:cNvSpPr/>
          <p:nvPr/>
        </p:nvSpPr>
        <p:spPr>
          <a:xfrm>
            <a:off x="243473" y="285135"/>
            <a:ext cx="11732217" cy="6440130"/>
          </a:xfrm>
          <a:prstGeom prst="rect">
            <a:avLst/>
          </a:prstGeom>
          <a:noFill/>
          <a:ln w="76200">
            <a:solidFill>
              <a:srgbClr val="9C2E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 descr="Uma imagem contendo desenho&#10;&#10;Descrição gerada automaticamente">
            <a:extLst>
              <a:ext uri="{FF2B5EF4-FFF2-40B4-BE49-F238E27FC236}">
                <a16:creationId xmlns:a16="http://schemas.microsoft.com/office/drawing/2014/main" id="{3EA9EBF3-9402-4416-B789-D469EFD9DF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13" y="5083277"/>
            <a:ext cx="3265698" cy="1571702"/>
          </a:xfrm>
          <a:prstGeom prst="rect">
            <a:avLst/>
          </a:prstGeom>
        </p:spPr>
      </p:pic>
      <p:graphicFrame>
        <p:nvGraphicFramePr>
          <p:cNvPr id="6" name="Objeto 5">
            <a:extLst>
              <a:ext uri="{FF2B5EF4-FFF2-40B4-BE49-F238E27FC236}">
                <a16:creationId xmlns:a16="http://schemas.microsoft.com/office/drawing/2014/main" id="{4E085039-D8B1-4DDD-8545-C3017C8E9FC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397989"/>
              </p:ext>
            </p:extLst>
          </p:nvPr>
        </p:nvGraphicFramePr>
        <p:xfrm>
          <a:off x="1060574" y="1211452"/>
          <a:ext cx="4849668" cy="18673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22" name="Equação" r:id="rId6" imgW="2374560" imgH="914400" progId="Equation.3">
                  <p:embed/>
                </p:oleObj>
              </mc:Choice>
              <mc:Fallback>
                <p:oleObj name="Equação" r:id="rId6" imgW="2374560" imgH="914400" progId="Equation.3">
                  <p:embed/>
                  <p:pic>
                    <p:nvPicPr>
                      <p:cNvPr id="4" name="Objeto 3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60574" y="1211452"/>
                        <a:ext cx="4849668" cy="18673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Elipse 7">
            <a:extLst>
              <a:ext uri="{FF2B5EF4-FFF2-40B4-BE49-F238E27FC236}">
                <a16:creationId xmlns:a16="http://schemas.microsoft.com/office/drawing/2014/main" id="{14ACD071-E91B-477C-A053-3F00F9E2E623}"/>
              </a:ext>
            </a:extLst>
          </p:cNvPr>
          <p:cNvSpPr/>
          <p:nvPr/>
        </p:nvSpPr>
        <p:spPr>
          <a:xfrm>
            <a:off x="10771239" y="4366844"/>
            <a:ext cx="285135" cy="22614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F6F164B7-C3FF-48F7-96F2-09EF126C7ACE}"/>
              </a:ext>
            </a:extLst>
          </p:cNvPr>
          <p:cNvSpPr/>
          <p:nvPr/>
        </p:nvSpPr>
        <p:spPr>
          <a:xfrm>
            <a:off x="7452153" y="5560472"/>
            <a:ext cx="334297" cy="1593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Texto explicativo em elipse 5">
            <a:extLst>
              <a:ext uri="{FF2B5EF4-FFF2-40B4-BE49-F238E27FC236}">
                <a16:creationId xmlns:a16="http://schemas.microsoft.com/office/drawing/2014/main" id="{EBA5C57A-B5C1-42DC-9DED-14BDC93FD9B3}"/>
              </a:ext>
            </a:extLst>
          </p:cNvPr>
          <p:cNvSpPr/>
          <p:nvPr/>
        </p:nvSpPr>
        <p:spPr>
          <a:xfrm>
            <a:off x="510639" y="3779212"/>
            <a:ext cx="5949538" cy="1233779"/>
          </a:xfrm>
          <a:prstGeom prst="wedgeEllipseCallout">
            <a:avLst>
              <a:gd name="adj1" fmla="val -25537"/>
              <a:gd name="adj2" fmla="val 91453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Tanto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 NPSH do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fabricante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como o do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projetista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são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calculados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com o PHR no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eixo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 bomba e com a vazão de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trabalho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9278D57B-6254-4934-90B8-73BBD885E66F}"/>
              </a:ext>
            </a:extLst>
          </p:cNvPr>
          <p:cNvSpPr txBox="1"/>
          <p:nvPr/>
        </p:nvSpPr>
        <p:spPr>
          <a:xfrm>
            <a:off x="3485408" y="5469334"/>
            <a:ext cx="26960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 a bomba escolhida foi a de </a:t>
            </a:r>
            <a:r>
              <a:rPr lang="pt-B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150 mm e o </a:t>
            </a:r>
            <a:r>
              <a:rPr lang="pt-B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NPSHr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lido para 176 mm?</a:t>
            </a:r>
          </a:p>
        </p:txBody>
      </p: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93837D49-6B99-49EE-8E0F-F6656CAB0747}"/>
              </a:ext>
            </a:extLst>
          </p:cNvPr>
          <p:cNvCxnSpPr/>
          <p:nvPr/>
        </p:nvCxnSpPr>
        <p:spPr>
          <a:xfrm>
            <a:off x="9537290" y="3921438"/>
            <a:ext cx="0" cy="1966174"/>
          </a:xfrm>
          <a:prstGeom prst="line">
            <a:avLst/>
          </a:prstGeom>
          <a:ln w="19050">
            <a:solidFill>
              <a:srgbClr val="C1646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5370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D1484FA4-5A09-48EC-BB93-F8B55F9425B2}"/>
              </a:ext>
            </a:extLst>
          </p:cNvPr>
          <p:cNvSpPr/>
          <p:nvPr/>
        </p:nvSpPr>
        <p:spPr>
          <a:xfrm>
            <a:off x="243473" y="285135"/>
            <a:ext cx="11732217" cy="6440130"/>
          </a:xfrm>
          <a:prstGeom prst="rect">
            <a:avLst/>
          </a:prstGeom>
          <a:noFill/>
          <a:ln w="76200">
            <a:solidFill>
              <a:srgbClr val="9C2E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9E4E1C0E-3879-45D2-9BA6-D7D7F5A9C3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179" y="544977"/>
            <a:ext cx="2918713" cy="2248095"/>
          </a:xfrm>
          <a:prstGeom prst="rect">
            <a:avLst/>
          </a:prstGeom>
        </p:spPr>
      </p:pic>
      <p:sp>
        <p:nvSpPr>
          <p:cNvPr id="5" name="Texto explicativo em elipse 7">
            <a:extLst>
              <a:ext uri="{FF2B5EF4-FFF2-40B4-BE49-F238E27FC236}">
                <a16:creationId xmlns:a16="http://schemas.microsoft.com/office/drawing/2014/main" id="{B7BBCA8F-CFAC-4CD8-8763-7D43365898E7}"/>
              </a:ext>
            </a:extLst>
          </p:cNvPr>
          <p:cNvSpPr/>
          <p:nvPr/>
        </p:nvSpPr>
        <p:spPr>
          <a:xfrm>
            <a:off x="5909188" y="544977"/>
            <a:ext cx="3868758" cy="1233779"/>
          </a:xfrm>
          <a:prstGeom prst="wedgeEllipseCallout">
            <a:avLst>
              <a:gd name="adj1" fmla="val 64202"/>
              <a:gd name="adj2" fmla="val 22669"/>
            </a:avLst>
          </a:prstGeom>
          <a:solidFill>
            <a:srgbClr val="7F001B"/>
          </a:solidFill>
          <a:ln>
            <a:solidFill>
              <a:srgbClr val="89052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Fiz esta pergunta para o fabricante, vamos ver o que ele me respondeu!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5602" name="Picture 2" descr="C:\Users\Raimundo F Ignacio\AppData\Local\Temp\SNAGHTML2c3e76a5.PNG">
            <a:extLst>
              <a:ext uri="{FF2B5EF4-FFF2-40B4-BE49-F238E27FC236}">
                <a16:creationId xmlns:a16="http://schemas.microsoft.com/office/drawing/2014/main" id="{ECCED7AB-1316-4711-8F63-BEA58C36C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235" y="2817154"/>
            <a:ext cx="6334125" cy="249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 descr="Uma imagem contendo desenho&#10;&#10;Descrição gerada automaticamente">
            <a:extLst>
              <a:ext uri="{FF2B5EF4-FFF2-40B4-BE49-F238E27FC236}">
                <a16:creationId xmlns:a16="http://schemas.microsoft.com/office/drawing/2014/main" id="{93211289-FA5A-4ED8-9329-F9FD8C14AF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13" y="5083277"/>
            <a:ext cx="3265698" cy="1571702"/>
          </a:xfrm>
          <a:prstGeom prst="rect">
            <a:avLst/>
          </a:prstGeom>
        </p:spPr>
      </p:pic>
      <p:sp>
        <p:nvSpPr>
          <p:cNvPr id="6" name="Balão de Fala: Oval 5">
            <a:extLst>
              <a:ext uri="{FF2B5EF4-FFF2-40B4-BE49-F238E27FC236}">
                <a16:creationId xmlns:a16="http://schemas.microsoft.com/office/drawing/2014/main" id="{042B5CB0-F546-4C69-B0C8-10EEE70875EE}"/>
              </a:ext>
            </a:extLst>
          </p:cNvPr>
          <p:cNvSpPr/>
          <p:nvPr/>
        </p:nvSpPr>
        <p:spPr>
          <a:xfrm>
            <a:off x="683735" y="2764896"/>
            <a:ext cx="4424516" cy="2248095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54. Considerando o problema que está sendo desenvolvido, verifique se a instalação em questão está sujeita ao fenômeno de cavitação.</a:t>
            </a:r>
          </a:p>
        </p:txBody>
      </p:sp>
      <p:graphicFrame>
        <p:nvGraphicFramePr>
          <p:cNvPr id="9" name="Objeto 8">
            <a:extLst>
              <a:ext uri="{FF2B5EF4-FFF2-40B4-BE49-F238E27FC236}">
                <a16:creationId xmlns:a16="http://schemas.microsoft.com/office/drawing/2014/main" id="{C4D420C9-EEDF-4A6D-ADCA-F6917CFD6AD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4600772"/>
              </p:ext>
            </p:extLst>
          </p:nvPr>
        </p:nvGraphicFramePr>
        <p:xfrm>
          <a:off x="692150" y="592138"/>
          <a:ext cx="4408488" cy="186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45" name="Equation" r:id="rId7" imgW="2158920" imgH="914400" progId="Equation.DSMT4">
                  <p:embed/>
                </p:oleObj>
              </mc:Choice>
              <mc:Fallback>
                <p:oleObj name="Equation" r:id="rId7" imgW="2158920" imgH="914400" progId="Equation.DSMT4">
                  <p:embed/>
                  <p:pic>
                    <p:nvPicPr>
                      <p:cNvPr id="6" name="Objeto 5">
                        <a:extLst>
                          <a:ext uri="{FF2B5EF4-FFF2-40B4-BE49-F238E27FC236}">
                            <a16:creationId xmlns:a16="http://schemas.microsoft.com/office/drawing/2014/main" id="{4E085039-D8B1-4DDD-8545-C3017C8E9F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92150" y="592138"/>
                        <a:ext cx="4408488" cy="1866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37639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4D4093E7-75B5-4CFD-BAB8-06FCE62B96FD}"/>
              </a:ext>
            </a:extLst>
          </p:cNvPr>
          <p:cNvSpPr/>
          <p:nvPr/>
        </p:nvSpPr>
        <p:spPr>
          <a:xfrm>
            <a:off x="243473" y="255639"/>
            <a:ext cx="11732217" cy="6440130"/>
          </a:xfrm>
          <a:prstGeom prst="rect">
            <a:avLst/>
          </a:prstGeom>
          <a:noFill/>
          <a:ln w="76200">
            <a:solidFill>
              <a:srgbClr val="9C2E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C4D53A2-6BF5-41A5-84F0-2FD6C6867E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4048" y="1379074"/>
            <a:ext cx="3562350" cy="4057650"/>
          </a:xfrm>
          <a:prstGeom prst="rect">
            <a:avLst/>
          </a:prstGeom>
        </p:spPr>
      </p:pic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2272142F-D7B5-4774-B2A8-390E9C57D10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2055322"/>
              </p:ext>
            </p:extLst>
          </p:nvPr>
        </p:nvGraphicFramePr>
        <p:xfrm>
          <a:off x="387989" y="331018"/>
          <a:ext cx="4303713" cy="908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85" name="Equation" r:id="rId5" imgW="2108160" imgH="444240" progId="Equation.DSMT4">
                  <p:embed/>
                </p:oleObj>
              </mc:Choice>
              <mc:Fallback>
                <p:oleObj name="Equation" r:id="rId5" imgW="2108160" imgH="444240" progId="Equation.DSMT4">
                  <p:embed/>
                  <p:pic>
                    <p:nvPicPr>
                      <p:cNvPr id="9" name="Objeto 8">
                        <a:extLst>
                          <a:ext uri="{FF2B5EF4-FFF2-40B4-BE49-F238E27FC236}">
                            <a16:creationId xmlns:a16="http://schemas.microsoft.com/office/drawing/2014/main" id="{C4D420C9-EEDF-4A6D-ADCA-F6917CFD6AD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7989" y="331018"/>
                        <a:ext cx="4303713" cy="908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0D3393F7-883A-4860-BAC7-1C35074F2E8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9542418"/>
              </p:ext>
            </p:extLst>
          </p:nvPr>
        </p:nvGraphicFramePr>
        <p:xfrm>
          <a:off x="5034680" y="351685"/>
          <a:ext cx="3709987" cy="857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86" name="Equation" r:id="rId7" imgW="1815840" imgH="419040" progId="Equation.DSMT4">
                  <p:embed/>
                </p:oleObj>
              </mc:Choice>
              <mc:Fallback>
                <p:oleObj name="Equation" r:id="rId7" imgW="1815840" imgH="419040" progId="Equation.DSMT4">
                  <p:embed/>
                  <p:pic>
                    <p:nvPicPr>
                      <p:cNvPr id="4" name="Objeto 3">
                        <a:extLst>
                          <a:ext uri="{FF2B5EF4-FFF2-40B4-BE49-F238E27FC236}">
                            <a16:creationId xmlns:a16="http://schemas.microsoft.com/office/drawing/2014/main" id="{2272142F-D7B5-4774-B2A8-390E9C57D10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034680" y="351685"/>
                        <a:ext cx="3709987" cy="857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to 5">
            <a:extLst>
              <a:ext uri="{FF2B5EF4-FFF2-40B4-BE49-F238E27FC236}">
                <a16:creationId xmlns:a16="http://schemas.microsoft.com/office/drawing/2014/main" id="{44605986-DDE9-4EC6-ABAD-ED7F80691FF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6912199"/>
              </p:ext>
            </p:extLst>
          </p:nvPr>
        </p:nvGraphicFramePr>
        <p:xfrm>
          <a:off x="9015977" y="5545192"/>
          <a:ext cx="2672870" cy="941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87" name="Equation" r:id="rId9" imgW="2019240" imgH="711000" progId="Equation.DSMT4">
                  <p:embed/>
                </p:oleObj>
              </mc:Choice>
              <mc:Fallback>
                <p:oleObj name="Equation" r:id="rId9" imgW="2019240" imgH="711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9015977" y="5545192"/>
                        <a:ext cx="2672870" cy="9413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to 8">
            <a:extLst>
              <a:ext uri="{FF2B5EF4-FFF2-40B4-BE49-F238E27FC236}">
                <a16:creationId xmlns:a16="http://schemas.microsoft.com/office/drawing/2014/main" id="{16F89FE2-145D-41DD-B4F8-20CDA7DDC75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1914164"/>
              </p:ext>
            </p:extLst>
          </p:nvPr>
        </p:nvGraphicFramePr>
        <p:xfrm>
          <a:off x="525104" y="1859613"/>
          <a:ext cx="8058150" cy="893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88" name="Equation" r:id="rId11" imgW="4254480" imgH="469800" progId="Equation.DSMT4">
                  <p:embed/>
                </p:oleObj>
              </mc:Choice>
              <mc:Fallback>
                <p:oleObj name="Equation" r:id="rId11" imgW="4254480" imgH="469800" progId="Equation.DSMT4">
                  <p:embed/>
                  <p:pic>
                    <p:nvPicPr>
                      <p:cNvPr id="18" name="Objeto 17">
                        <a:extLst>
                          <a:ext uri="{FF2B5EF4-FFF2-40B4-BE49-F238E27FC236}">
                            <a16:creationId xmlns:a16="http://schemas.microsoft.com/office/drawing/2014/main" id="{4C756A06-A4EA-4914-981A-62A3F28BF77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25104" y="1859613"/>
                        <a:ext cx="8058150" cy="8937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to 9">
            <a:extLst>
              <a:ext uri="{FF2B5EF4-FFF2-40B4-BE49-F238E27FC236}">
                <a16:creationId xmlns:a16="http://schemas.microsoft.com/office/drawing/2014/main" id="{36ABF330-508E-4854-8958-62AD84730A5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1823733"/>
              </p:ext>
            </p:extLst>
          </p:nvPr>
        </p:nvGraphicFramePr>
        <p:xfrm>
          <a:off x="457200" y="2820988"/>
          <a:ext cx="5624513" cy="855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89" name="Equation" r:id="rId13" imgW="2755800" imgH="419040" progId="Equation.DSMT4">
                  <p:embed/>
                </p:oleObj>
              </mc:Choice>
              <mc:Fallback>
                <p:oleObj name="Equation" r:id="rId13" imgW="2755800" imgH="419040" progId="Equation.DSMT4">
                  <p:embed/>
                  <p:pic>
                    <p:nvPicPr>
                      <p:cNvPr id="4" name="Objeto 3">
                        <a:extLst>
                          <a:ext uri="{FF2B5EF4-FFF2-40B4-BE49-F238E27FC236}">
                            <a16:creationId xmlns:a16="http://schemas.microsoft.com/office/drawing/2014/main" id="{2272142F-D7B5-4774-B2A8-390E9C57D10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57200" y="2820988"/>
                        <a:ext cx="5624513" cy="855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to 10">
            <a:extLst>
              <a:ext uri="{FF2B5EF4-FFF2-40B4-BE49-F238E27FC236}">
                <a16:creationId xmlns:a16="http://schemas.microsoft.com/office/drawing/2014/main" id="{5983643E-6D33-4CF6-8CB9-968A41E22B3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6072289"/>
              </p:ext>
            </p:extLst>
          </p:nvPr>
        </p:nvGraphicFramePr>
        <p:xfrm>
          <a:off x="444500" y="4012421"/>
          <a:ext cx="6221413" cy="1000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90" name="Equation" r:id="rId15" imgW="3009600" imgH="482400" progId="Equation.DSMT4">
                  <p:embed/>
                </p:oleObj>
              </mc:Choice>
              <mc:Fallback>
                <p:oleObj name="Equation" r:id="rId15" imgW="3009600" imgH="482400" progId="Equation.DSMT4">
                  <p:embed/>
                  <p:pic>
                    <p:nvPicPr>
                      <p:cNvPr id="8" name="Objeto 7">
                        <a:extLst>
                          <a:ext uri="{FF2B5EF4-FFF2-40B4-BE49-F238E27FC236}">
                            <a16:creationId xmlns:a16="http://schemas.microsoft.com/office/drawing/2014/main" id="{B0BB477C-D5F8-4F5B-94F7-E472FCE6985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44500" y="4012421"/>
                        <a:ext cx="6221413" cy="1000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Imagem 11" descr="Uma imagem contendo desenho&#10;&#10;Descrição gerada automaticamente">
            <a:extLst>
              <a:ext uri="{FF2B5EF4-FFF2-40B4-BE49-F238E27FC236}">
                <a16:creationId xmlns:a16="http://schemas.microsoft.com/office/drawing/2014/main" id="{067ADFE3-EF5D-4EE9-9A82-0C522687F5E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13" y="5083277"/>
            <a:ext cx="3265698" cy="1571702"/>
          </a:xfrm>
          <a:prstGeom prst="rect">
            <a:avLst/>
          </a:prstGeom>
        </p:spPr>
      </p:pic>
      <p:sp>
        <p:nvSpPr>
          <p:cNvPr id="13" name="Balão de Fala: Oval 12">
            <a:extLst>
              <a:ext uri="{FF2B5EF4-FFF2-40B4-BE49-F238E27FC236}">
                <a16:creationId xmlns:a16="http://schemas.microsoft.com/office/drawing/2014/main" id="{C7D2F42F-CB1E-4AED-A24A-BFE8C5709CA6}"/>
              </a:ext>
            </a:extLst>
          </p:cNvPr>
          <p:cNvSpPr/>
          <p:nvPr/>
        </p:nvSpPr>
        <p:spPr>
          <a:xfrm>
            <a:off x="3597211" y="5227206"/>
            <a:ext cx="4678682" cy="1122106"/>
          </a:xfrm>
          <a:prstGeom prst="wedgeEllipseCallout">
            <a:avLst>
              <a:gd name="adj1" fmla="val -85980"/>
              <a:gd name="adj2" fmla="val -20742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Nenhum problema de cavitação, já que existe uma ótima reserva contra ela!</a:t>
            </a:r>
          </a:p>
        </p:txBody>
      </p:sp>
      <p:sp>
        <p:nvSpPr>
          <p:cNvPr id="14" name="Seta: para a Esquerda 13">
            <a:extLst>
              <a:ext uri="{FF2B5EF4-FFF2-40B4-BE49-F238E27FC236}">
                <a16:creationId xmlns:a16="http://schemas.microsoft.com/office/drawing/2014/main" id="{B1FFDCDF-FB3E-4D46-A5BD-BB028524362B}"/>
              </a:ext>
            </a:extLst>
          </p:cNvPr>
          <p:cNvSpPr/>
          <p:nvPr/>
        </p:nvSpPr>
        <p:spPr>
          <a:xfrm>
            <a:off x="9363326" y="371420"/>
            <a:ext cx="2469226" cy="1167473"/>
          </a:xfrm>
          <a:prstGeom prst="leftArrow">
            <a:avLst/>
          </a:prstGeom>
          <a:solidFill>
            <a:srgbClr val="9C2E2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Voltar as etapas do projeto!</a:t>
            </a:r>
            <a:endParaRPr 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8" name="Objeto 17">
            <a:extLst>
              <a:ext uri="{FF2B5EF4-FFF2-40B4-BE49-F238E27FC236}">
                <a16:creationId xmlns:a16="http://schemas.microsoft.com/office/drawing/2014/main" id="{73EFCF62-66B3-4010-802F-FC4AFA9D10B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8935942"/>
              </p:ext>
            </p:extLst>
          </p:nvPr>
        </p:nvGraphicFramePr>
        <p:xfrm>
          <a:off x="578477" y="1385990"/>
          <a:ext cx="2163763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91" name="Equation" r:id="rId19" imgW="1143000" imgH="253800" progId="Equation.DSMT4">
                  <p:embed/>
                </p:oleObj>
              </mc:Choice>
              <mc:Fallback>
                <p:oleObj name="Equation" r:id="rId19" imgW="1143000" imgH="253800" progId="Equation.DSMT4">
                  <p:embed/>
                  <p:pic>
                    <p:nvPicPr>
                      <p:cNvPr id="9" name="Objeto 8">
                        <a:extLst>
                          <a:ext uri="{FF2B5EF4-FFF2-40B4-BE49-F238E27FC236}">
                            <a16:creationId xmlns:a16="http://schemas.microsoft.com/office/drawing/2014/main" id="{16F89FE2-145D-41DD-B4F8-20CDA7DDC75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578477" y="1385990"/>
                        <a:ext cx="2163763" cy="48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68759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D88FD3C1-6BE1-4210-8164-7641B3F62486}"/>
              </a:ext>
            </a:extLst>
          </p:cNvPr>
          <p:cNvSpPr/>
          <p:nvPr/>
        </p:nvSpPr>
        <p:spPr>
          <a:xfrm>
            <a:off x="243473" y="285135"/>
            <a:ext cx="11732217" cy="6440130"/>
          </a:xfrm>
          <a:prstGeom prst="rect">
            <a:avLst/>
          </a:prstGeom>
          <a:noFill/>
          <a:ln w="76200">
            <a:solidFill>
              <a:srgbClr val="9C2E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2C64D0CB-1776-41B0-966C-563C3F599B03}"/>
              </a:ext>
            </a:extLst>
          </p:cNvPr>
          <p:cNvSpPr/>
          <p:nvPr/>
        </p:nvSpPr>
        <p:spPr>
          <a:xfrm>
            <a:off x="372784" y="2347738"/>
            <a:ext cx="184056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2400" b="1" cap="none" spc="0" dirty="0">
                <a:ln w="0"/>
                <a:solidFill>
                  <a:srgbClr val="703F6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Consumo de </a:t>
            </a:r>
          </a:p>
          <a:p>
            <a:pPr algn="ctr"/>
            <a:r>
              <a:rPr lang="pt-BR" sz="2400" b="1" cap="none" spc="0" dirty="0">
                <a:ln w="0"/>
                <a:solidFill>
                  <a:srgbClr val="703F6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operação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1080F31-2E05-40C1-9505-BBE8137118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68" y="3236140"/>
            <a:ext cx="3871295" cy="3414056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3E7744BF-01A6-4D85-AB38-F5820FFF3A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934" y="5408372"/>
            <a:ext cx="1703325" cy="1262515"/>
          </a:xfrm>
          <a:prstGeom prst="rect">
            <a:avLst/>
          </a:prstGeom>
        </p:spPr>
      </p:pic>
      <p:sp>
        <p:nvSpPr>
          <p:cNvPr id="8" name="Balão de Fala: Oval 7">
            <a:extLst>
              <a:ext uri="{FF2B5EF4-FFF2-40B4-BE49-F238E27FC236}">
                <a16:creationId xmlns:a16="http://schemas.microsoft.com/office/drawing/2014/main" id="{AE0B46C0-8035-48CC-96AA-14742ACC0F1E}"/>
              </a:ext>
            </a:extLst>
          </p:cNvPr>
          <p:cNvSpPr/>
          <p:nvPr/>
        </p:nvSpPr>
        <p:spPr>
          <a:xfrm>
            <a:off x="4782741" y="3968817"/>
            <a:ext cx="6966110" cy="1680463"/>
          </a:xfrm>
          <a:prstGeom prst="wedgeEllipseCallout">
            <a:avLst>
              <a:gd name="adj1" fmla="val -45189"/>
              <a:gd name="adj2" fmla="val 90585"/>
            </a:avLst>
          </a:prstGeom>
          <a:solidFill>
            <a:srgbClr val="7F001B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APRESENTO O PROCEDIMENTO QUE PODE SER LIDO NA PÁGINA 69  DO LIVRO BOMBAS E INSTALAÇÕES DE BOMBEAMENTO ESCRITO POR A. J. MACINTYRE E EDITADO PELA LTC EM 2008.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78F7706-9095-4572-A3A2-9C03DEC0D75A}"/>
              </a:ext>
            </a:extLst>
          </p:cNvPr>
          <p:cNvSpPr txBox="1"/>
          <p:nvPr/>
        </p:nvSpPr>
        <p:spPr>
          <a:xfrm>
            <a:off x="611934" y="375643"/>
            <a:ext cx="113365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motor que aciona a bomba deverá trabalhar sempre com uma folga ou margem de segurança a qual evitará que o mesmo venha, por uma razão qualquer, operar com sobrecarga. Portanto, recomenda-se que a potência necessária ao funcionamento da bomba (N</a:t>
            </a:r>
            <a:r>
              <a:rPr lang="pt-BR" b="1" baseline="-25000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pt-BR" b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seja acrescida de uma folga, conforme especificação a seguir (para motores elétricos):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1" name="Tabela 10">
            <a:extLst>
              <a:ext uri="{FF2B5EF4-FFF2-40B4-BE49-F238E27FC236}">
                <a16:creationId xmlns:a16="http://schemas.microsoft.com/office/drawing/2014/main" id="{CB6A6D01-E7F2-4CB7-9665-E2ED799F97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9284955"/>
              </p:ext>
            </p:extLst>
          </p:nvPr>
        </p:nvGraphicFramePr>
        <p:xfrm>
          <a:off x="6528621" y="1418977"/>
          <a:ext cx="5348748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4374">
                  <a:extLst>
                    <a:ext uri="{9D8B030D-6E8A-4147-A177-3AD203B41FA5}">
                      <a16:colId xmlns:a16="http://schemas.microsoft.com/office/drawing/2014/main" val="3043462483"/>
                    </a:ext>
                  </a:extLst>
                </a:gridCol>
                <a:gridCol w="2674374">
                  <a:extLst>
                    <a:ext uri="{9D8B030D-6E8A-4147-A177-3AD203B41FA5}">
                      <a16:colId xmlns:a16="http://schemas.microsoft.com/office/drawing/2014/main" val="344181928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0" lang="pt-BR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Potência exigida pela Bomba (N</a:t>
                      </a:r>
                      <a:r>
                        <a:rPr kumimoji="0" lang="pt-BR" sz="1800" b="1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  <a:r>
                        <a:rPr kumimoji="0" lang="pt-BR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) </a:t>
                      </a:r>
                      <a:endParaRPr lang="pt-BR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Margem de segurança recomendada (%)</a:t>
                      </a:r>
                      <a:endParaRPr lang="pt-BR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90192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/>
                        <a:t>até </a:t>
                      </a:r>
                      <a:r>
                        <a:rPr lang="pt-BR" dirty="0"/>
                        <a:t>2 CV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0325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de 2 a 5 CV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72118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de 5 a 10CV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15684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de 10 a 20CV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15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90613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acima de 20 CV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1404736"/>
                  </a:ext>
                </a:extLst>
              </a:tr>
            </a:tbl>
          </a:graphicData>
        </a:graphic>
      </p:graphicFrame>
      <p:sp>
        <p:nvSpPr>
          <p:cNvPr id="6" name="Texto explicativo em elipse 2">
            <a:extLst>
              <a:ext uri="{FF2B5EF4-FFF2-40B4-BE49-F238E27FC236}">
                <a16:creationId xmlns:a16="http://schemas.microsoft.com/office/drawing/2014/main" id="{C501DA27-76A0-4590-8B88-11CE0A2F1925}"/>
              </a:ext>
            </a:extLst>
          </p:cNvPr>
          <p:cNvSpPr/>
          <p:nvPr/>
        </p:nvSpPr>
        <p:spPr>
          <a:xfrm>
            <a:off x="1998099" y="1769806"/>
            <a:ext cx="4530522" cy="2803490"/>
          </a:xfrm>
          <a:prstGeom prst="wedgeEllipseCallout">
            <a:avLst>
              <a:gd name="adj1" fmla="val -53410"/>
              <a:gd name="adj2" fmla="val 39705"/>
            </a:avLst>
          </a:prstGeom>
          <a:solidFill>
            <a:srgbClr val="3E0F34"/>
          </a:solidFill>
          <a:scene3d>
            <a:camera prst="perspectiveAbove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Não dá para falar do consumo de operação sem escolher o motor elétrico, uma das maneiras mais utilizadas para acionar as bombas hidráulicas.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498AF7AF-0070-4204-99B6-A0FE2261AF69}"/>
              </a:ext>
            </a:extLst>
          </p:cNvPr>
          <p:cNvSpPr/>
          <p:nvPr/>
        </p:nvSpPr>
        <p:spPr>
          <a:xfrm>
            <a:off x="6528621" y="5801935"/>
            <a:ext cx="54543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Para motores a óleo diesel recomenda-se uma margem de segurança de 25% e a gasolina, de 50% independente da potência calculada.</a:t>
            </a:r>
          </a:p>
        </p:txBody>
      </p:sp>
    </p:spTree>
    <p:extLst>
      <p:ext uri="{BB962C8B-B14F-4D97-AF65-F5344CB8AC3E}">
        <p14:creationId xmlns:p14="http://schemas.microsoft.com/office/powerpoint/2010/main" val="1811298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004FEE64-381B-4F9E-B461-C7C629AA88E1}"/>
              </a:ext>
            </a:extLst>
          </p:cNvPr>
          <p:cNvSpPr/>
          <p:nvPr/>
        </p:nvSpPr>
        <p:spPr>
          <a:xfrm>
            <a:off x="243473" y="285135"/>
            <a:ext cx="11732217" cy="6440130"/>
          </a:xfrm>
          <a:prstGeom prst="rect">
            <a:avLst/>
          </a:prstGeom>
          <a:noFill/>
          <a:ln w="76200">
            <a:solidFill>
              <a:srgbClr val="9C2E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F3F25B0-10BC-4589-BBA1-3C3607BA9F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8206" y="616724"/>
            <a:ext cx="4118859" cy="4033934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1D7BB7AE-1426-473A-A323-710FEF281C49}"/>
              </a:ext>
            </a:extLst>
          </p:cNvPr>
          <p:cNvSpPr txBox="1"/>
          <p:nvPr/>
        </p:nvSpPr>
        <p:spPr>
          <a:xfrm>
            <a:off x="884903" y="2995983"/>
            <a:ext cx="34707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55. Considerando que a instalação em questão opera 8 h/dia e 24 dia/mês, especifique o consumo de operação mensal.</a:t>
            </a:r>
          </a:p>
        </p:txBody>
      </p:sp>
      <p:sp>
        <p:nvSpPr>
          <p:cNvPr id="6" name="Balão de Fala: Oval 5">
            <a:extLst>
              <a:ext uri="{FF2B5EF4-FFF2-40B4-BE49-F238E27FC236}">
                <a16:creationId xmlns:a16="http://schemas.microsoft.com/office/drawing/2014/main" id="{43EDBFDB-14B4-477A-8F7D-812CF56766F9}"/>
              </a:ext>
            </a:extLst>
          </p:cNvPr>
          <p:cNvSpPr/>
          <p:nvPr/>
        </p:nvSpPr>
        <p:spPr>
          <a:xfrm>
            <a:off x="3583376" y="495881"/>
            <a:ext cx="4011561" cy="1556205"/>
          </a:xfrm>
          <a:prstGeom prst="wedgeEllipseCallout">
            <a:avLst>
              <a:gd name="adj1" fmla="val -66911"/>
              <a:gd name="adj2" fmla="val 42914"/>
            </a:avLst>
          </a:prstGeom>
          <a:solidFill>
            <a:srgbClr val="82001C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Iniciamos especificando o motor elétrico, já que temos a potência mecânica da bomba selecionada.</a:t>
            </a:r>
          </a:p>
        </p:txBody>
      </p:sp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CB4EEB3C-5E27-417C-AC7C-2B66EB6850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9173400"/>
              </p:ext>
            </p:extLst>
          </p:nvPr>
        </p:nvGraphicFramePr>
        <p:xfrm>
          <a:off x="7594937" y="431304"/>
          <a:ext cx="4118857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8328">
                  <a:extLst>
                    <a:ext uri="{9D8B030D-6E8A-4147-A177-3AD203B41FA5}">
                      <a16:colId xmlns:a16="http://schemas.microsoft.com/office/drawing/2014/main" val="4119465039"/>
                    </a:ext>
                  </a:extLst>
                </a:gridCol>
                <a:gridCol w="1940529">
                  <a:extLst>
                    <a:ext uri="{9D8B030D-6E8A-4147-A177-3AD203B41FA5}">
                      <a16:colId xmlns:a16="http://schemas.microsoft.com/office/drawing/2014/main" val="2083120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de 2 a 5 CV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6836591"/>
                  </a:ext>
                </a:extLst>
              </a:tr>
            </a:tbl>
          </a:graphicData>
        </a:graphic>
      </p:graphicFrame>
      <p:graphicFrame>
        <p:nvGraphicFramePr>
          <p:cNvPr id="9" name="Objeto 8">
            <a:extLst>
              <a:ext uri="{FF2B5EF4-FFF2-40B4-BE49-F238E27FC236}">
                <a16:creationId xmlns:a16="http://schemas.microsoft.com/office/drawing/2014/main" id="{AC5518EF-1371-4265-A945-960AEF07448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7853668"/>
              </p:ext>
            </p:extLst>
          </p:nvPr>
        </p:nvGraphicFramePr>
        <p:xfrm>
          <a:off x="8037513" y="1012825"/>
          <a:ext cx="3406775" cy="461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64" name="Equation" r:id="rId5" imgW="1688760" imgH="228600" progId="Equation.DSMT4">
                  <p:embed/>
                </p:oleObj>
              </mc:Choice>
              <mc:Fallback>
                <p:oleObj name="Equation" r:id="rId5" imgW="1688760" imgH="228600" progId="Equation.DSMT4">
                  <p:embed/>
                  <p:pic>
                    <p:nvPicPr>
                      <p:cNvPr id="7" name="Objeto 6">
                        <a:extLst>
                          <a:ext uri="{FF2B5EF4-FFF2-40B4-BE49-F238E27FC236}">
                            <a16:creationId xmlns:a16="http://schemas.microsoft.com/office/drawing/2014/main" id="{51E679FE-38E7-4DFB-80DB-9F264C6FC8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037513" y="1012825"/>
                        <a:ext cx="3406775" cy="461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tângulo 9">
            <a:extLst>
              <a:ext uri="{FF2B5EF4-FFF2-40B4-BE49-F238E27FC236}">
                <a16:creationId xmlns:a16="http://schemas.microsoft.com/office/drawing/2014/main" id="{3CCE5754-AA9F-4EBA-B992-72ED4DB09725}"/>
              </a:ext>
            </a:extLst>
          </p:cNvPr>
          <p:cNvSpPr/>
          <p:nvPr/>
        </p:nvSpPr>
        <p:spPr>
          <a:xfrm>
            <a:off x="8242629" y="1684498"/>
            <a:ext cx="278364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2400" b="1" cap="none" spc="0" dirty="0">
                <a:ln w="0"/>
                <a:solidFill>
                  <a:srgbClr val="1F497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Motores comerciais: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240C37A6-DBDB-4242-A43D-9374875C3F90}"/>
              </a:ext>
            </a:extLst>
          </p:cNvPr>
          <p:cNvSpPr txBox="1"/>
          <p:nvPr/>
        </p:nvSpPr>
        <p:spPr>
          <a:xfrm>
            <a:off x="7513814" y="2357350"/>
            <a:ext cx="424127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Considerando uma rede elétrica de 220 v, que é recomendada para motores de até 200 CV, tem-se: 1/2; 3/4; 1; 1,5; 2; 3; 5; 7,5; 10; 15; 20;25; 30; 40; 50; 75; 100; 125; 150 e 200 (CV). </a:t>
            </a:r>
            <a:endParaRPr lang="pt-BR" dirty="0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973F0DFD-04DD-4EB0-9D19-80D3527DA8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569" y="5179537"/>
            <a:ext cx="1952201" cy="1500715"/>
          </a:xfrm>
          <a:prstGeom prst="rect">
            <a:avLst/>
          </a:prstGeom>
        </p:spPr>
      </p:pic>
      <p:sp>
        <p:nvSpPr>
          <p:cNvPr id="14" name="Balão de Fala: Oval 13">
            <a:extLst>
              <a:ext uri="{FF2B5EF4-FFF2-40B4-BE49-F238E27FC236}">
                <a16:creationId xmlns:a16="http://schemas.microsoft.com/office/drawing/2014/main" id="{70DDA8BC-1E2E-4C1D-AEF6-A4E0B9E4E70D}"/>
              </a:ext>
            </a:extLst>
          </p:cNvPr>
          <p:cNvSpPr/>
          <p:nvPr/>
        </p:nvSpPr>
        <p:spPr>
          <a:xfrm>
            <a:off x="2753033" y="4932952"/>
            <a:ext cx="2910348" cy="1179871"/>
          </a:xfrm>
          <a:prstGeom prst="wedgeEllipseCallout">
            <a:avLst>
              <a:gd name="adj1" fmla="val -57320"/>
              <a:gd name="adj2" fmla="val 45833"/>
            </a:avLst>
          </a:prstGeom>
          <a:solidFill>
            <a:srgbClr val="77010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Selecionando o motor de 7,5 CV, temos:</a:t>
            </a:r>
          </a:p>
        </p:txBody>
      </p:sp>
      <p:graphicFrame>
        <p:nvGraphicFramePr>
          <p:cNvPr id="15" name="Objeto 14">
            <a:extLst>
              <a:ext uri="{FF2B5EF4-FFF2-40B4-BE49-F238E27FC236}">
                <a16:creationId xmlns:a16="http://schemas.microsoft.com/office/drawing/2014/main" id="{0C9AFBDD-5471-4982-A696-119B14E9CB2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6796928"/>
              </p:ext>
            </p:extLst>
          </p:nvPr>
        </p:nvGraphicFramePr>
        <p:xfrm>
          <a:off x="4796451" y="5878761"/>
          <a:ext cx="6610349" cy="7703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65" name="Equation" r:id="rId8" imgW="3377880" imgH="393480" progId="Equation.DSMT4">
                  <p:embed/>
                </p:oleObj>
              </mc:Choice>
              <mc:Fallback>
                <p:oleObj name="Equation" r:id="rId8" imgW="33778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796451" y="5878761"/>
                        <a:ext cx="6610349" cy="7703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to 16">
            <a:extLst>
              <a:ext uri="{FF2B5EF4-FFF2-40B4-BE49-F238E27FC236}">
                <a16:creationId xmlns:a16="http://schemas.microsoft.com/office/drawing/2014/main" id="{12FD6625-BA5D-4596-A745-1F11109DB7D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1469112"/>
              </p:ext>
            </p:extLst>
          </p:nvPr>
        </p:nvGraphicFramePr>
        <p:xfrm>
          <a:off x="4908406" y="3363379"/>
          <a:ext cx="2364033" cy="3575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66" name="Equation" r:id="rId10" imgW="1511280" imgH="228600" progId="Equation.DSMT4">
                  <p:embed/>
                </p:oleObj>
              </mc:Choice>
              <mc:Fallback>
                <p:oleObj name="Equation" r:id="rId10" imgW="1511280" imgH="228600" progId="Equation.DSMT4">
                  <p:embed/>
                  <p:pic>
                    <p:nvPicPr>
                      <p:cNvPr id="55" name="Objeto 54">
                        <a:extLst>
                          <a:ext uri="{FF2B5EF4-FFF2-40B4-BE49-F238E27FC236}">
                            <a16:creationId xmlns:a16="http://schemas.microsoft.com/office/drawing/2014/main" id="{43C1FE6E-720B-4D79-A742-756809E186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908406" y="3363379"/>
                        <a:ext cx="2364033" cy="3575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to 17">
            <a:extLst>
              <a:ext uri="{FF2B5EF4-FFF2-40B4-BE49-F238E27FC236}">
                <a16:creationId xmlns:a16="http://schemas.microsoft.com/office/drawing/2014/main" id="{CB1EED76-3722-4088-BE66-D723FE96F35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6731680"/>
              </p:ext>
            </p:extLst>
          </p:nvPr>
        </p:nvGraphicFramePr>
        <p:xfrm>
          <a:off x="5756275" y="5064125"/>
          <a:ext cx="2736850" cy="684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67" name="Equation" r:id="rId12" imgW="1676160" imgH="419040" progId="Equation.DSMT4">
                  <p:embed/>
                </p:oleObj>
              </mc:Choice>
              <mc:Fallback>
                <p:oleObj name="Equation" r:id="rId12" imgW="167616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756275" y="5064125"/>
                        <a:ext cx="2736850" cy="6842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25685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004FEE64-381B-4F9E-B461-C7C629AA88E1}"/>
              </a:ext>
            </a:extLst>
          </p:cNvPr>
          <p:cNvSpPr/>
          <p:nvPr/>
        </p:nvSpPr>
        <p:spPr>
          <a:xfrm>
            <a:off x="243473" y="285135"/>
            <a:ext cx="11732217" cy="6440130"/>
          </a:xfrm>
          <a:prstGeom prst="rect">
            <a:avLst/>
          </a:prstGeom>
          <a:noFill/>
          <a:ln w="76200">
            <a:solidFill>
              <a:srgbClr val="9C2E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F3F25B0-10BC-4589-BBA1-3C3607BA9F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8206" y="616724"/>
            <a:ext cx="4118859" cy="4033934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1D7BB7AE-1426-473A-A323-710FEF281C49}"/>
              </a:ext>
            </a:extLst>
          </p:cNvPr>
          <p:cNvSpPr txBox="1"/>
          <p:nvPr/>
        </p:nvSpPr>
        <p:spPr>
          <a:xfrm>
            <a:off x="884903" y="2995983"/>
            <a:ext cx="34707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55. Considerando que a instalação em questão opera 8 h/dia e 24 dia/mês, especifique o consumo de operação mensal.</a:t>
            </a:r>
          </a:p>
        </p:txBody>
      </p:sp>
      <p:sp>
        <p:nvSpPr>
          <p:cNvPr id="6" name="Balão de Fala: Oval 5">
            <a:extLst>
              <a:ext uri="{FF2B5EF4-FFF2-40B4-BE49-F238E27FC236}">
                <a16:creationId xmlns:a16="http://schemas.microsoft.com/office/drawing/2014/main" id="{43EDBFDB-14B4-477A-8F7D-812CF56766F9}"/>
              </a:ext>
            </a:extLst>
          </p:cNvPr>
          <p:cNvSpPr/>
          <p:nvPr/>
        </p:nvSpPr>
        <p:spPr>
          <a:xfrm>
            <a:off x="3583376" y="495881"/>
            <a:ext cx="4011561" cy="1556205"/>
          </a:xfrm>
          <a:prstGeom prst="wedgeEllipseCallout">
            <a:avLst>
              <a:gd name="adj1" fmla="val -66911"/>
              <a:gd name="adj2" fmla="val 42914"/>
            </a:avLst>
          </a:prstGeom>
          <a:solidFill>
            <a:srgbClr val="82001C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Como o rendimento do motor ficou muito baixo, optaria pela troca de um motor de 5 CV.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3CCE5754-AA9F-4EBA-B992-72ED4DB09725}"/>
              </a:ext>
            </a:extLst>
          </p:cNvPr>
          <p:cNvSpPr/>
          <p:nvPr/>
        </p:nvSpPr>
        <p:spPr>
          <a:xfrm>
            <a:off x="8242629" y="1684498"/>
            <a:ext cx="278364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2400" b="1" cap="none" spc="0" dirty="0">
                <a:ln w="0"/>
                <a:solidFill>
                  <a:srgbClr val="1F497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Motores comerciais: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240C37A6-DBDB-4242-A43D-9374875C3F90}"/>
              </a:ext>
            </a:extLst>
          </p:cNvPr>
          <p:cNvSpPr txBox="1"/>
          <p:nvPr/>
        </p:nvSpPr>
        <p:spPr>
          <a:xfrm>
            <a:off x="7513814" y="2357350"/>
            <a:ext cx="424127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Considerando uma rede elétrica de 220 v, que é recomendada para motores de até 200 CV, tem-se: 1/2; 3/4; 1; 1,5; 2; 3; 5; 7,5; 10; 15; 20;25; 30; 40; 50; 75; 100; 125; 150 e 200 (CV). </a:t>
            </a:r>
            <a:endParaRPr lang="pt-BR" dirty="0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973F0DFD-04DD-4EB0-9D19-80D3527DA8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569" y="5179537"/>
            <a:ext cx="1952201" cy="1500715"/>
          </a:xfrm>
          <a:prstGeom prst="rect">
            <a:avLst/>
          </a:prstGeom>
        </p:spPr>
      </p:pic>
      <p:sp>
        <p:nvSpPr>
          <p:cNvPr id="14" name="Balão de Fala: Oval 13">
            <a:extLst>
              <a:ext uri="{FF2B5EF4-FFF2-40B4-BE49-F238E27FC236}">
                <a16:creationId xmlns:a16="http://schemas.microsoft.com/office/drawing/2014/main" id="{70DDA8BC-1E2E-4C1D-AEF6-A4E0B9E4E70D}"/>
              </a:ext>
            </a:extLst>
          </p:cNvPr>
          <p:cNvSpPr/>
          <p:nvPr/>
        </p:nvSpPr>
        <p:spPr>
          <a:xfrm>
            <a:off x="2939845" y="4621395"/>
            <a:ext cx="4385186" cy="1500715"/>
          </a:xfrm>
          <a:prstGeom prst="wedgeEllipseCallout">
            <a:avLst>
              <a:gd name="adj1" fmla="val -57320"/>
              <a:gd name="adj2" fmla="val 45833"/>
            </a:avLst>
          </a:prstGeom>
          <a:solidFill>
            <a:srgbClr val="77010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 pode ser aceito já que o rendimento ficou abaixo de 95%, portanto, selecionamos o motor de 5 CV, que resulta:</a:t>
            </a:r>
          </a:p>
        </p:txBody>
      </p:sp>
      <p:graphicFrame>
        <p:nvGraphicFramePr>
          <p:cNvPr id="15" name="Objeto 14">
            <a:extLst>
              <a:ext uri="{FF2B5EF4-FFF2-40B4-BE49-F238E27FC236}">
                <a16:creationId xmlns:a16="http://schemas.microsoft.com/office/drawing/2014/main" id="{0C9AFBDD-5471-4982-A696-119B14E9CB2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5906448"/>
              </p:ext>
            </p:extLst>
          </p:nvPr>
        </p:nvGraphicFramePr>
        <p:xfrm>
          <a:off x="5618409" y="5977150"/>
          <a:ext cx="6213475" cy="769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52" name="Equation" r:id="rId6" imgW="3174840" imgH="393480" progId="Equation.DSMT4">
                  <p:embed/>
                </p:oleObj>
              </mc:Choice>
              <mc:Fallback>
                <p:oleObj name="Equation" r:id="rId6" imgW="3174840" imgH="393480" progId="Equation.DSMT4">
                  <p:embed/>
                  <p:pic>
                    <p:nvPicPr>
                      <p:cNvPr id="15" name="Objeto 14">
                        <a:extLst>
                          <a:ext uri="{FF2B5EF4-FFF2-40B4-BE49-F238E27FC236}">
                            <a16:creationId xmlns:a16="http://schemas.microsoft.com/office/drawing/2014/main" id="{0C9AFBDD-5471-4982-A696-119B14E9CB2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618409" y="5977150"/>
                        <a:ext cx="6213475" cy="7699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Seta: para a Esquerda 15">
            <a:extLst>
              <a:ext uri="{FF2B5EF4-FFF2-40B4-BE49-F238E27FC236}">
                <a16:creationId xmlns:a16="http://schemas.microsoft.com/office/drawing/2014/main" id="{E6CED3A5-94A2-44A3-BEE8-DFB58160176A}"/>
              </a:ext>
            </a:extLst>
          </p:cNvPr>
          <p:cNvSpPr/>
          <p:nvPr/>
        </p:nvSpPr>
        <p:spPr>
          <a:xfrm>
            <a:off x="8909309" y="4549981"/>
            <a:ext cx="2469226" cy="1167473"/>
          </a:xfrm>
          <a:prstGeom prst="leftArrow">
            <a:avLst/>
          </a:prstGeom>
          <a:solidFill>
            <a:srgbClr val="9C2E2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Voltar as etapas do projeto!</a:t>
            </a:r>
            <a:endParaRPr 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7" name="Objeto 16">
            <a:extLst>
              <a:ext uri="{FF2B5EF4-FFF2-40B4-BE49-F238E27FC236}">
                <a16:creationId xmlns:a16="http://schemas.microsoft.com/office/drawing/2014/main" id="{12FD6625-BA5D-4596-A745-1F11109DB7D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0175427"/>
              </p:ext>
            </p:extLst>
          </p:nvPr>
        </p:nvGraphicFramePr>
        <p:xfrm>
          <a:off x="4960998" y="2545308"/>
          <a:ext cx="2364033" cy="3575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53" name="Equation" r:id="rId9" imgW="1511280" imgH="228600" progId="Equation.DSMT4">
                  <p:embed/>
                </p:oleObj>
              </mc:Choice>
              <mc:Fallback>
                <p:oleObj name="Equation" r:id="rId9" imgW="1511280" imgH="228600" progId="Equation.DSMT4">
                  <p:embed/>
                  <p:pic>
                    <p:nvPicPr>
                      <p:cNvPr id="17" name="Objeto 16">
                        <a:extLst>
                          <a:ext uri="{FF2B5EF4-FFF2-40B4-BE49-F238E27FC236}">
                            <a16:creationId xmlns:a16="http://schemas.microsoft.com/office/drawing/2014/main" id="{12FD6625-BA5D-4596-A745-1F11109DB7D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960998" y="2545308"/>
                        <a:ext cx="2364033" cy="3575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to 17">
            <a:extLst>
              <a:ext uri="{FF2B5EF4-FFF2-40B4-BE49-F238E27FC236}">
                <a16:creationId xmlns:a16="http://schemas.microsoft.com/office/drawing/2014/main" id="{CB1EED76-3722-4088-BE66-D723FE96F35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8081556"/>
              </p:ext>
            </p:extLst>
          </p:nvPr>
        </p:nvGraphicFramePr>
        <p:xfrm>
          <a:off x="4841875" y="3275013"/>
          <a:ext cx="2738438" cy="642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54" name="Equation" r:id="rId11" imgW="1676160" imgH="393480" progId="Equation.DSMT4">
                  <p:embed/>
                </p:oleObj>
              </mc:Choice>
              <mc:Fallback>
                <p:oleObj name="Equation" r:id="rId11" imgW="1676160" imgH="393480" progId="Equation.DSMT4">
                  <p:embed/>
                  <p:pic>
                    <p:nvPicPr>
                      <p:cNvPr id="18" name="Objeto 17">
                        <a:extLst>
                          <a:ext uri="{FF2B5EF4-FFF2-40B4-BE49-F238E27FC236}">
                            <a16:creationId xmlns:a16="http://schemas.microsoft.com/office/drawing/2014/main" id="{CB1EED76-3722-4088-BE66-D723FE96F3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841875" y="3275013"/>
                        <a:ext cx="2738438" cy="6429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aixaDeTexto 2">
            <a:extLst>
              <a:ext uri="{FF2B5EF4-FFF2-40B4-BE49-F238E27FC236}">
                <a16:creationId xmlns:a16="http://schemas.microsoft.com/office/drawing/2014/main" id="{4A1FFF87-2BC3-4939-A65A-78AF5B66DBE7}"/>
              </a:ext>
            </a:extLst>
          </p:cNvPr>
          <p:cNvSpPr txBox="1"/>
          <p:nvPr/>
        </p:nvSpPr>
        <p:spPr>
          <a:xfrm>
            <a:off x="7885471" y="495881"/>
            <a:ext cx="365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Hoje, aceita-se motores que propiciam rendimentos menores ou iguais a 95%</a:t>
            </a:r>
          </a:p>
        </p:txBody>
      </p:sp>
      <p:sp>
        <p:nvSpPr>
          <p:cNvPr id="7" name="Seta: para a Esquerda 6">
            <a:extLst>
              <a:ext uri="{FF2B5EF4-FFF2-40B4-BE49-F238E27FC236}">
                <a16:creationId xmlns:a16="http://schemas.microsoft.com/office/drawing/2014/main" id="{7C0B1489-ED40-4DA5-9EB5-5ACB26C819DD}"/>
              </a:ext>
            </a:extLst>
          </p:cNvPr>
          <p:cNvSpPr/>
          <p:nvPr/>
        </p:nvSpPr>
        <p:spPr>
          <a:xfrm>
            <a:off x="5132438" y="6270522"/>
            <a:ext cx="426977" cy="201562"/>
          </a:xfrm>
          <a:prstGeom prst="leftArrow">
            <a:avLst/>
          </a:prstGeom>
          <a:solidFill>
            <a:srgbClr val="972C28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DDB7E367-FAC9-4566-93DF-6B17327E3B10}"/>
              </a:ext>
            </a:extLst>
          </p:cNvPr>
          <p:cNvSpPr txBox="1"/>
          <p:nvPr/>
        </p:nvSpPr>
        <p:spPr>
          <a:xfrm>
            <a:off x="3525428" y="6057346"/>
            <a:ext cx="1724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Redução de cerca de 33%</a:t>
            </a:r>
          </a:p>
        </p:txBody>
      </p:sp>
    </p:spTree>
    <p:extLst>
      <p:ext uri="{BB962C8B-B14F-4D97-AF65-F5344CB8AC3E}">
        <p14:creationId xmlns:p14="http://schemas.microsoft.com/office/powerpoint/2010/main" val="1619475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3" grpId="0"/>
      <p:bldP spid="7" grpId="0" animBg="1"/>
      <p:bldP spid="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43949E9B-8ED1-42CC-8E75-C4918EA2D2E9}"/>
              </a:ext>
            </a:extLst>
          </p:cNvPr>
          <p:cNvSpPr/>
          <p:nvPr/>
        </p:nvSpPr>
        <p:spPr>
          <a:xfrm>
            <a:off x="243473" y="285135"/>
            <a:ext cx="11732217" cy="6440130"/>
          </a:xfrm>
          <a:prstGeom prst="rect">
            <a:avLst/>
          </a:prstGeom>
          <a:noFill/>
          <a:ln w="76200">
            <a:solidFill>
              <a:srgbClr val="9C2E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823E7713-ED61-4776-A400-6553BFA640B5}"/>
              </a:ext>
            </a:extLst>
          </p:cNvPr>
          <p:cNvSpPr/>
          <p:nvPr/>
        </p:nvSpPr>
        <p:spPr>
          <a:xfrm>
            <a:off x="13581" y="285135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marL="717550" marR="0" lvl="0" indent="-363538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4013" algn="l"/>
              </a:tabLst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</a:rPr>
              <a:t>56. A instalação de bombeamento a seguir opera com uma bomba cujas curvas são conhecidas e dadas ao lado. Sabendo que bombeia água a 28</a:t>
            </a:r>
            <a:r>
              <a:rPr kumimoji="0" lang="pt-BR" sz="1800" b="0" i="0" u="none" strike="noStrike" kern="0" cap="none" spc="0" normalizeH="0" baseline="3000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</a:rPr>
              <a:t>0</a:t>
            </a: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</a:rPr>
              <a:t>C, com uma vazão de trabalho de 3 L/s e que a tubulação antes da bomba (</a:t>
            </a:r>
            <a:r>
              <a:rPr kumimoji="0" lang="pt-BR" sz="1800" b="0" i="0" u="none" strike="noStrike" kern="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</a:rPr>
              <a:t>aB</a:t>
            </a: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</a:rPr>
              <a:t>) tem um diâmetro nominal de 2” aço 40, pede-se:</a:t>
            </a:r>
          </a:p>
          <a:p>
            <a:pPr marL="534988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</a:rPr>
              <a:t> verificar a supercavitação;</a:t>
            </a:r>
          </a:p>
          <a:p>
            <a:pPr marL="534988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</a:rPr>
              <a:t> verificar a cavitação através do NPSH;</a:t>
            </a:r>
          </a:p>
          <a:p>
            <a:pPr marL="719138" marR="0" lvl="0" indent="-1841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</a:rPr>
              <a:t>Se tiver cavitando proponha alguma solução e comprove que a mesma resolveu o  problema.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BC22E39-D4DC-45A6-97D8-380DA4A196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101" y="3505200"/>
            <a:ext cx="6076950" cy="3152775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EE59FA1B-7C61-4562-8515-ADD5F634995A}"/>
              </a:ext>
            </a:extLst>
          </p:cNvPr>
          <p:cNvSpPr txBox="1"/>
          <p:nvPr/>
        </p:nvSpPr>
        <p:spPr>
          <a:xfrm>
            <a:off x="427101" y="2806317"/>
            <a:ext cx="5682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7550" indent="-717550"/>
            <a:r>
              <a:rPr lang="pt-BR" b="1" dirty="0">
                <a:solidFill>
                  <a:schemeClr val="tx2"/>
                </a:solidFill>
              </a:rPr>
              <a:t>Dados:</a:t>
            </a:r>
            <a:r>
              <a:rPr lang="pt-BR" dirty="0">
                <a:solidFill>
                  <a:schemeClr val="tx2"/>
                </a:solidFill>
              </a:rPr>
              <a:t> leitura barométrica igual a 702 mmHg; comprimento da tubulação antes da bomba igual a 1,7 m; </a:t>
            </a:r>
            <a:r>
              <a:rPr lang="pt-BR" dirty="0">
                <a:solidFill>
                  <a:schemeClr val="tx2"/>
                </a:solidFill>
                <a:latin typeface="Symbol" panose="05050102010706020507" pitchFamily="18" charset="2"/>
              </a:rPr>
              <a:t>S</a:t>
            </a:r>
            <a:r>
              <a:rPr lang="pt-BR" dirty="0">
                <a:solidFill>
                  <a:schemeClr val="tx2"/>
                </a:solidFill>
              </a:rPr>
              <a:t>L</a:t>
            </a:r>
            <a:r>
              <a:rPr lang="pt-BR" baseline="-25000" dirty="0">
                <a:solidFill>
                  <a:schemeClr val="tx2"/>
                </a:solidFill>
              </a:rPr>
              <a:t>eqaB2”</a:t>
            </a:r>
            <a:r>
              <a:rPr lang="pt-BR" dirty="0">
                <a:solidFill>
                  <a:schemeClr val="tx2"/>
                </a:solidFill>
              </a:rPr>
              <a:t> = 15,05 m; </a:t>
            </a:r>
            <a:r>
              <a:rPr lang="pt-BR" dirty="0">
                <a:solidFill>
                  <a:schemeClr val="tx2"/>
                </a:solidFill>
                <a:latin typeface="Symbol" panose="05050102010706020507" pitchFamily="18" charset="2"/>
              </a:rPr>
              <a:t>S</a:t>
            </a:r>
            <a:r>
              <a:rPr lang="pt-BR" dirty="0">
                <a:solidFill>
                  <a:schemeClr val="tx2"/>
                </a:solidFill>
              </a:rPr>
              <a:t>L</a:t>
            </a:r>
            <a:r>
              <a:rPr lang="pt-BR" baseline="-25000" dirty="0">
                <a:solidFill>
                  <a:schemeClr val="tx2"/>
                </a:solidFill>
              </a:rPr>
              <a:t>eqaB1,5”</a:t>
            </a:r>
            <a:r>
              <a:rPr lang="pt-BR" dirty="0">
                <a:solidFill>
                  <a:schemeClr val="tx2"/>
                </a:solidFill>
              </a:rPr>
              <a:t> =0,38m </a:t>
            </a:r>
          </a:p>
          <a:p>
            <a:endParaRPr lang="pt-BR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E339771E-5BDD-416C-ADC8-F2CB2EB630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2769" y="425034"/>
            <a:ext cx="4902991" cy="3910992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CE17820D-0A04-4110-841A-4E4841364C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6904" y="4475925"/>
            <a:ext cx="4362536" cy="1266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5895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2540FBB7-E638-49F1-A1A8-465D556D9D36}"/>
              </a:ext>
            </a:extLst>
          </p:cNvPr>
          <p:cNvSpPr/>
          <p:nvPr/>
        </p:nvSpPr>
        <p:spPr>
          <a:xfrm>
            <a:off x="243473" y="285135"/>
            <a:ext cx="11732217" cy="6440130"/>
          </a:xfrm>
          <a:prstGeom prst="rect">
            <a:avLst/>
          </a:prstGeom>
          <a:noFill/>
          <a:ln w="76200">
            <a:solidFill>
              <a:srgbClr val="9C2E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538D83AF-A198-46A2-B69A-0893450DDD7A}"/>
              </a:ext>
            </a:extLst>
          </p:cNvPr>
          <p:cNvSpPr txBox="1"/>
          <p:nvPr/>
        </p:nvSpPr>
        <p:spPr>
          <a:xfrm>
            <a:off x="422787" y="383457"/>
            <a:ext cx="113365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4013" indent="-354013" algn="just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57. </a:t>
            </a:r>
            <a:r>
              <a:rPr lang="pt-BR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Considere a figura e as informações a seguir: o rendimento do grupo motor-bomba é 0,8; a vazão a ser recalcada é 0,5 L/s do reservatório inferior até o reservatório superior, conforme a figura; a perda de carga total para a sucção é 0,85 m; a perda de carga total para o recalque é 2,30 m e que a carga cinética na saída é desprezível. Qual a menor potência, em CV, do motor comercial que deve ser especificado para este caso? 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2132FEB-49F6-49C2-84F8-D7D210BF875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984" y="1869581"/>
            <a:ext cx="6036202" cy="366598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5878ED54-0147-4D81-9730-EE29A978214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6987667"/>
              </p:ext>
            </p:extLst>
          </p:nvPr>
        </p:nvGraphicFramePr>
        <p:xfrm>
          <a:off x="2889814" y="1760764"/>
          <a:ext cx="1203325" cy="1557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00" name="Equation" r:id="rId5" imgW="787320" imgH="1015920" progId="Equation.DSMT4">
                  <p:embed/>
                </p:oleObj>
              </mc:Choice>
              <mc:Fallback>
                <p:oleObj name="Equation" r:id="rId5" imgW="787320" imgH="1015920" progId="Equation.DSMT4">
                  <p:embed/>
                  <p:pic>
                    <p:nvPicPr>
                      <p:cNvPr id="8" name="Objeto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89814" y="1760764"/>
                        <a:ext cx="1203325" cy="15573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aixaDeTexto 5">
            <a:extLst>
              <a:ext uri="{FF2B5EF4-FFF2-40B4-BE49-F238E27FC236}">
                <a16:creationId xmlns:a16="http://schemas.microsoft.com/office/drawing/2014/main" id="{EC2DE4A5-5D58-440A-867A-13D0B9DA41A6}"/>
              </a:ext>
            </a:extLst>
          </p:cNvPr>
          <p:cNvSpPr txBox="1"/>
          <p:nvPr/>
        </p:nvSpPr>
        <p:spPr>
          <a:xfrm>
            <a:off x="845245" y="1682108"/>
            <a:ext cx="1937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Dados adicionais: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2478EA9-87E1-4B60-8F6E-C8751D5824CF}"/>
              </a:ext>
            </a:extLst>
          </p:cNvPr>
          <p:cNvSpPr txBox="1"/>
          <p:nvPr/>
        </p:nvSpPr>
        <p:spPr>
          <a:xfrm>
            <a:off x="7419308" y="4470565"/>
            <a:ext cx="41000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Sabendo que a instalação opera 12 h/dia e 30 dia/mês, especifique o seu consumo de operação trimestral.</a:t>
            </a:r>
          </a:p>
        </p:txBody>
      </p:sp>
    </p:spTree>
    <p:extLst>
      <p:ext uri="{BB962C8B-B14F-4D97-AF65-F5344CB8AC3E}">
        <p14:creationId xmlns:p14="http://schemas.microsoft.com/office/powerpoint/2010/main" val="42866014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C195036F-79C1-470D-9941-8A80209329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8637"/>
          <a:stretch/>
        </p:blipFill>
        <p:spPr>
          <a:xfrm>
            <a:off x="321731" y="321732"/>
            <a:ext cx="5728548" cy="6214533"/>
          </a:xfrm>
          <a:prstGeom prst="rect">
            <a:avLst/>
          </a:prstGeom>
        </p:spPr>
      </p:pic>
      <p:pic>
        <p:nvPicPr>
          <p:cNvPr id="5" name="Imagem 4" descr="Uma imagem contendo pessoa, homem, árvore&#10;&#10;Descrição gerada automaticamente">
            <a:extLst>
              <a:ext uri="{FF2B5EF4-FFF2-40B4-BE49-F238E27FC236}">
                <a16:creationId xmlns:a16="http://schemas.microsoft.com/office/drawing/2014/main" id="{9054CC02-8DE9-4642-B77C-F49AF54024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09" r="1" b="13849"/>
          <a:stretch/>
        </p:blipFill>
        <p:spPr>
          <a:xfrm>
            <a:off x="6141721" y="321732"/>
            <a:ext cx="5728547" cy="6214533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1799BE57-E378-4E32-A448-FA38A4F1BE2B}"/>
              </a:ext>
            </a:extLst>
          </p:cNvPr>
          <p:cNvSpPr/>
          <p:nvPr/>
        </p:nvSpPr>
        <p:spPr>
          <a:xfrm rot="19269506">
            <a:off x="1403156" y="3963839"/>
            <a:ext cx="5369803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000" b="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Só assim seremos felizes </a:t>
            </a:r>
          </a:p>
          <a:p>
            <a:pPr algn="ctr"/>
            <a:r>
              <a:rPr lang="pt-BR" sz="4000" b="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 realizaremos </a:t>
            </a:r>
            <a:r>
              <a:rPr lang="pt-BR" sz="40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nossos </a:t>
            </a:r>
          </a:p>
          <a:p>
            <a:pPr algn="ctr"/>
            <a:r>
              <a:rPr lang="pt-BR" sz="40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sonhos!</a:t>
            </a:r>
            <a:endParaRPr lang="pt-BR" sz="4000" b="0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406206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94B46AA4-153C-4478-A235-9397E92D4846}"/>
              </a:ext>
            </a:extLst>
          </p:cNvPr>
          <p:cNvSpPr/>
          <p:nvPr/>
        </p:nvSpPr>
        <p:spPr>
          <a:xfrm>
            <a:off x="243473" y="285135"/>
            <a:ext cx="11732217" cy="6440130"/>
          </a:xfrm>
          <a:prstGeom prst="rect">
            <a:avLst/>
          </a:prstGeom>
          <a:noFill/>
          <a:ln w="76200">
            <a:solidFill>
              <a:srgbClr val="9C2E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71682FDF-45E3-4E2F-A772-4DAF78B16E94}"/>
              </a:ext>
            </a:extLst>
          </p:cNvPr>
          <p:cNvSpPr/>
          <p:nvPr/>
        </p:nvSpPr>
        <p:spPr>
          <a:xfrm>
            <a:off x="560439" y="523867"/>
            <a:ext cx="1128743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4013" lvl="0" indent="-354013" algn="just"/>
            <a:r>
              <a:rPr lang="pt-BR" sz="1600" b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58- Uma instalação industrial de bombeamento tem uma vazão de projeto igual a 6,94 L/s. Sabendo que tanto a seção inicial como a final são representadas por níveis do fluido bombeado, que se encontram submetidas à pressão atmosférica local, que adotando o plano horizontal de referência no eixo da bomba à cota inicial é -2,5m e a cota final 40 m e que o fluido escoando com a vazão de projeto a perda de sução é 60% da cota inicial e que a perda no recalque é equivalente a 40% da cota final, pede-se:</a:t>
            </a:r>
          </a:p>
          <a:p>
            <a:pPr marL="800100" lvl="1" indent="-342900" algn="just">
              <a:buFont typeface="+mj-lt"/>
              <a:buAutoNum type="alphaLcPeriod"/>
            </a:pPr>
            <a:r>
              <a:rPr lang="pt-BR" sz="1600" b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selecionar a bomba através do diagrama de tijolos dado; </a:t>
            </a:r>
          </a:p>
          <a:p>
            <a:pPr marL="800100" lvl="1" indent="-342900" algn="just">
              <a:buFont typeface="+mj-lt"/>
              <a:buAutoNum type="alphaLcPeriod"/>
            </a:pPr>
            <a:r>
              <a:rPr lang="pt-BR" sz="1600" b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considerando que o fluido na situação descrita é a água a 4</a:t>
            </a:r>
            <a:r>
              <a:rPr lang="pt-BR" sz="1600" b="1" baseline="30000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0</a:t>
            </a:r>
            <a:r>
              <a:rPr lang="pt-BR" sz="1600" b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 (</a:t>
            </a:r>
            <a:r>
              <a:rPr lang="pt-BR" sz="1600" b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cs typeface="Times New Roman" pitchFamily="18" charset="0"/>
              </a:rPr>
              <a:t>r</a:t>
            </a:r>
            <a:r>
              <a:rPr lang="pt-BR" sz="1600" b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= 1000 kg/m³), especifique a potência útil da bomba; </a:t>
            </a:r>
          </a:p>
          <a:p>
            <a:pPr marL="800100" lvl="1" indent="-342900" algn="just">
              <a:buFont typeface="+mj-lt"/>
              <a:buAutoNum type="alphaLcPeriod"/>
            </a:pPr>
            <a:r>
              <a:rPr lang="pt-BR" sz="1600" b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para a situação descrita calcule o rendimento da bomba.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28FB733-1454-4E3C-B8E2-C5BF2774B38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658" y="2662170"/>
            <a:ext cx="4755280" cy="3986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16220255-8109-4E0D-A267-7841781384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834" y="2936087"/>
            <a:ext cx="1932732" cy="319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7006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E378625C-0212-4632-A0FB-56D5B43EB74D}"/>
              </a:ext>
            </a:extLst>
          </p:cNvPr>
          <p:cNvSpPr/>
          <p:nvPr/>
        </p:nvSpPr>
        <p:spPr>
          <a:xfrm>
            <a:off x="243473" y="285135"/>
            <a:ext cx="11732217" cy="6440130"/>
          </a:xfrm>
          <a:prstGeom prst="rect">
            <a:avLst/>
          </a:prstGeom>
          <a:noFill/>
          <a:ln w="76200">
            <a:solidFill>
              <a:srgbClr val="9C2E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1E1C40-73DA-4251-B148-B9F5CA6E7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464" y="419100"/>
            <a:ext cx="8486775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7F7BA21A-70C0-4106-A326-B76D0A42CD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7647" y="3380026"/>
            <a:ext cx="1932732" cy="319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822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CDADE388-DE78-4ED4-870B-104F6EAC7299}"/>
              </a:ext>
            </a:extLst>
          </p:cNvPr>
          <p:cNvSpPr/>
          <p:nvPr/>
        </p:nvSpPr>
        <p:spPr>
          <a:xfrm>
            <a:off x="243473" y="285135"/>
            <a:ext cx="11732217" cy="6440130"/>
          </a:xfrm>
          <a:prstGeom prst="rect">
            <a:avLst/>
          </a:prstGeom>
          <a:noFill/>
          <a:ln w="76200">
            <a:solidFill>
              <a:srgbClr val="9C2E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53C05B0-4248-4D0D-946B-41AD8C72DADB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397" y="344127"/>
            <a:ext cx="7992888" cy="633670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CCB91750-44BE-44D5-96E8-9306AA44ABA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8651644"/>
              </p:ext>
            </p:extLst>
          </p:nvPr>
        </p:nvGraphicFramePr>
        <p:xfrm>
          <a:off x="2646926" y="6223818"/>
          <a:ext cx="228631" cy="23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19" name="Equation" r:id="rId5" imgW="126720" imgH="164880" progId="Equation.DSMT4">
                  <p:embed/>
                </p:oleObj>
              </mc:Choice>
              <mc:Fallback>
                <p:oleObj name="Equation" r:id="rId5" imgW="126720" imgH="164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646926" y="6223818"/>
                        <a:ext cx="228631" cy="235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Imagem 5">
            <a:extLst>
              <a:ext uri="{FF2B5EF4-FFF2-40B4-BE49-F238E27FC236}">
                <a16:creationId xmlns:a16="http://schemas.microsoft.com/office/drawing/2014/main" id="{DFFFCF95-E5DF-4EAD-A7FD-B8C68C1985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285" y="3380026"/>
            <a:ext cx="1932732" cy="319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8636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Agrupar 63">
            <a:extLst>
              <a:ext uri="{FF2B5EF4-FFF2-40B4-BE49-F238E27FC236}">
                <a16:creationId xmlns:a16="http://schemas.microsoft.com/office/drawing/2014/main" id="{53D86A03-3BEA-4390-8D3F-18A36FE53E6E}"/>
              </a:ext>
            </a:extLst>
          </p:cNvPr>
          <p:cNvGrpSpPr/>
          <p:nvPr/>
        </p:nvGrpSpPr>
        <p:grpSpPr>
          <a:xfrm>
            <a:off x="4286865" y="1749812"/>
            <a:ext cx="6392169" cy="4487347"/>
            <a:chOff x="4286865" y="1749812"/>
            <a:chExt cx="6392169" cy="4487347"/>
          </a:xfrm>
        </p:grpSpPr>
        <p:grpSp>
          <p:nvGrpSpPr>
            <p:cNvPr id="5" name="Grupo 58">
              <a:extLst>
                <a:ext uri="{FF2B5EF4-FFF2-40B4-BE49-F238E27FC236}">
                  <a16:creationId xmlns:a16="http://schemas.microsoft.com/office/drawing/2014/main" id="{D2413C46-0348-47B2-B467-83082391AB8F}"/>
                </a:ext>
              </a:extLst>
            </p:cNvPr>
            <p:cNvGrpSpPr/>
            <p:nvPr/>
          </p:nvGrpSpPr>
          <p:grpSpPr>
            <a:xfrm>
              <a:off x="5062410" y="1749812"/>
              <a:ext cx="5616624" cy="4487347"/>
              <a:chOff x="0" y="0"/>
              <a:chExt cx="5495925" cy="4333875"/>
            </a:xfrm>
          </p:grpSpPr>
          <p:sp>
            <p:nvSpPr>
              <p:cNvPr id="6" name="Caixa de texto 69">
                <a:extLst>
                  <a:ext uri="{FF2B5EF4-FFF2-40B4-BE49-F238E27FC236}">
                    <a16:creationId xmlns:a16="http://schemas.microsoft.com/office/drawing/2014/main" id="{F6C98A83-5258-49DD-B142-CEA58A25B5D3}"/>
                  </a:ext>
                </a:extLst>
              </p:cNvPr>
              <p:cNvSpPr txBox="1"/>
              <p:nvPr/>
            </p:nvSpPr>
            <p:spPr>
              <a:xfrm>
                <a:off x="866775" y="3076575"/>
                <a:ext cx="438150" cy="314326"/>
              </a:xfrm>
              <a:prstGeom prst="rect">
                <a:avLst/>
              </a:prstGeom>
              <a:solidFill>
                <a:sysClr val="window" lastClr="FFFFFF"/>
              </a:solidFill>
              <a:ln w="6350">
                <a:noFill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/>
                    <a:ea typeface="Calibri"/>
                    <a:cs typeface="Times New Roman"/>
                  </a:rPr>
                  <a:t>(1)</a:t>
                </a:r>
                <a:endParaRPr kumimoji="0" lang="pt-BR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Calibri"/>
                  <a:cs typeface="Times New Roman"/>
                </a:endParaRPr>
              </a:p>
            </p:txBody>
          </p:sp>
          <p:grpSp>
            <p:nvGrpSpPr>
              <p:cNvPr id="7" name="Grupo 60">
                <a:extLst>
                  <a:ext uri="{FF2B5EF4-FFF2-40B4-BE49-F238E27FC236}">
                    <a16:creationId xmlns:a16="http://schemas.microsoft.com/office/drawing/2014/main" id="{E28D6906-550F-40E8-BD6D-DCF681CBA1A6}"/>
                  </a:ext>
                </a:extLst>
              </p:cNvPr>
              <p:cNvGrpSpPr/>
              <p:nvPr/>
            </p:nvGrpSpPr>
            <p:grpSpPr>
              <a:xfrm>
                <a:off x="0" y="0"/>
                <a:ext cx="5495925" cy="4333875"/>
                <a:chOff x="0" y="0"/>
                <a:chExt cx="5495925" cy="4333875"/>
              </a:xfrm>
            </p:grpSpPr>
            <p:grpSp>
              <p:nvGrpSpPr>
                <p:cNvPr id="8" name="Grupo 61">
                  <a:extLst>
                    <a:ext uri="{FF2B5EF4-FFF2-40B4-BE49-F238E27FC236}">
                      <a16:creationId xmlns:a16="http://schemas.microsoft.com/office/drawing/2014/main" id="{263C007C-D4FA-4238-B5A6-1F1615F15C81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5495925" cy="4333875"/>
                  <a:chOff x="0" y="0"/>
                  <a:chExt cx="5495925" cy="4333875"/>
                </a:xfrm>
              </p:grpSpPr>
              <p:grpSp>
                <p:nvGrpSpPr>
                  <p:cNvPr id="14" name="Grupo 67">
                    <a:extLst>
                      <a:ext uri="{FF2B5EF4-FFF2-40B4-BE49-F238E27FC236}">
                        <a16:creationId xmlns:a16="http://schemas.microsoft.com/office/drawing/2014/main" id="{55D0DB84-7BB1-4E8A-9AB3-F0EBF7DE2151}"/>
                      </a:ext>
                    </a:extLst>
                  </p:cNvPr>
                  <p:cNvGrpSpPr/>
                  <p:nvPr/>
                </p:nvGrpSpPr>
                <p:grpSpPr>
                  <a:xfrm>
                    <a:off x="0" y="0"/>
                    <a:ext cx="5495925" cy="4333875"/>
                    <a:chOff x="0" y="0"/>
                    <a:chExt cx="5495925" cy="4333875"/>
                  </a:xfrm>
                </p:grpSpPr>
                <p:sp>
                  <p:nvSpPr>
                    <p:cNvPr id="16" name="Caixa de texto 52">
                      <a:extLst>
                        <a:ext uri="{FF2B5EF4-FFF2-40B4-BE49-F238E27FC236}">
                          <a16:creationId xmlns:a16="http://schemas.microsoft.com/office/drawing/2014/main" id="{FE9A22FA-515A-49FE-8C2F-52851656B2F3}"/>
                        </a:ext>
                      </a:extLst>
                    </p:cNvPr>
                    <p:cNvSpPr txBox="1"/>
                    <p:nvPr/>
                  </p:nvSpPr>
                  <p:spPr>
                    <a:xfrm rot="16200000">
                      <a:off x="1290638" y="3148012"/>
                      <a:ext cx="609600" cy="428625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6350">
                      <a:noFill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1m</a:t>
                      </a:r>
                      <a:endParaRPr kumimoji="0" lang="pt-BR" sz="1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Calibri"/>
                        <a:cs typeface="Times New Roman"/>
                      </a:endParaRPr>
                    </a:p>
                  </p:txBody>
                </p:sp>
                <p:grpSp>
                  <p:nvGrpSpPr>
                    <p:cNvPr id="17" name="Grupo 70">
                      <a:extLst>
                        <a:ext uri="{FF2B5EF4-FFF2-40B4-BE49-F238E27FC236}">
                          <a16:creationId xmlns:a16="http://schemas.microsoft.com/office/drawing/2014/main" id="{E3615D13-69DB-4931-B18D-2184C42B989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0" y="0"/>
                      <a:ext cx="5495925" cy="4333875"/>
                      <a:chOff x="0" y="0"/>
                      <a:chExt cx="5495925" cy="4333875"/>
                    </a:xfrm>
                  </p:grpSpPr>
                  <p:sp>
                    <p:nvSpPr>
                      <p:cNvPr id="18" name="Caixa de texto 49">
                        <a:extLst>
                          <a:ext uri="{FF2B5EF4-FFF2-40B4-BE49-F238E27FC236}">
                            <a16:creationId xmlns:a16="http://schemas.microsoft.com/office/drawing/2014/main" id="{81D293C5-1589-45E9-9785-D66A6873A519}"/>
                          </a:ext>
                        </a:extLst>
                      </p:cNvPr>
                      <p:cNvSpPr txBox="1"/>
                      <p:nvPr/>
                    </p:nvSpPr>
                    <p:spPr>
                      <a:xfrm rot="16200000">
                        <a:off x="76200" y="2581275"/>
                        <a:ext cx="723900" cy="409575"/>
                      </a:xfrm>
                      <a:prstGeom prst="rect">
                        <a:avLst/>
                      </a:prstGeom>
                      <a:solidFill>
                        <a:sysClr val="window" lastClr="FFFFFF"/>
                      </a:solidFill>
                      <a:ln w="6350">
                        <a:noFill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t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10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2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Times New Roman"/>
                            <a:ea typeface="Calibri"/>
                            <a:cs typeface="Times New Roman"/>
                          </a:rPr>
                          <a:t>2m</a:t>
                        </a:r>
                        <a:endParaRPr kumimoji="0" lang="pt-BR" sz="12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endParaRPr>
                      </a:p>
                    </p:txBody>
                  </p:sp>
                  <p:grpSp>
                    <p:nvGrpSpPr>
                      <p:cNvPr id="19" name="Grupo 72">
                        <a:extLst>
                          <a:ext uri="{FF2B5EF4-FFF2-40B4-BE49-F238E27FC236}">
                            <a16:creationId xmlns:a16="http://schemas.microsoft.com/office/drawing/2014/main" id="{D013EE56-6FAE-4253-8F92-00F46B7A7A9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0" y="0"/>
                        <a:ext cx="5495925" cy="4333875"/>
                        <a:chOff x="0" y="0"/>
                        <a:chExt cx="5495925" cy="4333875"/>
                      </a:xfrm>
                    </p:grpSpPr>
                    <p:sp>
                      <p:nvSpPr>
                        <p:cNvPr id="20" name="Caixa de texto 47">
                          <a:extLst>
                            <a:ext uri="{FF2B5EF4-FFF2-40B4-BE49-F238E27FC236}">
                              <a16:creationId xmlns:a16="http://schemas.microsoft.com/office/drawing/2014/main" id="{01C4D075-AD69-4720-9CBC-28C045BE677D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 rot="16200000">
                          <a:off x="176212" y="985838"/>
                          <a:ext cx="809625" cy="457200"/>
                        </a:xfrm>
                        <a:prstGeom prst="rect">
                          <a:avLst/>
                        </a:prstGeom>
                        <a:solidFill>
                          <a:sysClr val="window" lastClr="FFFFFF"/>
                        </a:solidFill>
                        <a:ln w="6350">
                          <a:noFill/>
                        </a:ln>
                        <a:effectLst/>
                      </p:spPr>
                      <p:txBody>
                        <a:bodyPr rot="0" spcFirstLastPara="0" vert="horz" wrap="square" lIns="91440" tIns="45720" rIns="91440" bIns="45720" numCol="1" spcCol="0" rtlCol="0" fromWordArt="0" anchor="t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2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Times New Roman"/>
                              <a:ea typeface="Calibri"/>
                              <a:cs typeface="Times New Roman"/>
                            </a:rPr>
                            <a:t>4 m</a:t>
                          </a:r>
                          <a:endParaRPr kumimoji="0" lang="pt-BR" sz="12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Times New Roman"/>
                            <a:ea typeface="Calibri"/>
                            <a:cs typeface="Times New Roman"/>
                          </a:endParaRPr>
                        </a:p>
                      </p:txBody>
                    </p:sp>
                    <p:grpSp>
                      <p:nvGrpSpPr>
                        <p:cNvPr id="21" name="Grupo 74">
                          <a:extLst>
                            <a:ext uri="{FF2B5EF4-FFF2-40B4-BE49-F238E27FC236}">
                              <a16:creationId xmlns:a16="http://schemas.microsoft.com/office/drawing/2014/main" id="{4796D358-C1D1-4D0C-B40D-A1D23E11BC6F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0" y="0"/>
                          <a:ext cx="5495925" cy="4333875"/>
                          <a:chOff x="0" y="0"/>
                          <a:chExt cx="5495925" cy="4333875"/>
                        </a:xfrm>
                      </p:grpSpPr>
                      <p:sp>
                        <p:nvSpPr>
                          <p:cNvPr id="22" name="Caixa de texto 44">
                            <a:extLst>
                              <a:ext uri="{FF2B5EF4-FFF2-40B4-BE49-F238E27FC236}">
                                <a16:creationId xmlns:a16="http://schemas.microsoft.com/office/drawing/2014/main" id="{554D1B1F-F51E-4720-80A8-BBAAD001CEA3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3876675" y="657225"/>
                            <a:ext cx="676275" cy="342900"/>
                          </a:xfrm>
                          <a:prstGeom prst="rect">
                            <a:avLst/>
                          </a:prstGeom>
                          <a:solidFill>
                            <a:sysClr val="window" lastClr="FFFFFF"/>
                          </a:solidFill>
                          <a:ln w="6350">
                            <a:noFill/>
                          </a:ln>
                          <a:effectLst/>
                        </p:spPr>
                        <p:txBody>
                          <a:bodyPr rot="0" spcFirstLastPara="0" vert="horz" wrap="square" lIns="91440" tIns="45720" rIns="91440" bIns="45720" numCol="1" spcCol="0" rtlCol="0" fromWordArt="0" anchor="t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marL="0" marR="0" lvl="0" indent="0" defTabSz="914400" eaLnBrk="1" fontAlgn="auto" latinLnBrk="0" hangingPunct="1">
                              <a:lnSpc>
                                <a:spcPct val="115000"/>
                              </a:lnSpc>
                              <a:spcBef>
                                <a:spcPts val="0"/>
                              </a:spcBef>
                              <a:spcAft>
                                <a:spcPts val="100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r>
                              <a:rPr kumimoji="0" lang="en-US" sz="1200" b="0" i="0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Times New Roman"/>
                                <a:ea typeface="Calibri"/>
                                <a:cs typeface="Times New Roman"/>
                              </a:rPr>
                              <a:t>(2)</a:t>
                            </a:r>
                            <a:endParaRPr kumimoji="0" lang="pt-BR" sz="12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Times New Roman"/>
                              <a:ea typeface="Calibri"/>
                              <a:cs typeface="Times New Roman"/>
                            </a:endParaRPr>
                          </a:p>
                        </p:txBody>
                      </p:sp>
                      <p:grpSp>
                        <p:nvGrpSpPr>
                          <p:cNvPr id="23" name="Grupo 76">
                            <a:extLst>
                              <a:ext uri="{FF2B5EF4-FFF2-40B4-BE49-F238E27FC236}">
                                <a16:creationId xmlns:a16="http://schemas.microsoft.com/office/drawing/2014/main" id="{202C1AD2-3C00-4B84-A0F7-DCD524D868B3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0" y="0"/>
                            <a:ext cx="5495925" cy="4333875"/>
                            <a:chOff x="0" y="0"/>
                            <a:chExt cx="5495925" cy="4333875"/>
                          </a:xfrm>
                        </p:grpSpPr>
                        <p:grpSp>
                          <p:nvGrpSpPr>
                            <p:cNvPr id="24" name="Grupo 77">
                              <a:extLst>
                                <a:ext uri="{FF2B5EF4-FFF2-40B4-BE49-F238E27FC236}">
                                  <a16:creationId xmlns:a16="http://schemas.microsoft.com/office/drawing/2014/main" id="{7A87F3F8-75F8-4A76-B64A-9DEB8F27A8F3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0" y="0"/>
                              <a:ext cx="5495925" cy="4333875"/>
                              <a:chOff x="0" y="0"/>
                              <a:chExt cx="5495925" cy="4333875"/>
                            </a:xfrm>
                          </p:grpSpPr>
                          <p:grpSp>
                            <p:nvGrpSpPr>
                              <p:cNvPr id="26" name="Grupo 79">
                                <a:extLst>
                                  <a:ext uri="{FF2B5EF4-FFF2-40B4-BE49-F238E27FC236}">
                                    <a16:creationId xmlns:a16="http://schemas.microsoft.com/office/drawing/2014/main" id="{FC02A4AE-A6C4-4B20-8B18-C836B21894AB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0" y="0"/>
                                <a:ext cx="5495925" cy="4333875"/>
                                <a:chOff x="0" y="0"/>
                                <a:chExt cx="5495925" cy="4333875"/>
                              </a:xfrm>
                            </p:grpSpPr>
                            <p:grpSp>
                              <p:nvGrpSpPr>
                                <p:cNvPr id="29" name="Grupo 82">
                                  <a:extLst>
                                    <a:ext uri="{FF2B5EF4-FFF2-40B4-BE49-F238E27FC236}">
                                      <a16:creationId xmlns:a16="http://schemas.microsoft.com/office/drawing/2014/main" id="{E23EB27F-8582-400D-A9C3-19350230B3AF}"/>
                                    </a:ext>
                                  </a:extLst>
                                </p:cNvPr>
                                <p:cNvGrpSpPr/>
                                <p:nvPr/>
                              </p:nvGrpSpPr>
                              <p:grpSpPr>
                                <a:xfrm>
                                  <a:off x="0" y="0"/>
                                  <a:ext cx="5495925" cy="4333875"/>
                                  <a:chOff x="0" y="0"/>
                                  <a:chExt cx="5495925" cy="4333875"/>
                                </a:xfrm>
                              </p:grpSpPr>
                              <p:grpSp>
                                <p:nvGrpSpPr>
                                  <p:cNvPr id="32" name="Grupo 85">
                                    <a:extLst>
                                      <a:ext uri="{FF2B5EF4-FFF2-40B4-BE49-F238E27FC236}">
                                        <a16:creationId xmlns:a16="http://schemas.microsoft.com/office/drawing/2014/main" id="{84709089-AD5D-4978-B7F5-F380775EC133}"/>
                                      </a:ext>
                                    </a:extLst>
                                  </p:cNvPr>
                                  <p:cNvGrpSpPr/>
                                  <p:nvPr/>
                                </p:nvGrpSpPr>
                                <p:grpSpPr>
                                  <a:xfrm>
                                    <a:off x="0" y="0"/>
                                    <a:ext cx="5495925" cy="4333875"/>
                                    <a:chOff x="0" y="0"/>
                                    <a:chExt cx="5495925" cy="4333875"/>
                                  </a:xfrm>
                                </p:grpSpPr>
                                <p:grpSp>
                                  <p:nvGrpSpPr>
                                    <p:cNvPr id="36" name="Grupo 89">
                                      <a:extLst>
                                        <a:ext uri="{FF2B5EF4-FFF2-40B4-BE49-F238E27FC236}">
                                          <a16:creationId xmlns:a16="http://schemas.microsoft.com/office/drawing/2014/main" id="{2E7A8882-2A94-4578-8337-8407758BDADE}"/>
                                        </a:ext>
                                      </a:extLst>
                                    </p:cNvPr>
                                    <p:cNvGrpSpPr/>
                                    <p:nvPr/>
                                  </p:nvGrpSpPr>
                                  <p:grpSpPr>
                                    <a:xfrm>
                                      <a:off x="0" y="0"/>
                                      <a:ext cx="5495925" cy="4333875"/>
                                      <a:chOff x="0" y="0"/>
                                      <a:chExt cx="5495925" cy="4333875"/>
                                    </a:xfrm>
                                  </p:grpSpPr>
                                  <p:grpSp>
                                    <p:nvGrpSpPr>
                                      <p:cNvPr id="39" name="Grupo 9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5575F2CE-57B1-49D0-95A8-518B980AF0D8}"/>
                                          </a:ext>
                                        </a:extLst>
                                      </p:cNvPr>
                                      <p:cNvGrpSpPr/>
                                      <p:nvPr/>
                                    </p:nvGrpSpPr>
                                    <p:grpSpPr>
                                      <a:xfrm>
                                        <a:off x="0" y="0"/>
                                        <a:ext cx="5495925" cy="4333875"/>
                                        <a:chOff x="0" y="0"/>
                                        <a:chExt cx="5495925" cy="4333875"/>
                                      </a:xfrm>
                                    </p:grpSpPr>
                                    <p:grpSp>
                                      <p:nvGrpSpPr>
                                        <p:cNvPr id="43" name="Grupo 96">
                                          <a:extLst>
                                            <a:ext uri="{FF2B5EF4-FFF2-40B4-BE49-F238E27FC236}">
                                              <a16:creationId xmlns:a16="http://schemas.microsoft.com/office/drawing/2014/main" id="{23559B88-DB0C-4F9C-AECD-B2A8A86062C6}"/>
                                            </a:ext>
                                          </a:extLst>
                                        </p:cNvPr>
                                        <p:cNvGrpSpPr/>
                                        <p:nvPr/>
                                      </p:nvGrpSpPr>
                                      <p:grpSpPr>
                                        <a:xfrm>
                                          <a:off x="676275" y="0"/>
                                          <a:ext cx="4819650" cy="3667125"/>
                                          <a:chOff x="0" y="0"/>
                                          <a:chExt cx="4819650" cy="3667125"/>
                                        </a:xfrm>
                                      </p:grpSpPr>
                                      <p:cxnSp>
                                        <p:nvCxnSpPr>
                                          <p:cNvPr id="47" name="Conector reto 46">
                                            <a:extLst>
                                              <a:ext uri="{FF2B5EF4-FFF2-40B4-BE49-F238E27FC236}">
                                                <a16:creationId xmlns:a16="http://schemas.microsoft.com/office/drawing/2014/main" id="{BC8DC169-7B07-47F7-9F73-CF57FCD68608}"/>
                                              </a:ext>
                                            </a:extLst>
                                          </p:cNvPr>
                                          <p:cNvCxnSpPr/>
                                          <p:nvPr/>
                                        </p:nvCxnSpPr>
                                        <p:spPr>
                                          <a:xfrm>
                                            <a:off x="95250" y="2657475"/>
                                            <a:ext cx="0" cy="838200"/>
                                          </a:xfrm>
                                          <a:prstGeom prst="line">
                                            <a:avLst/>
                                          </a:prstGeom>
                                          <a:noFill/>
                                          <a:ln w="9525" cap="flat" cmpd="sng" algn="ctr">
                                            <a:solidFill>
                                              <a:srgbClr val="4F81BD">
                                                <a:shade val="95000"/>
                                                <a:satMod val="105000"/>
                                              </a:srgbClr>
                                            </a:solidFill>
                                            <a:prstDash val="solid"/>
                                          </a:ln>
                                          <a:effectLst/>
                                        </p:spPr>
                                      </p:cxnSp>
                                      <p:cxnSp>
                                        <p:nvCxnSpPr>
                                          <p:cNvPr id="48" name="Conector reto 47">
                                            <a:extLst>
                                              <a:ext uri="{FF2B5EF4-FFF2-40B4-BE49-F238E27FC236}">
                                                <a16:creationId xmlns:a16="http://schemas.microsoft.com/office/drawing/2014/main" id="{56D8401D-16A8-45A5-BDC1-F0882A39A7CC}"/>
                                              </a:ext>
                                            </a:extLst>
                                          </p:cNvPr>
                                          <p:cNvCxnSpPr/>
                                          <p:nvPr/>
                                        </p:nvCxnSpPr>
                                        <p:spPr>
                                          <a:xfrm>
                                            <a:off x="95250" y="2657475"/>
                                            <a:ext cx="723900" cy="0"/>
                                          </a:xfrm>
                                          <a:prstGeom prst="line">
                                            <a:avLst/>
                                          </a:prstGeom>
                                          <a:noFill/>
                                          <a:ln w="9525" cap="flat" cmpd="sng" algn="ctr">
                                            <a:solidFill>
                                              <a:srgbClr val="4F81BD">
                                                <a:shade val="95000"/>
                                                <a:satMod val="105000"/>
                                              </a:srgbClr>
                                            </a:solidFill>
                                            <a:prstDash val="solid"/>
                                          </a:ln>
                                          <a:effectLst/>
                                        </p:spPr>
                                      </p:cxnSp>
                                      <p:sp>
                                        <p:nvSpPr>
                                          <p:cNvPr id="49" name="Elipse 48">
                                            <a:extLst>
                                              <a:ext uri="{FF2B5EF4-FFF2-40B4-BE49-F238E27FC236}">
                                                <a16:creationId xmlns:a16="http://schemas.microsoft.com/office/drawing/2014/main" id="{54799900-8AD0-4102-B49D-8526F6B2CABF}"/>
                                              </a:ext>
                                            </a:extLst>
                                          </p:cNvPr>
                                          <p:cNvSpPr/>
                                          <p:nvPr/>
                                        </p:nvSpPr>
                                        <p:spPr>
                                          <a:xfrm>
                                            <a:off x="819150" y="2428875"/>
                                            <a:ext cx="409575" cy="466725"/>
                                          </a:xfrm>
                                          <a:prstGeom prst="ellipse">
                                            <a:avLst/>
                                          </a:prstGeom>
                                          <a:solidFill>
                                            <a:srgbClr val="4F81BD"/>
                                          </a:solidFill>
                                          <a:ln w="25400" cap="flat" cmpd="sng" algn="ctr">
                                            <a:solidFill>
                                              <a:srgbClr val="4F81BD">
                                                <a:shade val="50000"/>
                                              </a:srgbClr>
                                            </a:solidFill>
                                            <a:prstDash val="solid"/>
                                          </a:ln>
                                          <a:effectLst/>
                                        </p:spPr>
                                        <p:txBody>
          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          <a:prstTxWarp prst="textNoShape">
                                              <a:avLst/>
                                            </a:prstTxWarp>
                                            <a:noAutofit/>
                                          </a:bodyPr>
                                          <a:lstStyle/>
                                          <a:p>
                                            <a:pPr marL="0" marR="0" lvl="0" indent="0" algn="ctr" defTabSz="914400" eaLnBrk="1" fontAlgn="auto" latinLnBrk="0" hangingPunct="1">
                                              <a:lnSpc>
                                                <a:spcPct val="115000"/>
                                              </a:lnSpc>
                                              <a:spcBef>
                                                <a:spcPts val="0"/>
                                              </a:spcBef>
                                              <a:spcAft>
                                                <a:spcPts val="1000"/>
                                              </a:spcAft>
                                              <a:buClrTx/>
                                              <a:buSzTx/>
                                              <a:buFontTx/>
                                              <a:buNone/>
                                              <a:tabLst/>
                                              <a:defRPr/>
                                            </a:pPr>
                                            <a:r>
                                              <a:rPr kumimoji="0" lang="en-US" sz="1600" b="1" i="0" u="none" strike="noStrike" kern="0" cap="none" spc="0" normalizeH="0" baseline="0" noProof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FFFFFF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Times New Roman"/>
                                                <a:ea typeface="Calibri"/>
                                                <a:cs typeface="Times New Roman"/>
                                              </a:rPr>
                                              <a:t>B</a:t>
                                            </a:r>
                                            <a:endParaRPr kumimoji="0" lang="pt-BR" sz="1200" b="0" i="0" u="none" strike="noStrike" kern="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Times New Roman"/>
                                              <a:ea typeface="Calibri"/>
                                              <a:cs typeface="Times New Roman"/>
                                            </a:endParaRPr>
                                          </a:p>
                                        </p:txBody>
                                      </p:sp>
                                      <p:cxnSp>
                                        <p:nvCxnSpPr>
                                          <p:cNvPr id="50" name="Conector reto 49">
                                            <a:extLst>
                                              <a:ext uri="{FF2B5EF4-FFF2-40B4-BE49-F238E27FC236}">
                                                <a16:creationId xmlns:a16="http://schemas.microsoft.com/office/drawing/2014/main" id="{5E68DCA1-2E8D-4A3C-9337-7A2D305398CE}"/>
                                              </a:ext>
                                            </a:extLst>
                                          </p:cNvPr>
                                          <p:cNvCxnSpPr/>
                                          <p:nvPr/>
                                        </p:nvCxnSpPr>
                                        <p:spPr>
                                          <a:xfrm flipV="1">
                                            <a:off x="1028700" y="1971675"/>
                                            <a:ext cx="0" cy="457200"/>
                                          </a:xfrm>
                                          <a:prstGeom prst="line">
                                            <a:avLst/>
                                          </a:prstGeom>
                                          <a:noFill/>
                                          <a:ln w="9525" cap="flat" cmpd="sng" algn="ctr">
                                            <a:solidFill>
                                              <a:srgbClr val="4F81BD">
                                                <a:shade val="95000"/>
                                                <a:satMod val="105000"/>
                                              </a:srgbClr>
                                            </a:solidFill>
                                            <a:prstDash val="solid"/>
                                          </a:ln>
                                          <a:effectLst/>
                                        </p:spPr>
                                      </p:cxnSp>
                                      <p:cxnSp>
                                        <p:nvCxnSpPr>
                                          <p:cNvPr id="51" name="Conector reto 50">
                                            <a:extLst>
                                              <a:ext uri="{FF2B5EF4-FFF2-40B4-BE49-F238E27FC236}">
                                                <a16:creationId xmlns:a16="http://schemas.microsoft.com/office/drawing/2014/main" id="{CB945BA7-EA27-405E-9F4D-A1423E1C3437}"/>
                                              </a:ext>
                                            </a:extLst>
                                          </p:cNvPr>
                                          <p:cNvCxnSpPr/>
                                          <p:nvPr/>
                                        </p:nvCxnSpPr>
                                        <p:spPr>
                                          <a:xfrm>
                                            <a:off x="914400" y="1971675"/>
                                            <a:ext cx="238125" cy="0"/>
                                          </a:xfrm>
                                          <a:prstGeom prst="line">
                                            <a:avLst/>
                                          </a:prstGeom>
                                          <a:noFill/>
                                          <a:ln w="9525" cap="flat" cmpd="sng" algn="ctr">
                                            <a:solidFill>
                                              <a:srgbClr val="4F81BD">
                                                <a:shade val="95000"/>
                                                <a:satMod val="105000"/>
                                              </a:srgbClr>
                                            </a:solidFill>
                                            <a:prstDash val="solid"/>
                                          </a:ln>
                                          <a:effectLst/>
                                        </p:spPr>
                                      </p:cxnSp>
                                      <p:cxnSp>
                                        <p:nvCxnSpPr>
                                          <p:cNvPr id="52" name="Conector de seta reta 105">
                                            <a:extLst>
                                              <a:ext uri="{FF2B5EF4-FFF2-40B4-BE49-F238E27FC236}">
                                                <a16:creationId xmlns:a16="http://schemas.microsoft.com/office/drawing/2014/main" id="{0DA6F90D-D647-44CC-AB63-B9498A248236}"/>
                                              </a:ext>
                                            </a:extLst>
                                          </p:cNvPr>
                                          <p:cNvCxnSpPr/>
                                          <p:nvPr/>
                                        </p:nvCxnSpPr>
                                        <p:spPr>
                                          <a:xfrm flipV="1">
                                            <a:off x="914400" y="1762125"/>
                                            <a:ext cx="238125" cy="209550"/>
                                          </a:xfrm>
                                          <a:prstGeom prst="straightConnector1">
                                            <a:avLst/>
                                          </a:prstGeom>
                                          <a:noFill/>
                                          <a:ln w="9525" cap="flat" cmpd="sng" algn="ctr">
                                            <a:solidFill>
                                              <a:srgbClr val="4F81BD">
                                                <a:shade val="95000"/>
                                                <a:satMod val="105000"/>
                                              </a:srgbClr>
                                            </a:solidFill>
                                            <a:prstDash val="solid"/>
                                            <a:headEnd type="none" w="med" len="med"/>
                                            <a:tailEnd type="triangle" w="med" len="med"/>
                                          </a:ln>
                                          <a:effectLst/>
                                        </p:spPr>
                                      </p:cxnSp>
                                      <p:cxnSp>
                                        <p:nvCxnSpPr>
                                          <p:cNvPr id="53" name="Conector reto 52">
                                            <a:extLst>
                                              <a:ext uri="{FF2B5EF4-FFF2-40B4-BE49-F238E27FC236}">
                                                <a16:creationId xmlns:a16="http://schemas.microsoft.com/office/drawing/2014/main" id="{DA485BDE-ED93-4779-95CA-280D0D6E0F9D}"/>
                                              </a:ext>
                                            </a:extLst>
                                          </p:cNvPr>
                                          <p:cNvCxnSpPr/>
                                          <p:nvPr/>
                                        </p:nvCxnSpPr>
                                        <p:spPr>
                                          <a:xfrm>
                                            <a:off x="952500" y="1762125"/>
                                            <a:ext cx="238125" cy="0"/>
                                          </a:xfrm>
                                          <a:prstGeom prst="line">
                                            <a:avLst/>
                                          </a:prstGeom>
                                          <a:noFill/>
                                          <a:ln w="9525" cap="flat" cmpd="sng" algn="ctr">
                                            <a:solidFill>
                                              <a:srgbClr val="4F81BD">
                                                <a:shade val="95000"/>
                                                <a:satMod val="105000"/>
                                              </a:srgbClr>
                                            </a:solidFill>
                                            <a:prstDash val="solid"/>
                                          </a:ln>
                                          <a:effectLst/>
                                        </p:spPr>
                                      </p:cxnSp>
                                      <p:cxnSp>
                                        <p:nvCxnSpPr>
                                          <p:cNvPr id="54" name="Conector reto 53">
                                            <a:extLst>
                                              <a:ext uri="{FF2B5EF4-FFF2-40B4-BE49-F238E27FC236}">
                                                <a16:creationId xmlns:a16="http://schemas.microsoft.com/office/drawing/2014/main" id="{217CCEAD-48D2-463D-91EE-33CDD13F9E73}"/>
                                              </a:ext>
                                            </a:extLst>
                                          </p:cNvPr>
                                          <p:cNvCxnSpPr/>
                                          <p:nvPr/>
                                        </p:nvCxnSpPr>
                                        <p:spPr>
                                          <a:xfrm flipV="1">
                                            <a:off x="1028700" y="247650"/>
                                            <a:ext cx="0" cy="1514475"/>
                                          </a:xfrm>
                                          <a:prstGeom prst="line">
                                            <a:avLst/>
                                          </a:prstGeom>
                                          <a:noFill/>
                                          <a:ln w="9525" cap="flat" cmpd="sng" algn="ctr">
                                            <a:solidFill>
                                              <a:srgbClr val="4F81BD">
                                                <a:shade val="95000"/>
                                                <a:satMod val="105000"/>
                                              </a:srgbClr>
                                            </a:solidFill>
                                            <a:prstDash val="solid"/>
                                          </a:ln>
                                          <a:effectLst/>
                                        </p:spPr>
                                      </p:cxnSp>
                                      <p:cxnSp>
                                        <p:nvCxnSpPr>
                                          <p:cNvPr id="55" name="Conector reto 54">
                                            <a:extLst>
                                              <a:ext uri="{FF2B5EF4-FFF2-40B4-BE49-F238E27FC236}">
                                                <a16:creationId xmlns:a16="http://schemas.microsoft.com/office/drawing/2014/main" id="{F67CB5D1-0FB3-4512-8AC5-078BD86AB5D1}"/>
                                              </a:ext>
                                            </a:extLst>
                                          </p:cNvPr>
                                          <p:cNvCxnSpPr/>
                                          <p:nvPr/>
                                        </p:nvCxnSpPr>
                                        <p:spPr>
                                          <a:xfrm>
                                            <a:off x="1028700" y="247650"/>
                                            <a:ext cx="904875" cy="0"/>
                                          </a:xfrm>
                                          <a:prstGeom prst="line">
                                            <a:avLst/>
                                          </a:prstGeom>
                                          <a:noFill/>
                                          <a:ln w="9525" cap="flat" cmpd="sng" algn="ctr">
                                            <a:solidFill>
                                              <a:srgbClr val="4F81BD">
                                                <a:shade val="95000"/>
                                                <a:satMod val="105000"/>
                                              </a:srgbClr>
                                            </a:solidFill>
                                            <a:prstDash val="solid"/>
                                          </a:ln>
                                          <a:effectLst/>
                                        </p:spPr>
                                      </p:cxnSp>
                                      <p:sp>
                                        <p:nvSpPr>
                                          <p:cNvPr id="56" name="Fluxograma: Agrupar 55">
                                            <a:extLst>
                                              <a:ext uri="{FF2B5EF4-FFF2-40B4-BE49-F238E27FC236}">
                                                <a16:creationId xmlns:a16="http://schemas.microsoft.com/office/drawing/2014/main" id="{EFA28858-F4C7-499C-A2FD-C76C288C65CB}"/>
                                              </a:ext>
                                            </a:extLst>
                                          </p:cNvPr>
                                          <p:cNvSpPr/>
                                          <p:nvPr/>
                                        </p:nvSpPr>
                                        <p:spPr>
                                          <a:xfrm rot="5400000">
                                            <a:off x="1981200" y="123825"/>
                                            <a:ext cx="190500" cy="247650"/>
                                          </a:xfrm>
                                          <a:prstGeom prst="flowChartCollate">
                                            <a:avLst/>
                                          </a:prstGeom>
                                          <a:solidFill>
                                            <a:srgbClr val="4F81BD"/>
                                          </a:solidFill>
                                          <a:ln w="25400" cap="flat" cmpd="sng" algn="ctr">
                                            <a:solidFill>
                                              <a:srgbClr val="4F81BD">
                                                <a:shade val="50000"/>
                                              </a:srgbClr>
                                            </a:solidFill>
                                            <a:prstDash val="solid"/>
                                          </a:ln>
                                          <a:effectLst/>
                                        </p:spPr>
                                        <p:txBody>
          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          <a:prstTxWarp prst="textNoShape">
                                              <a:avLst/>
                                            </a:prstTxWarp>
                                            <a:noAutofit/>
                                          </a:bodyPr>
                                          <a:lstStyle/>
                                          <a:p>
                                            <a:pPr marL="0" marR="0" lvl="0" indent="0" defTabSz="914400" eaLnBrk="1" fontAlgn="auto" latinLnBrk="0" hangingPunct="1">
                                              <a:lnSpc>
                                                <a:spcPct val="100000"/>
                                              </a:lnSpc>
                                              <a:spcBef>
                                                <a:spcPts val="0"/>
                                              </a:spcBef>
                                              <a:spcAft>
                                                <a:spcPts val="0"/>
                                              </a:spcAft>
                                              <a:buClrTx/>
                                              <a:buSzTx/>
                                              <a:buFontTx/>
                                              <a:buNone/>
                                              <a:tabLst/>
                                              <a:defRPr/>
                                            </a:pPr>
                                            <a:endParaRPr kumimoji="0" lang="pt-BR" sz="1800" b="0" i="0" u="none" strike="noStrike" kern="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white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libri"/>
                                              <a:ea typeface="+mn-ea"/>
                                              <a:cs typeface="+mn-cs"/>
                                            </a:endParaRPr>
                                          </a:p>
                                        </p:txBody>
                                      </p:sp>
                                      <p:cxnSp>
                                        <p:nvCxnSpPr>
                                          <p:cNvPr id="57" name="Conector reto 56">
                                            <a:extLst>
                                              <a:ext uri="{FF2B5EF4-FFF2-40B4-BE49-F238E27FC236}">
                                                <a16:creationId xmlns:a16="http://schemas.microsoft.com/office/drawing/2014/main" id="{516B3B69-B293-4984-B791-FDBB7DDE392C}"/>
                                              </a:ext>
                                            </a:extLst>
                                          </p:cNvPr>
                                          <p:cNvCxnSpPr/>
                                          <p:nvPr/>
                                        </p:nvCxnSpPr>
                                        <p:spPr>
                                          <a:xfrm>
                                            <a:off x="2200275" y="247650"/>
                                            <a:ext cx="1533525" cy="0"/>
                                          </a:xfrm>
                                          <a:prstGeom prst="line">
                                            <a:avLst/>
                                          </a:prstGeom>
                                          <a:noFill/>
                                          <a:ln w="9525" cap="flat" cmpd="sng" algn="ctr">
                                            <a:solidFill>
                                              <a:srgbClr val="4F81BD">
                                                <a:shade val="95000"/>
                                                <a:satMod val="105000"/>
                                              </a:srgbClr>
                                            </a:solidFill>
                                            <a:prstDash val="solid"/>
                                          </a:ln>
                                          <a:effectLst/>
                                        </p:spPr>
                                      </p:cxnSp>
                                      <p:sp>
                                        <p:nvSpPr>
                                          <p:cNvPr id="58" name="Retângulo de cantos arredondados 111">
                                            <a:extLst>
                                              <a:ext uri="{FF2B5EF4-FFF2-40B4-BE49-F238E27FC236}">
                                                <a16:creationId xmlns:a16="http://schemas.microsoft.com/office/drawing/2014/main" id="{3568AB72-9E52-45FD-BD1B-9C20E3FB0F1B}"/>
                                              </a:ext>
                                            </a:extLst>
                                          </p:cNvPr>
                                          <p:cNvSpPr/>
                                          <p:nvPr/>
                                        </p:nvSpPr>
                                        <p:spPr>
                                          <a:xfrm>
                                            <a:off x="3733800" y="0"/>
                                            <a:ext cx="1085850" cy="523875"/>
                                          </a:xfrm>
                                          <a:prstGeom prst="roundRect">
                                            <a:avLst/>
                                          </a:prstGeom>
                                          <a:solidFill>
                                            <a:srgbClr val="4F81BD"/>
                                          </a:solidFill>
                                          <a:ln w="25400" cap="flat" cmpd="sng" algn="ctr">
                                            <a:solidFill>
                                              <a:srgbClr val="4F81BD">
                                                <a:shade val="50000"/>
                                              </a:srgbClr>
                                            </a:solidFill>
                                            <a:prstDash val="solid"/>
                                          </a:ln>
                                          <a:effectLst/>
                                        </p:spPr>
                                        <p:txBody>
          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          <a:prstTxWarp prst="textNoShape">
                                              <a:avLst/>
                                            </a:prstTxWarp>
                                            <a:noAutofit/>
                                          </a:bodyPr>
                                          <a:lstStyle/>
                                          <a:p>
                                            <a:pPr marL="0" marR="0" lvl="0" indent="0" algn="ctr" defTabSz="914400" eaLnBrk="1" fontAlgn="auto" latinLnBrk="0" hangingPunct="1">
                                              <a:lnSpc>
                                                <a:spcPct val="115000"/>
                                              </a:lnSpc>
                                              <a:spcBef>
                                                <a:spcPts val="0"/>
                                              </a:spcBef>
                                              <a:spcAft>
                                                <a:spcPts val="1000"/>
                                              </a:spcAft>
                                              <a:buClrTx/>
                                              <a:buSzTx/>
                                              <a:buFontTx/>
                                              <a:buNone/>
                                              <a:tabLst/>
                                              <a:defRPr/>
                                            </a:pPr>
                                            <a:r>
                                              <a:rPr kumimoji="0" lang="en-US" sz="1200" b="1" i="0" u="none" strike="noStrike" kern="0" cap="none" spc="0" normalizeH="0" baseline="0" noProof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FFFFFF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Times New Roman"/>
                                                <a:ea typeface="Calibri"/>
                                                <a:cs typeface="Times New Roman"/>
                                              </a:rPr>
                                              <a:t>Processo químico</a:t>
                                            </a:r>
                                            <a:endParaRPr kumimoji="0" lang="pt-BR" sz="1200" b="0" i="0" u="none" strike="noStrike" kern="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Times New Roman"/>
                                              <a:ea typeface="Calibri"/>
                                              <a:cs typeface="Times New Roman"/>
                                            </a:endParaRPr>
                                          </a:p>
                                        </p:txBody>
                                      </p:sp>
                                      <p:cxnSp>
                                        <p:nvCxnSpPr>
                                          <p:cNvPr id="59" name="Conector reto 58">
                                            <a:extLst>
                                              <a:ext uri="{FF2B5EF4-FFF2-40B4-BE49-F238E27FC236}">
                                                <a16:creationId xmlns:a16="http://schemas.microsoft.com/office/drawing/2014/main" id="{0D1F0955-2723-4F9A-920B-AC74C9066287}"/>
                                              </a:ext>
                                            </a:extLst>
                                          </p:cNvPr>
                                          <p:cNvCxnSpPr/>
                                          <p:nvPr/>
                                        </p:nvCxnSpPr>
                                        <p:spPr>
                                          <a:xfrm flipV="1">
                                            <a:off x="3676650" y="123825"/>
                                            <a:ext cx="0" cy="247650"/>
                                          </a:xfrm>
                                          <a:prstGeom prst="line">
                                            <a:avLst/>
                                          </a:prstGeom>
                                          <a:noFill/>
                                          <a:ln w="9525" cap="flat" cmpd="sng" algn="ctr">
                                            <a:solidFill>
                                              <a:srgbClr val="4F81BD">
                                                <a:shade val="95000"/>
                                                <a:satMod val="105000"/>
                                              </a:srgbClr>
                                            </a:solidFill>
                                            <a:prstDash val="lgDash"/>
                                          </a:ln>
                                          <a:effectLst/>
                                        </p:spPr>
                                      </p:cxnSp>
                                      <p:sp>
                                        <p:nvSpPr>
                                          <p:cNvPr id="60" name="Fluxograma: Extrair 59">
                                            <a:extLst>
                                              <a:ext uri="{FF2B5EF4-FFF2-40B4-BE49-F238E27FC236}">
                                                <a16:creationId xmlns:a16="http://schemas.microsoft.com/office/drawing/2014/main" id="{FF42D08E-8E3F-4924-B6F2-2D5E003984AB}"/>
                                              </a:ext>
                                            </a:extLst>
                                          </p:cNvPr>
                                          <p:cNvSpPr/>
                                          <p:nvPr/>
                                        </p:nvSpPr>
                                        <p:spPr>
                                          <a:xfrm>
                                            <a:off x="0" y="3476625"/>
                                            <a:ext cx="180975" cy="190500"/>
                                          </a:xfrm>
                                          <a:prstGeom prst="flowChartExtract">
                                            <a:avLst/>
                                          </a:prstGeom>
                                          <a:solidFill>
                                            <a:srgbClr val="4F81BD"/>
                                          </a:solidFill>
                                          <a:ln w="25400" cap="flat" cmpd="sng" algn="ctr">
                                            <a:solidFill>
                                              <a:srgbClr val="4F81BD">
                                                <a:shade val="50000"/>
                                              </a:srgbClr>
                                            </a:solidFill>
                                            <a:prstDash val="solid"/>
                                          </a:ln>
                                          <a:effectLst/>
                                        </p:spPr>
                                        <p:txBody>
          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          <a:prstTxWarp prst="textNoShape">
                                              <a:avLst/>
                                            </a:prstTxWarp>
                                            <a:noAutofit/>
                                          </a:bodyPr>
                                          <a:lstStyle/>
                                          <a:p>
                                            <a:pPr marL="0" marR="0" lvl="0" indent="0" defTabSz="914400" eaLnBrk="1" fontAlgn="auto" latinLnBrk="0" hangingPunct="1">
                                              <a:lnSpc>
                                                <a:spcPct val="100000"/>
                                              </a:lnSpc>
                                              <a:spcBef>
                                                <a:spcPts val="0"/>
                                              </a:spcBef>
                                              <a:spcAft>
                                                <a:spcPts val="0"/>
                                              </a:spcAft>
                                              <a:buClrTx/>
                                              <a:buSzTx/>
                                              <a:buFontTx/>
                                              <a:buNone/>
                                              <a:tabLst/>
                                              <a:defRPr/>
                                            </a:pPr>
                                            <a:endParaRPr kumimoji="0" lang="pt-BR" sz="1800" b="0" i="0" u="none" strike="noStrike" kern="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white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libri"/>
                                              <a:ea typeface="+mn-ea"/>
                                              <a:cs typeface="+mn-cs"/>
                                            </a:endParaRPr>
                                          </a:p>
                                        </p:txBody>
                                      </p:sp>
                                    </p:grpSp>
                                    <p:cxnSp>
                                      <p:nvCxnSpPr>
                                        <p:cNvPr id="44" name="Conector reto 43">
                                          <a:extLst>
                                            <a:ext uri="{FF2B5EF4-FFF2-40B4-BE49-F238E27FC236}">
                                              <a16:creationId xmlns:a16="http://schemas.microsoft.com/office/drawing/2014/main" id="{ADCC4DE3-1469-40EC-8A7B-941E3A8B096A}"/>
                                            </a:ext>
                                          </a:extLst>
                                        </p:cNvPr>
                                        <p:cNvCxnSpPr/>
                                        <p:nvPr/>
                                      </p:nvCxnSpPr>
                                      <p:spPr>
                                        <a:xfrm>
                                          <a:off x="0" y="3048000"/>
                                          <a:ext cx="0" cy="1285875"/>
                                        </a:xfrm>
                                        <a:prstGeom prst="line">
                                          <a:avLst/>
                                        </a:prstGeom>
                                        <a:noFill/>
                                        <a:ln w="9525" cap="flat" cmpd="sng" algn="ctr">
                                          <a:solidFill>
                                            <a:srgbClr val="4F81BD">
                                              <a:shade val="95000"/>
                                              <a:satMod val="105000"/>
                                            </a:srgbClr>
                                          </a:solidFill>
                                          <a:prstDash val="solid"/>
                                        </a:ln>
                                        <a:effectLst/>
                                      </p:spPr>
                                    </p:cxnSp>
                                    <p:cxnSp>
                                      <p:nvCxnSpPr>
                                        <p:cNvPr id="45" name="Conector reto 44">
                                          <a:extLst>
                                            <a:ext uri="{FF2B5EF4-FFF2-40B4-BE49-F238E27FC236}">
                                              <a16:creationId xmlns:a16="http://schemas.microsoft.com/office/drawing/2014/main" id="{597EA7FF-0D27-4609-BD2F-93C88716481D}"/>
                                            </a:ext>
                                          </a:extLst>
                                        </p:cNvPr>
                                        <p:cNvCxnSpPr/>
                                        <p:nvPr/>
                                      </p:nvCxnSpPr>
                                      <p:spPr>
                                        <a:xfrm>
                                          <a:off x="1209675" y="3048000"/>
                                          <a:ext cx="0" cy="1285875"/>
                                        </a:xfrm>
                                        <a:prstGeom prst="line">
                                          <a:avLst/>
                                        </a:prstGeom>
                                        <a:noFill/>
                                        <a:ln w="9525" cap="flat" cmpd="sng" algn="ctr">
                                          <a:solidFill>
                                            <a:srgbClr val="4F81BD">
                                              <a:shade val="95000"/>
                                              <a:satMod val="105000"/>
                                            </a:srgbClr>
                                          </a:solidFill>
                                          <a:prstDash val="solid"/>
                                        </a:ln>
                                        <a:effectLst/>
                                      </p:spPr>
                                    </p:cxnSp>
                                    <p:cxnSp>
                                      <p:nvCxnSpPr>
                                        <p:cNvPr id="46" name="Conector reto 45">
                                          <a:extLst>
                                            <a:ext uri="{FF2B5EF4-FFF2-40B4-BE49-F238E27FC236}">
                                              <a16:creationId xmlns:a16="http://schemas.microsoft.com/office/drawing/2014/main" id="{BB2D1A62-6AD7-49E0-AC20-B53F448AB090}"/>
                                            </a:ext>
                                          </a:extLst>
                                        </p:cNvPr>
                                        <p:cNvCxnSpPr/>
                                        <p:nvPr/>
                                      </p:nvCxnSpPr>
                                      <p:spPr>
                                        <a:xfrm>
                                          <a:off x="1209675" y="3048000"/>
                                          <a:ext cx="1238250" cy="0"/>
                                        </a:xfrm>
                                        <a:prstGeom prst="line">
                                          <a:avLst/>
                                        </a:prstGeom>
                                        <a:noFill/>
                                        <a:ln w="9525" cap="flat" cmpd="sng" algn="ctr">
                                          <a:solidFill>
                                            <a:srgbClr val="4F81BD">
                                              <a:shade val="95000"/>
                                              <a:satMod val="105000"/>
                                            </a:srgbClr>
                                          </a:solidFill>
                                          <a:prstDash val="solid"/>
                                        </a:ln>
                                        <a:effectLst/>
                                      </p:spPr>
                                    </p:cxnSp>
                                  </p:grpSp>
                                  <p:cxnSp>
                                    <p:nvCxnSpPr>
                                      <p:cNvPr id="40" name="Conector reto 3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1CE7D6EC-8795-41CA-AD55-6C1D5A44D08E}"/>
                                          </a:ext>
                                        </a:extLst>
                                      </p:cNvPr>
                                      <p:cNvCxnSpPr/>
                                      <p:nvPr/>
                                    </p:nvCxnSpPr>
                                    <p:spPr>
                                      <a:xfrm>
                                        <a:off x="0" y="3286125"/>
                                        <a:ext cx="1209675" cy="0"/>
                                      </a:xfrm>
                                      <a:prstGeom prst="line">
                                        <a:avLst/>
                                      </a:prstGeom>
                                      <a:noFill/>
                                      <a:ln w="9525" cap="flat" cmpd="sng" algn="ctr">
                                        <a:solidFill>
                                          <a:srgbClr val="4F81BD">
                                            <a:shade val="95000"/>
                                            <a:satMod val="105000"/>
                                          </a:srgbClr>
                                        </a:solidFill>
                                        <a:prstDash val="solid"/>
                                      </a:ln>
                                      <a:effectLst/>
                                    </p:spPr>
                                  </p:cxnSp>
                                  <p:cxnSp>
                                    <p:nvCxnSpPr>
                                      <p:cNvPr id="41" name="Conector reto 4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810693DD-46DE-4435-802A-DBCAFD758DA7}"/>
                                          </a:ext>
                                        </a:extLst>
                                      </p:cNvPr>
                                      <p:cNvCxnSpPr/>
                                      <p:nvPr/>
                                    </p:nvCxnSpPr>
                                    <p:spPr>
                                      <a:xfrm flipH="1">
                                        <a:off x="1495425" y="2895600"/>
                                        <a:ext cx="114300" cy="152400"/>
                                      </a:xfrm>
                                      <a:prstGeom prst="line">
                                        <a:avLst/>
                                      </a:prstGeom>
                                      <a:noFill/>
                                      <a:ln w="9525" cap="flat" cmpd="sng" algn="ctr">
                                        <a:solidFill>
                                          <a:srgbClr val="4F81BD">
                                            <a:shade val="95000"/>
                                            <a:satMod val="105000"/>
                                          </a:srgbClr>
                                        </a:solidFill>
                                        <a:prstDash val="solid"/>
                                      </a:ln>
                                      <a:effectLst/>
                                    </p:spPr>
                                  </p:cxnSp>
                                  <p:cxnSp>
                                    <p:nvCxnSpPr>
                                      <p:cNvPr id="42" name="Conector reto 4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B8FA43D1-4AF0-4CC5-80AF-28950807935E}"/>
                                          </a:ext>
                                        </a:extLst>
                                      </p:cNvPr>
                                      <p:cNvCxnSpPr/>
                                      <p:nvPr/>
                                    </p:nvCxnSpPr>
                                    <p:spPr>
                                      <a:xfrm>
                                        <a:off x="1809750" y="2895600"/>
                                        <a:ext cx="95250" cy="152400"/>
                                      </a:xfrm>
                                      <a:prstGeom prst="line">
                                        <a:avLst/>
                                      </a:prstGeom>
                                      <a:noFill/>
                                      <a:ln w="9525" cap="flat" cmpd="sng" algn="ctr">
                                        <a:solidFill>
                                          <a:srgbClr val="4F81BD">
                                            <a:shade val="95000"/>
                                            <a:satMod val="105000"/>
                                          </a:srgbClr>
                                        </a:solidFill>
                                        <a:prstDash val="solid"/>
                                      </a:ln>
                                      <a:effectLst/>
                                    </p:spPr>
                                  </p:cxnSp>
                                </p:grpSp>
                                <p:sp>
                                  <p:nvSpPr>
                                    <p:cNvPr id="37" name="Forma livre 90">
                                      <a:extLst>
                                        <a:ext uri="{FF2B5EF4-FFF2-40B4-BE49-F238E27FC236}">
                                          <a16:creationId xmlns:a16="http://schemas.microsoft.com/office/drawing/2014/main" id="{6D594966-760C-4930-B8E4-39AED4A8D635}"/>
                                        </a:ext>
                                      </a:extLst>
                                    </p:cNvPr>
                                    <p:cNvSpPr/>
                                    <p:nvPr/>
                                  </p:nvSpPr>
                                  <p:spPr>
                                    <a:xfrm>
                                      <a:off x="152400" y="3371850"/>
                                      <a:ext cx="161925" cy="240954"/>
                                    </a:xfrm>
                                    <a:custGeom>
                                      <a:avLst/>
                                      <a:gdLst>
                                        <a:gd name="connsiteX0" fmla="*/ 0 w 161925"/>
                                        <a:gd name="connsiteY0" fmla="*/ 12354 h 240954"/>
                                        <a:gd name="connsiteX1" fmla="*/ 123825 w 161925"/>
                                        <a:gd name="connsiteY1" fmla="*/ 12354 h 240954"/>
                                        <a:gd name="connsiteX2" fmla="*/ 104775 w 161925"/>
                                        <a:gd name="connsiteY2" fmla="*/ 50454 h 240954"/>
                                        <a:gd name="connsiteX3" fmla="*/ 76200 w 161925"/>
                                        <a:gd name="connsiteY3" fmla="*/ 69504 h 240954"/>
                                        <a:gd name="connsiteX4" fmla="*/ 47625 w 161925"/>
                                        <a:gd name="connsiteY4" fmla="*/ 98079 h 240954"/>
                                        <a:gd name="connsiteX5" fmla="*/ 66675 w 161925"/>
                                        <a:gd name="connsiteY5" fmla="*/ 126654 h 240954"/>
                                        <a:gd name="connsiteX6" fmla="*/ 161925 w 161925"/>
                                        <a:gd name="connsiteY6" fmla="*/ 174279 h 240954"/>
                                        <a:gd name="connsiteX7" fmla="*/ 152400 w 161925"/>
                                        <a:gd name="connsiteY7" fmla="*/ 202854 h 240954"/>
                                        <a:gd name="connsiteX8" fmla="*/ 133350 w 161925"/>
                                        <a:gd name="connsiteY8" fmla="*/ 240954 h 240954"/>
                                      </a:gdLst>
                                      <a:ahLst/>
                                      <a:cxnLst>
                                        <a:cxn ang="0">
                                          <a:pos x="connsiteX0" y="connsiteY0"/>
                                        </a:cxn>
                                        <a:cxn ang="0">
                                          <a:pos x="connsiteX1" y="connsiteY1"/>
                                        </a:cxn>
                                        <a:cxn ang="0">
                                          <a:pos x="connsiteX2" y="connsiteY2"/>
                                        </a:cxn>
                                        <a:cxn ang="0">
                                          <a:pos x="connsiteX3" y="connsiteY3"/>
                                        </a:cxn>
                                        <a:cxn ang="0">
                                          <a:pos x="connsiteX4" y="connsiteY4"/>
                                        </a:cxn>
                                        <a:cxn ang="0">
                                          <a:pos x="connsiteX5" y="connsiteY5"/>
                                        </a:cxn>
                                        <a:cxn ang="0">
                                          <a:pos x="connsiteX6" y="connsiteY6"/>
                                        </a:cxn>
                                        <a:cxn ang="0">
                                          <a:pos x="connsiteX7" y="connsiteY7"/>
                                        </a:cxn>
                                        <a:cxn ang="0">
                                          <a:pos x="connsiteX8" y="connsiteY8"/>
                                        </a:cxn>
                                      </a:cxnLst>
                                      <a:rect l="l" t="t" r="r" b="b"/>
                                      <a:pathLst>
                                        <a:path w="161925" h="240954">
                                          <a:moveTo>
                                            <a:pt x="0" y="12354"/>
                                          </a:moveTo>
                                          <a:cubicBezTo>
                                            <a:pt x="32725" y="5809"/>
                                            <a:pt x="94806" y="-11828"/>
                                            <a:pt x="123825" y="12354"/>
                                          </a:cubicBezTo>
                                          <a:cubicBezTo>
                                            <a:pt x="134733" y="21444"/>
                                            <a:pt x="113865" y="39546"/>
                                            <a:pt x="104775" y="50454"/>
                                          </a:cubicBezTo>
                                          <a:cubicBezTo>
                                            <a:pt x="97446" y="59248"/>
                                            <a:pt x="84994" y="62175"/>
                                            <a:pt x="76200" y="69504"/>
                                          </a:cubicBezTo>
                                          <a:cubicBezTo>
                                            <a:pt x="65852" y="78128"/>
                                            <a:pt x="57150" y="88554"/>
                                            <a:pt x="47625" y="98079"/>
                                          </a:cubicBezTo>
                                          <a:cubicBezTo>
                                            <a:pt x="53975" y="107604"/>
                                            <a:pt x="57639" y="119626"/>
                                            <a:pt x="66675" y="126654"/>
                                          </a:cubicBezTo>
                                          <a:cubicBezTo>
                                            <a:pt x="107064" y="158067"/>
                                            <a:pt x="122795" y="161236"/>
                                            <a:pt x="161925" y="174279"/>
                                          </a:cubicBezTo>
                                          <a:cubicBezTo>
                                            <a:pt x="158750" y="183804"/>
                                            <a:pt x="156890" y="193874"/>
                                            <a:pt x="152400" y="202854"/>
                                          </a:cubicBezTo>
                                          <a:cubicBezTo>
                                            <a:pt x="131589" y="244476"/>
                                            <a:pt x="133350" y="217095"/>
                                            <a:pt x="133350" y="240954"/>
                                          </a:cubicBezTo>
                                        </a:path>
                                      </a:pathLst>
                                    </a:custGeom>
                                    <a:noFill/>
                                    <a:ln w="25400" cap="flat" cmpd="sng" algn="ctr">
                                      <a:solidFill>
                                        <a:srgbClr val="4F81BD">
                                          <a:shade val="50000"/>
                                        </a:srgbClr>
                                      </a:solidFill>
                                      <a:prstDash val="solid"/>
                                    </a:ln>
                                    <a:effectLst/>
                                  </p:spPr>
                                  <p:txBody>
    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    <a:prstTxWarp prst="textNoShape">
                                        <a:avLst/>
                                      </a:prstTxWarp>
                                      <a:noAutofit/>
                                    </a:bodyPr>
                                    <a:lstStyle/>
                                    <a:p>
                                      <a:pPr marL="0" marR="0" lvl="0" indent="0" defTabSz="914400" eaLnBrk="1" fontAlgn="auto" latinLnBrk="0" hangingPunct="1">
                                        <a:lnSpc>
                                          <a:spcPct val="100000"/>
                                        </a:lnSpc>
                                        <a:spcBef>
                                          <a:spcPts val="0"/>
                                        </a:spcBef>
                                        <a:spcAft>
                                          <a:spcPts val="0"/>
                                        </a:spcAft>
                                        <a:buClrTx/>
                                        <a:buSzTx/>
                                        <a:buFontTx/>
                                        <a:buNone/>
                                        <a:tabLst/>
                                        <a:defRPr/>
                                      </a:pPr>
                                      <a:endParaRPr kumimoji="0" lang="pt-BR" sz="1800" b="0" i="0" u="none" strike="noStrike" kern="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libri"/>
                                        <a:ea typeface="+mn-ea"/>
                                        <a:cs typeface="+mn-cs"/>
                                      </a:endParaRPr>
                                    </a:p>
                                  </p:txBody>
                                </p:sp>
                                <p:sp>
                                  <p:nvSpPr>
                                    <p:cNvPr id="38" name="Forma livre 91">
                                      <a:extLst>
                                        <a:ext uri="{FF2B5EF4-FFF2-40B4-BE49-F238E27FC236}">
                                          <a16:creationId xmlns:a16="http://schemas.microsoft.com/office/drawing/2014/main" id="{0F565BF5-862C-4B88-9C1F-6A6B5C872912}"/>
                                        </a:ext>
                                      </a:extLst>
                                    </p:cNvPr>
                                    <p:cNvSpPr/>
                                    <p:nvPr/>
                                  </p:nvSpPr>
                                  <p:spPr>
                                    <a:xfrm>
                                      <a:off x="609600" y="3933825"/>
                                      <a:ext cx="161925" cy="240954"/>
                                    </a:xfrm>
                                    <a:custGeom>
                                      <a:avLst/>
                                      <a:gdLst>
                                        <a:gd name="connsiteX0" fmla="*/ 0 w 161925"/>
                                        <a:gd name="connsiteY0" fmla="*/ 12354 h 240954"/>
                                        <a:gd name="connsiteX1" fmla="*/ 123825 w 161925"/>
                                        <a:gd name="connsiteY1" fmla="*/ 12354 h 240954"/>
                                        <a:gd name="connsiteX2" fmla="*/ 104775 w 161925"/>
                                        <a:gd name="connsiteY2" fmla="*/ 50454 h 240954"/>
                                        <a:gd name="connsiteX3" fmla="*/ 76200 w 161925"/>
                                        <a:gd name="connsiteY3" fmla="*/ 69504 h 240954"/>
                                        <a:gd name="connsiteX4" fmla="*/ 47625 w 161925"/>
                                        <a:gd name="connsiteY4" fmla="*/ 98079 h 240954"/>
                                        <a:gd name="connsiteX5" fmla="*/ 66675 w 161925"/>
                                        <a:gd name="connsiteY5" fmla="*/ 126654 h 240954"/>
                                        <a:gd name="connsiteX6" fmla="*/ 161925 w 161925"/>
                                        <a:gd name="connsiteY6" fmla="*/ 174279 h 240954"/>
                                        <a:gd name="connsiteX7" fmla="*/ 152400 w 161925"/>
                                        <a:gd name="connsiteY7" fmla="*/ 202854 h 240954"/>
                                        <a:gd name="connsiteX8" fmla="*/ 133350 w 161925"/>
                                        <a:gd name="connsiteY8" fmla="*/ 240954 h 240954"/>
                                      </a:gdLst>
                                      <a:ahLst/>
                                      <a:cxnLst>
                                        <a:cxn ang="0">
                                          <a:pos x="connsiteX0" y="connsiteY0"/>
                                        </a:cxn>
                                        <a:cxn ang="0">
                                          <a:pos x="connsiteX1" y="connsiteY1"/>
                                        </a:cxn>
                                        <a:cxn ang="0">
                                          <a:pos x="connsiteX2" y="connsiteY2"/>
                                        </a:cxn>
                                        <a:cxn ang="0">
                                          <a:pos x="connsiteX3" y="connsiteY3"/>
                                        </a:cxn>
                                        <a:cxn ang="0">
                                          <a:pos x="connsiteX4" y="connsiteY4"/>
                                        </a:cxn>
                                        <a:cxn ang="0">
                                          <a:pos x="connsiteX5" y="connsiteY5"/>
                                        </a:cxn>
                                        <a:cxn ang="0">
                                          <a:pos x="connsiteX6" y="connsiteY6"/>
                                        </a:cxn>
                                        <a:cxn ang="0">
                                          <a:pos x="connsiteX7" y="connsiteY7"/>
                                        </a:cxn>
                                        <a:cxn ang="0">
                                          <a:pos x="connsiteX8" y="connsiteY8"/>
                                        </a:cxn>
                                      </a:cxnLst>
                                      <a:rect l="l" t="t" r="r" b="b"/>
                                      <a:pathLst>
                                        <a:path w="161925" h="240954">
                                          <a:moveTo>
                                            <a:pt x="0" y="12354"/>
                                          </a:moveTo>
                                          <a:cubicBezTo>
                                            <a:pt x="32725" y="5809"/>
                                            <a:pt x="94806" y="-11828"/>
                                            <a:pt x="123825" y="12354"/>
                                          </a:cubicBezTo>
                                          <a:cubicBezTo>
                                            <a:pt x="134733" y="21444"/>
                                            <a:pt x="113865" y="39546"/>
                                            <a:pt x="104775" y="50454"/>
                                          </a:cubicBezTo>
                                          <a:cubicBezTo>
                                            <a:pt x="97446" y="59248"/>
                                            <a:pt x="84994" y="62175"/>
                                            <a:pt x="76200" y="69504"/>
                                          </a:cubicBezTo>
                                          <a:cubicBezTo>
                                            <a:pt x="65852" y="78128"/>
                                            <a:pt x="57150" y="88554"/>
                                            <a:pt x="47625" y="98079"/>
                                          </a:cubicBezTo>
                                          <a:cubicBezTo>
                                            <a:pt x="53975" y="107604"/>
                                            <a:pt x="57639" y="119626"/>
                                            <a:pt x="66675" y="126654"/>
                                          </a:cubicBezTo>
                                          <a:cubicBezTo>
                                            <a:pt x="107064" y="158067"/>
                                            <a:pt x="122795" y="161236"/>
                                            <a:pt x="161925" y="174279"/>
                                          </a:cubicBezTo>
                                          <a:cubicBezTo>
                                            <a:pt x="158750" y="183804"/>
                                            <a:pt x="156890" y="193874"/>
                                            <a:pt x="152400" y="202854"/>
                                          </a:cubicBezTo>
                                          <a:cubicBezTo>
                                            <a:pt x="131589" y="244476"/>
                                            <a:pt x="133350" y="217095"/>
                                            <a:pt x="133350" y="240954"/>
                                          </a:cubicBezTo>
                                        </a:path>
                                      </a:pathLst>
                                    </a:custGeom>
                                    <a:noFill/>
                                    <a:ln w="25400" cap="flat" cmpd="sng" algn="ctr">
                                      <a:solidFill>
                                        <a:srgbClr val="4F81BD">
                                          <a:shade val="50000"/>
                                        </a:srgbClr>
                                      </a:solidFill>
                                      <a:prstDash val="solid"/>
                                    </a:ln>
                                    <a:effectLst/>
                                  </p:spPr>
                                  <p:txBody>
    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    <a:prstTxWarp prst="textNoShape">
                                        <a:avLst/>
                                      </a:prstTxWarp>
                                      <a:noAutofit/>
                                    </a:bodyPr>
                                    <a:lstStyle/>
                                    <a:p>
                                      <a:pPr marL="0" marR="0" lvl="0" indent="0" defTabSz="914400" eaLnBrk="1" fontAlgn="auto" latinLnBrk="0" hangingPunct="1">
                                        <a:lnSpc>
                                          <a:spcPct val="100000"/>
                                        </a:lnSpc>
                                        <a:spcBef>
                                          <a:spcPts val="0"/>
                                        </a:spcBef>
                                        <a:spcAft>
                                          <a:spcPts val="0"/>
                                        </a:spcAft>
                                        <a:buClrTx/>
                                        <a:buSzTx/>
                                        <a:buFontTx/>
                                        <a:buNone/>
                                        <a:tabLst/>
                                        <a:defRPr/>
                                      </a:pPr>
                                      <a:endParaRPr kumimoji="0" lang="pt-BR" sz="1800" b="0" i="0" u="none" strike="noStrike" kern="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</a:endParaRPr>
                                    </a:p>
                                  </p:txBody>
                                </p:sp>
                              </p:grpSp>
                              <p:cxnSp>
                                <p:nvCxnSpPr>
                                  <p:cNvPr id="33" name="Conector reto 32">
                                    <a:extLst>
                                      <a:ext uri="{FF2B5EF4-FFF2-40B4-BE49-F238E27FC236}">
                                        <a16:creationId xmlns:a16="http://schemas.microsoft.com/office/drawing/2014/main" id="{42B60DF2-C941-4A8D-A838-CCFFE7A245A1}"/>
                                      </a:ext>
                                    </a:extLst>
                                  </p:cNvPr>
                                  <p:cNvCxnSpPr/>
                                  <p:nvPr/>
                                </p:nvCxnSpPr>
                                <p:spPr>
                                  <a:xfrm>
                                    <a:off x="990600" y="3667125"/>
                                    <a:ext cx="714375" cy="0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9525" cap="flat" cmpd="sng" algn="ctr">
                                    <a:solidFill>
                                      <a:srgbClr val="FF0000"/>
                                    </a:solidFill>
                                    <a:prstDash val="lgDash"/>
                                  </a:ln>
                                  <a:effectLst/>
                                </p:spPr>
                              </p:cxnSp>
                              <p:cxnSp>
                                <p:nvCxnSpPr>
                                  <p:cNvPr id="34" name="Conector reto 33">
                                    <a:extLst>
                                      <a:ext uri="{FF2B5EF4-FFF2-40B4-BE49-F238E27FC236}">
                                        <a16:creationId xmlns:a16="http://schemas.microsoft.com/office/drawing/2014/main" id="{7E03D966-DFF5-4980-B67A-B44FA1F185C7}"/>
                                      </a:ext>
                                    </a:extLst>
                                  </p:cNvPr>
                                  <p:cNvCxnSpPr/>
                                  <p:nvPr/>
                                </p:nvCxnSpPr>
                                <p:spPr>
                                  <a:xfrm>
                                    <a:off x="1333500" y="3286125"/>
                                    <a:ext cx="476250" cy="0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9525" cap="flat" cmpd="sng" algn="ctr">
                                    <a:solidFill>
                                      <a:srgbClr val="FF0000"/>
                                    </a:solidFill>
                                    <a:prstDash val="lgDash"/>
                                  </a:ln>
                                  <a:effectLst/>
                                </p:spPr>
                              </p:cxnSp>
                              <p:cxnSp>
                                <p:nvCxnSpPr>
                                  <p:cNvPr id="35" name="Conector de seta reta 88">
                                    <a:extLst>
                                      <a:ext uri="{FF2B5EF4-FFF2-40B4-BE49-F238E27FC236}">
                                        <a16:creationId xmlns:a16="http://schemas.microsoft.com/office/drawing/2014/main" id="{50CE32CF-1DF3-4643-9C34-2BEF41117919}"/>
                                      </a:ext>
                                    </a:extLst>
                                  </p:cNvPr>
                                  <p:cNvCxnSpPr/>
                                  <p:nvPr/>
                                </p:nvCxnSpPr>
                                <p:spPr>
                                  <a:xfrm>
                                    <a:off x="1590675" y="3286125"/>
                                    <a:ext cx="0" cy="381000"/>
                                  </a:xfrm>
                                  <a:prstGeom prst="straightConnector1">
                                    <a:avLst/>
                                  </a:prstGeom>
                                  <a:noFill/>
                                  <a:ln w="9525" cap="flat" cmpd="sng" algn="ctr">
                                    <a:solidFill>
                                      <a:srgbClr val="FF0000"/>
                                    </a:solidFill>
                                    <a:prstDash val="solid"/>
                                    <a:headEnd type="triangle" w="med" len="med"/>
                                    <a:tailEnd type="triangle" w="med" len="med"/>
                                  </a:ln>
                                  <a:effectLst/>
                                </p:spPr>
                              </p:cxnSp>
                            </p:grpSp>
                            <p:cxnSp>
                              <p:nvCxnSpPr>
                                <p:cNvPr id="30" name="Conector reto 29">
                                  <a:extLst>
                                    <a:ext uri="{FF2B5EF4-FFF2-40B4-BE49-F238E27FC236}">
                                      <a16:creationId xmlns:a16="http://schemas.microsoft.com/office/drawing/2014/main" id="{7D321CA1-B845-4693-A5F5-A7F0072E290A}"/>
                                    </a:ext>
                                  </a:extLst>
                                </p:cNvPr>
                                <p:cNvCxnSpPr/>
                                <p:nvPr/>
                              </p:nvCxnSpPr>
                              <p:spPr>
                                <a:xfrm flipH="1">
                                  <a:off x="266700" y="2657475"/>
                                  <a:ext cx="457200" cy="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 cap="flat" cmpd="sng" algn="ctr">
                                  <a:solidFill>
                                    <a:srgbClr val="FF0000"/>
                                  </a:solidFill>
                                  <a:prstDash val="lgDash"/>
                                </a:ln>
                                <a:effectLst/>
                              </p:spPr>
                            </p:cxnSp>
                            <p:cxnSp>
                              <p:nvCxnSpPr>
                                <p:cNvPr id="31" name="Conector de seta reta 84">
                                  <a:extLst>
                                    <a:ext uri="{FF2B5EF4-FFF2-40B4-BE49-F238E27FC236}">
                                      <a16:creationId xmlns:a16="http://schemas.microsoft.com/office/drawing/2014/main" id="{2553167C-9105-4B48-B3BF-A794933D6A86}"/>
                                    </a:ext>
                                  </a:extLst>
                                </p:cNvPr>
                                <p:cNvCxnSpPr/>
                                <p:nvPr/>
                              </p:nvCxnSpPr>
                              <p:spPr>
                                <a:xfrm>
                                  <a:off x="476250" y="2657475"/>
                                  <a:ext cx="0" cy="628650"/>
                                </a:xfrm>
                                <a:prstGeom prst="straightConnector1">
                                  <a:avLst/>
                                </a:prstGeom>
                                <a:noFill/>
                                <a:ln w="9525" cap="flat" cmpd="sng" algn="ctr">
                                  <a:solidFill>
                                    <a:srgbClr val="FF0000"/>
                                  </a:solidFill>
                                  <a:prstDash val="solid"/>
                                  <a:headEnd type="triangle" w="med" len="med"/>
                                  <a:tailEnd type="triangle" w="med" len="med"/>
                                </a:ln>
                                <a:effectLst/>
                              </p:spPr>
                            </p:cxnSp>
                          </p:grpSp>
                          <p:cxnSp>
                            <p:nvCxnSpPr>
                              <p:cNvPr id="27" name="Conector reto 26">
                                <a:extLst>
                                  <a:ext uri="{FF2B5EF4-FFF2-40B4-BE49-F238E27FC236}">
                                    <a16:creationId xmlns:a16="http://schemas.microsoft.com/office/drawing/2014/main" id="{69F95AB2-6950-4E4D-916C-44A30A1AE5F9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 flipH="1">
                                <a:off x="314325" y="247650"/>
                                <a:ext cx="1276350" cy="0"/>
                              </a:xfrm>
                              <a:prstGeom prst="line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rgbClr val="FF0000"/>
                                </a:solidFill>
                                <a:prstDash val="lgDash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28" name="Conector de seta reta 81">
                                <a:extLst>
                                  <a:ext uri="{FF2B5EF4-FFF2-40B4-BE49-F238E27FC236}">
                                    <a16:creationId xmlns:a16="http://schemas.microsoft.com/office/drawing/2014/main" id="{F29AD8F2-15C9-4D8A-890E-CEC3069805D5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609600" y="247650"/>
                                <a:ext cx="0" cy="2409825"/>
                              </a:xfrm>
                              <a:prstGeom prst="straightConnector1">
                                <a:avLst/>
                              </a:prstGeom>
                              <a:noFill/>
                              <a:ln w="9525" cap="flat" cmpd="sng" algn="ctr">
                                <a:solidFill>
                                  <a:srgbClr val="FF0000"/>
                                </a:solidFill>
                                <a:prstDash val="solid"/>
                                <a:headEnd type="triangle" w="med" len="med"/>
                                <a:tailEnd type="triangle" w="med" len="med"/>
                              </a:ln>
                              <a:effectLst/>
                            </p:spPr>
                          </p:cxnSp>
                        </p:grpSp>
                        <p:cxnSp>
                          <p:nvCxnSpPr>
                            <p:cNvPr id="25" name="Conector de seta reta 78">
                              <a:extLst>
                                <a:ext uri="{FF2B5EF4-FFF2-40B4-BE49-F238E27FC236}">
                                  <a16:creationId xmlns:a16="http://schemas.microsoft.com/office/drawing/2014/main" id="{61A00406-350C-41C9-850D-1147BCB70339}"/>
                                </a:ext>
                              </a:extLst>
                            </p:cNvPr>
                            <p:cNvCxnSpPr/>
                            <p:nvPr/>
                          </p:nvCxnSpPr>
                          <p:spPr>
                            <a:xfrm flipH="1">
                              <a:off x="4067175" y="247650"/>
                              <a:ext cx="285750" cy="476250"/>
                            </a:xfrm>
                            <a:prstGeom prst="straightConnector1">
                              <a:avLst/>
                            </a:prstGeom>
                            <a:noFill/>
                            <a:ln w="9525" cap="flat" cmpd="sng" algn="ctr">
                              <a:solidFill>
                                <a:srgbClr val="FF0000"/>
                              </a:solidFill>
                              <a:prstDash val="sysDash"/>
                              <a:headEnd type="none" w="med" len="med"/>
                              <a:tailEnd type="triangle" w="med" len="med"/>
                            </a:ln>
                            <a:effectLst/>
                          </p:spPr>
                        </p:cxnSp>
                      </p:grpSp>
                    </p:grpSp>
                  </p:grpSp>
                </p:grpSp>
              </p:grpSp>
              <p:sp>
                <p:nvSpPr>
                  <p:cNvPr id="15" name="Caixa de texto 54">
                    <a:extLst>
                      <a:ext uri="{FF2B5EF4-FFF2-40B4-BE49-F238E27FC236}">
                        <a16:creationId xmlns:a16="http://schemas.microsoft.com/office/drawing/2014/main" id="{D9B0FB8F-9B3D-4C84-87E3-1ECA2654206B}"/>
                      </a:ext>
                    </a:extLst>
                  </p:cNvPr>
                  <p:cNvSpPr txBox="1"/>
                  <p:nvPr/>
                </p:nvSpPr>
                <p:spPr>
                  <a:xfrm>
                    <a:off x="2790825" y="1762125"/>
                    <a:ext cx="2628900" cy="89535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6350">
                    <a:noFill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15000"/>
                      </a:lnSpc>
                      <a:spcBef>
                        <a:spcPts val="0"/>
                      </a:spcBef>
                      <a:spcAft>
                        <a:spcPts val="10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Times New Roman"/>
                        <a:ea typeface="Calibri"/>
                        <a:cs typeface="Times New Roman"/>
                      </a:rPr>
                      <a:t>D</a:t>
                    </a:r>
                    <a:r>
                      <a:rPr kumimoji="0" lang="en-US" sz="1200" b="0" i="0" u="none" strike="noStrike" kern="0" cap="none" spc="0" normalizeH="0" baseline="-2500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Times New Roman"/>
                        <a:ea typeface="Calibri"/>
                        <a:cs typeface="Times New Roman"/>
                      </a:rPr>
                      <a:t>sução</a:t>
                    </a:r>
                    <a:r>
                      <a:rPr kumimoji="0" lang="en-US" sz="1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Times New Roman"/>
                        <a:ea typeface="Calibri"/>
                        <a:cs typeface="Times New Roman"/>
                      </a:rPr>
                      <a:t> = D</a:t>
                    </a:r>
                    <a:r>
                      <a:rPr kumimoji="0" lang="en-US" sz="1200" b="0" i="0" u="none" strike="noStrike" kern="0" cap="none" spc="0" normalizeH="0" baseline="-2500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Times New Roman"/>
                        <a:ea typeface="Calibri"/>
                        <a:cs typeface="Times New Roman"/>
                      </a:rPr>
                      <a:t>recalque</a:t>
                    </a:r>
                    <a:r>
                      <a:rPr kumimoji="0" lang="en-US" sz="1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Times New Roman"/>
                        <a:ea typeface="Calibri"/>
                        <a:cs typeface="Times New Roman"/>
                      </a:rPr>
                      <a:t> = 77,9 mm</a:t>
                    </a:r>
                    <a:endParaRPr kumimoji="0" lang="pt-BR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/>
                      <a:ea typeface="Calibri"/>
                      <a:cs typeface="Times New Roman"/>
                    </a:endParaRPr>
                  </a:p>
                </p:txBody>
              </p:sp>
            </p:grpSp>
            <p:grpSp>
              <p:nvGrpSpPr>
                <p:cNvPr id="9" name="Grupo 62">
                  <a:extLst>
                    <a:ext uri="{FF2B5EF4-FFF2-40B4-BE49-F238E27FC236}">
                      <a16:creationId xmlns:a16="http://schemas.microsoft.com/office/drawing/2014/main" id="{7B90483F-2C82-4837-8A4D-80F8D705F699}"/>
                    </a:ext>
                  </a:extLst>
                </p:cNvPr>
                <p:cNvGrpSpPr/>
                <p:nvPr/>
              </p:nvGrpSpPr>
              <p:grpSpPr>
                <a:xfrm>
                  <a:off x="771525" y="2095500"/>
                  <a:ext cx="723900" cy="652145"/>
                  <a:chOff x="0" y="0"/>
                  <a:chExt cx="723900" cy="652145"/>
                </a:xfrm>
              </p:grpSpPr>
              <p:sp>
                <p:nvSpPr>
                  <p:cNvPr id="10" name="Caixa de texto 60">
                    <a:extLst>
                      <a:ext uri="{FF2B5EF4-FFF2-40B4-BE49-F238E27FC236}">
                        <a16:creationId xmlns:a16="http://schemas.microsoft.com/office/drawing/2014/main" id="{C30C20F9-4857-4E63-8E9E-10F335A04392}"/>
                      </a:ext>
                    </a:extLst>
                  </p:cNvPr>
                  <p:cNvSpPr txBox="1"/>
                  <p:nvPr/>
                </p:nvSpPr>
                <p:spPr>
                  <a:xfrm>
                    <a:off x="76200" y="0"/>
                    <a:ext cx="647700" cy="40005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6350">
                    <a:noFill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15000"/>
                      </a:lnSpc>
                      <a:spcBef>
                        <a:spcPts val="0"/>
                      </a:spcBef>
                      <a:spcAft>
                        <a:spcPts val="10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Times New Roman"/>
                        <a:ea typeface="Calibri"/>
                        <a:cs typeface="Times New Roman"/>
                      </a:rPr>
                      <a:t>2 m</a:t>
                    </a:r>
                    <a:endParaRPr kumimoji="0" lang="pt-BR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/>
                      <a:ea typeface="Calibri"/>
                      <a:cs typeface="Times New Roman"/>
                    </a:endParaRPr>
                  </a:p>
                </p:txBody>
              </p:sp>
              <p:cxnSp>
                <p:nvCxnSpPr>
                  <p:cNvPr id="11" name="Conector reto 10">
                    <a:extLst>
                      <a:ext uri="{FF2B5EF4-FFF2-40B4-BE49-F238E27FC236}">
                        <a16:creationId xmlns:a16="http://schemas.microsoft.com/office/drawing/2014/main" id="{83DDE1F6-7725-4B87-8E87-FC2F5A608973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0" y="104775"/>
                    <a:ext cx="0" cy="333375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FF0000"/>
                    </a:solidFill>
                    <a:prstDash val="lgDash"/>
                  </a:ln>
                  <a:effectLst/>
                </p:spPr>
              </p:cxnSp>
              <p:cxnSp>
                <p:nvCxnSpPr>
                  <p:cNvPr id="12" name="Conector de seta reta 65">
                    <a:extLst>
                      <a:ext uri="{FF2B5EF4-FFF2-40B4-BE49-F238E27FC236}">
                        <a16:creationId xmlns:a16="http://schemas.microsoft.com/office/drawing/2014/main" id="{0F9B9E35-CBA1-4CBB-B504-E549132DEDD0}"/>
                      </a:ext>
                    </a:extLst>
                  </p:cNvPr>
                  <p:cNvCxnSpPr/>
                  <p:nvPr/>
                </p:nvCxnSpPr>
                <p:spPr>
                  <a:xfrm>
                    <a:off x="0" y="219075"/>
                    <a:ext cx="684000" cy="0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FF0000"/>
                    </a:solidFill>
                    <a:prstDash val="solid"/>
                    <a:headEnd type="triangle" w="med" len="med"/>
                    <a:tailEnd type="triangle" w="med" len="med"/>
                  </a:ln>
                  <a:effectLst/>
                </p:spPr>
              </p:cxnSp>
              <p:cxnSp>
                <p:nvCxnSpPr>
                  <p:cNvPr id="13" name="Conector reto 12">
                    <a:extLst>
                      <a:ext uri="{FF2B5EF4-FFF2-40B4-BE49-F238E27FC236}">
                        <a16:creationId xmlns:a16="http://schemas.microsoft.com/office/drawing/2014/main" id="{6FBA4362-8DFA-4A7A-A322-09D281E70B2B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95325" y="76200"/>
                    <a:ext cx="0" cy="575945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FF0000"/>
                    </a:solidFill>
                    <a:prstDash val="lgDash"/>
                  </a:ln>
                  <a:effectLst/>
                </p:spPr>
              </p:cxnSp>
            </p:grpSp>
          </p:grpSp>
        </p:grpSp>
        <p:cxnSp>
          <p:nvCxnSpPr>
            <p:cNvPr id="63" name="Conector reto 62">
              <a:extLst>
                <a:ext uri="{FF2B5EF4-FFF2-40B4-BE49-F238E27FC236}">
                  <a16:creationId xmlns:a16="http://schemas.microsoft.com/office/drawing/2014/main" id="{4AAEB978-0618-4828-B227-26CEB2C88294}"/>
                </a:ext>
              </a:extLst>
            </p:cNvPr>
            <p:cNvCxnSpPr/>
            <p:nvPr/>
          </p:nvCxnSpPr>
          <p:spPr>
            <a:xfrm flipH="1">
              <a:off x="4286865" y="4905748"/>
              <a:ext cx="77554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tângulo 1">
            <a:extLst>
              <a:ext uri="{FF2B5EF4-FFF2-40B4-BE49-F238E27FC236}">
                <a16:creationId xmlns:a16="http://schemas.microsoft.com/office/drawing/2014/main" id="{B6A01120-A363-43C6-AE81-83E43C2BA48C}"/>
              </a:ext>
            </a:extLst>
          </p:cNvPr>
          <p:cNvSpPr/>
          <p:nvPr/>
        </p:nvSpPr>
        <p:spPr>
          <a:xfrm>
            <a:off x="243473" y="285135"/>
            <a:ext cx="11732217" cy="6440130"/>
          </a:xfrm>
          <a:prstGeom prst="rect">
            <a:avLst/>
          </a:prstGeom>
          <a:noFill/>
          <a:ln w="76200">
            <a:solidFill>
              <a:srgbClr val="9C2E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9E81F4D7-4809-4118-8EF2-4C9378BBC2F0}"/>
              </a:ext>
            </a:extLst>
          </p:cNvPr>
          <p:cNvSpPr/>
          <p:nvPr/>
        </p:nvSpPr>
        <p:spPr>
          <a:xfrm>
            <a:off x="540774" y="426373"/>
            <a:ext cx="1120877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5113" marR="0" lvl="0" indent="-265113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59. A instalação a seguir foi projetada para alimentar um processo químico que exige uma pressão p</a:t>
            </a:r>
            <a:r>
              <a:rPr kumimoji="0" lang="pt-BR" sz="1600" b="1" i="0" u="none" strike="noStrike" kern="0" cap="none" spc="0" normalizeH="0" baseline="-25000" noProof="0" dirty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2</a:t>
            </a:r>
            <a:r>
              <a:rPr kumimoji="0" lang="pt-BR" sz="16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em sua entrada. No gráfico do próximo slide é representada a curva característica da instalação (CCI) e as curvas H</a:t>
            </a:r>
            <a:r>
              <a:rPr kumimoji="0" lang="pt-BR" sz="1600" b="1" i="0" u="none" strike="noStrike" kern="0" cap="none" spc="0" normalizeH="0" baseline="-25000" noProof="0" dirty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B</a:t>
            </a:r>
            <a:r>
              <a:rPr kumimoji="0" lang="pt-BR" sz="16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= f(Q) e </a:t>
            </a:r>
            <a:r>
              <a:rPr kumimoji="0" lang="pt-BR" sz="1600" b="1" i="0" u="none" strike="noStrike" kern="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ymbol" pitchFamily="18" charset="2"/>
                <a:cs typeface="Times New Roman" pitchFamily="18" charset="0"/>
              </a:rPr>
              <a:t>h</a:t>
            </a:r>
            <a:r>
              <a:rPr kumimoji="0" lang="pt-BR" sz="1600" b="1" i="0" u="none" strike="noStrike" kern="0" cap="none" spc="0" normalizeH="0" baseline="-25000" noProof="0" dirty="0" err="1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B</a:t>
            </a:r>
            <a:r>
              <a:rPr kumimoji="0" lang="pt-BR" sz="16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= f(Q) da bomba que foi selecionada para o funcionamento adequado da instalação. Devido a um problema administrativo alguns dados como os valores do eixo da vazão e a rugosidade do material do tubo foram perdidos. Sabendo que o comprimento total da instalação (L + </a:t>
            </a:r>
            <a:r>
              <a:rPr kumimoji="0" lang="pt-BR" sz="1600" b="1" i="0" u="none" strike="noStrike" kern="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ymbol" pitchFamily="18" charset="2"/>
                <a:cs typeface="Times New Roman" pitchFamily="18" charset="0"/>
              </a:rPr>
              <a:t>S</a:t>
            </a:r>
            <a:r>
              <a:rPr kumimoji="0" lang="pt-BR" sz="1600" b="1" i="0" u="none" strike="noStrike" kern="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leq</a:t>
            </a:r>
            <a:r>
              <a:rPr kumimoji="0" lang="pt-BR" sz="16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) é igual a 125 m e que o motor elétrico tem uma potência útil de 3,7 kW, determine:</a:t>
            </a:r>
            <a:endParaRPr kumimoji="0" lang="pt-BR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00CD84F-F6FD-4186-B34A-1BFF17B917D1}"/>
              </a:ext>
            </a:extLst>
          </p:cNvPr>
          <p:cNvSpPr txBox="1"/>
          <p:nvPr/>
        </p:nvSpPr>
        <p:spPr>
          <a:xfrm>
            <a:off x="540774" y="2143432"/>
            <a:ext cx="322498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+mj-lt"/>
              <a:buAutoNum type="alphaLcPeriod"/>
            </a:pPr>
            <a:r>
              <a:rPr lang="pt-BR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 vazão de bombeamento do fluido, que no caso é a água a 20</a:t>
            </a:r>
            <a:r>
              <a:rPr lang="pt-BR" baseline="30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pt-BR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 (</a:t>
            </a:r>
            <a:r>
              <a:rPr lang="pt-BR" dirty="0">
                <a:solidFill>
                  <a:schemeClr val="tx2"/>
                </a:solidFill>
                <a:latin typeface="Symbol" pitchFamily="18" charset="2"/>
                <a:cs typeface="Times New Roman" pitchFamily="18" charset="0"/>
              </a:rPr>
              <a:t>r</a:t>
            </a:r>
            <a:r>
              <a:rPr lang="pt-BR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= 998,2 kg/m³); </a:t>
            </a:r>
            <a:endParaRPr lang="pt-BR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buFont typeface="+mj-lt"/>
              <a:buAutoNum type="alphaLcPeriod"/>
            </a:pPr>
            <a:endParaRPr lang="pt-BR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buFont typeface="+mj-lt"/>
              <a:buAutoNum type="alphaLcPeriod"/>
            </a:pPr>
            <a:r>
              <a:rPr lang="pt-BR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 perda de carga total para a vazão de trabalho; </a:t>
            </a:r>
            <a:endParaRPr lang="pt-BR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buFont typeface="+mj-lt"/>
              <a:buAutoNum type="alphaLcPeriod"/>
            </a:pPr>
            <a:endParaRPr lang="pt-BR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buFont typeface="+mj-lt"/>
              <a:buAutoNum type="alphaLcPeriod"/>
            </a:pPr>
            <a:r>
              <a:rPr lang="pt-BR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 pressão na entrada do processo (p</a:t>
            </a:r>
            <a:r>
              <a:rPr lang="pt-BR" baseline="-25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); </a:t>
            </a:r>
            <a:endParaRPr lang="pt-BR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buFont typeface="+mj-lt"/>
              <a:buAutoNum type="alphaLcPeriod"/>
            </a:pPr>
            <a:endParaRPr lang="pt-BR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buFont typeface="+mj-lt"/>
              <a:buAutoNum type="alphaLcPeriod"/>
            </a:pPr>
            <a:r>
              <a:rPr lang="pt-BR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o coeficiente de perda de carga distribuída. </a:t>
            </a:r>
            <a:endParaRPr lang="pt-BR" dirty="0"/>
          </a:p>
        </p:txBody>
      </p:sp>
      <p:graphicFrame>
        <p:nvGraphicFramePr>
          <p:cNvPr id="61" name="Objeto 60">
            <a:extLst>
              <a:ext uri="{FF2B5EF4-FFF2-40B4-BE49-F238E27FC236}">
                <a16:creationId xmlns:a16="http://schemas.microsoft.com/office/drawing/2014/main" id="{26443EDD-A25C-4C25-A189-51F6D654744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1784704"/>
              </p:ext>
            </p:extLst>
          </p:nvPr>
        </p:nvGraphicFramePr>
        <p:xfrm>
          <a:off x="7932193" y="3946837"/>
          <a:ext cx="1141705" cy="6357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41" name="Equação" r:id="rId4" imgW="838200" imgH="469900" progId="Equation.3">
                  <p:embed/>
                </p:oleObj>
              </mc:Choice>
              <mc:Fallback>
                <p:oleObj name="Equação" r:id="rId4" imgW="838200" imgH="469900" progId="Equation.3">
                  <p:embed/>
                  <p:pic>
                    <p:nvPicPr>
                      <p:cNvPr id="117" name="Objeto 1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32193" y="3946837"/>
                        <a:ext cx="1141705" cy="63572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620171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BE39B546-2453-4A7F-A240-03456850BAB9}"/>
              </a:ext>
            </a:extLst>
          </p:cNvPr>
          <p:cNvSpPr/>
          <p:nvPr/>
        </p:nvSpPr>
        <p:spPr>
          <a:xfrm>
            <a:off x="243473" y="285135"/>
            <a:ext cx="11732217" cy="6440130"/>
          </a:xfrm>
          <a:prstGeom prst="rect">
            <a:avLst/>
          </a:prstGeom>
          <a:noFill/>
          <a:ln w="76200">
            <a:solidFill>
              <a:srgbClr val="9C2E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66721D-EA4F-41D2-B26E-286AB47B1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870" y="779501"/>
            <a:ext cx="8733421" cy="5451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55350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EF8197C6-6928-4FDB-B16D-C1C749F9D294}"/>
              </a:ext>
            </a:extLst>
          </p:cNvPr>
          <p:cNvSpPr/>
          <p:nvPr/>
        </p:nvSpPr>
        <p:spPr>
          <a:xfrm>
            <a:off x="243473" y="285135"/>
            <a:ext cx="11732217" cy="6440130"/>
          </a:xfrm>
          <a:prstGeom prst="rect">
            <a:avLst/>
          </a:prstGeom>
          <a:noFill/>
          <a:ln w="76200">
            <a:solidFill>
              <a:srgbClr val="9C2E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13C63B14-556C-4CAD-9AEB-C7962CD50BA5}"/>
              </a:ext>
            </a:extLst>
          </p:cNvPr>
          <p:cNvSpPr/>
          <p:nvPr/>
        </p:nvSpPr>
        <p:spPr>
          <a:xfrm>
            <a:off x="629264" y="489661"/>
            <a:ext cx="1093347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4013" marR="0" lvl="0" indent="-354013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Times New Roman" pitchFamily="18" charset="0"/>
              </a:rPr>
              <a:t>60 - </a:t>
            </a:r>
            <a:r>
              <a:rPr kumimoji="0" lang="pt-BR" sz="1600" b="1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A instalação a seguir será dimensionada para transporta um fluido com uma vazão desejada de 4,0 L/s, alimentando um processo que na sua entrada exige uma pressão 13 mca e trabalhando com tubulação de PVC rosqueada da tigre com rugosidade igual a 0,06 mm. Conhecendo as seguintes propriedades do fluido a ser bombeado: massa especifica relativa igual a 1,3 e viscosidade igual a 0,0188 Pa x s, dimensione a tubulação (diâmetro externo e espessura mínima, diâmetro interno e área da seção livre), escreva a equação da CCI em função da vazão e dos coeficientes de perda de carga distribuída, especifique a carga manométrica de projeto utilizando o fator de segurança mínimo e com os coeficientes de perda de carga distribuída  calculados pela fórmula de Churchill. </a:t>
            </a:r>
            <a:endParaRPr kumimoji="0" lang="pt-BR" sz="1800" b="1" i="0" u="none" strike="noStrike" kern="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7178C6A-165B-4331-A4CD-46E557663DC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203" y="2305543"/>
            <a:ext cx="5256659" cy="359211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A9E1DF5B-B54D-4B7F-80AB-F6AF4C5AD7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1747862"/>
              </p:ext>
            </p:extLst>
          </p:nvPr>
        </p:nvGraphicFramePr>
        <p:xfrm>
          <a:off x="980369" y="2766852"/>
          <a:ext cx="4388043" cy="2424577"/>
        </p:xfrm>
        <a:graphic>
          <a:graphicData uri="http://schemas.openxmlformats.org/drawingml/2006/table">
            <a:tbl>
              <a:tblPr firstRow="1" firstCol="1" bandRow="1"/>
              <a:tblGrid>
                <a:gridCol w="31400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7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05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Singularidade</a:t>
                      </a:r>
                      <a:endParaRPr lang="pt-BR" sz="18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Rep.</a:t>
                      </a:r>
                      <a:endParaRPr lang="pt-BR" sz="18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05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Entrada normal</a:t>
                      </a:r>
                      <a:endParaRPr lang="pt-BR" sz="18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(1)</a:t>
                      </a:r>
                      <a:endParaRPr lang="pt-BR" sz="18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05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Regis. Gaveta aberto</a:t>
                      </a:r>
                      <a:endParaRPr lang="pt-BR" sz="18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(2)</a:t>
                      </a:r>
                      <a:endParaRPr lang="pt-BR" sz="18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140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 err="1">
                          <a:effectLst/>
                        </a:rPr>
                        <a:t>Valv</a:t>
                      </a:r>
                      <a:r>
                        <a:rPr lang="pt-BR" sz="1800" dirty="0">
                          <a:effectLst/>
                        </a:rPr>
                        <a:t>. Retenção tipo pesada</a:t>
                      </a:r>
                      <a:endParaRPr lang="pt-BR" sz="18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(3)</a:t>
                      </a:r>
                      <a:endParaRPr lang="pt-BR" sz="18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05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Regis. Globo aberto</a:t>
                      </a:r>
                      <a:endParaRPr lang="pt-BR" sz="18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(4)</a:t>
                      </a:r>
                      <a:endParaRPr lang="pt-BR" sz="18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05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Tê 90</a:t>
                      </a:r>
                      <a:r>
                        <a:rPr lang="pt-BR" sz="1800" baseline="30000" dirty="0">
                          <a:effectLst/>
                        </a:rPr>
                        <a:t>0</a:t>
                      </a:r>
                      <a:r>
                        <a:rPr lang="pt-BR" sz="1800" dirty="0">
                          <a:effectLst/>
                        </a:rPr>
                        <a:t> saída bilateral</a:t>
                      </a:r>
                      <a:endParaRPr lang="pt-BR" sz="18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(5)</a:t>
                      </a:r>
                      <a:endParaRPr lang="pt-BR" sz="18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05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Regis. Gaveta fechado</a:t>
                      </a:r>
                      <a:endParaRPr lang="pt-BR" sz="18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(6)</a:t>
                      </a:r>
                      <a:endParaRPr lang="pt-BR" sz="18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56165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74DCF97F-88D1-4072-8DC6-F8B24593C276}"/>
              </a:ext>
            </a:extLst>
          </p:cNvPr>
          <p:cNvSpPr/>
          <p:nvPr/>
        </p:nvSpPr>
        <p:spPr>
          <a:xfrm>
            <a:off x="243473" y="285135"/>
            <a:ext cx="11732217" cy="6440130"/>
          </a:xfrm>
          <a:prstGeom prst="rect">
            <a:avLst/>
          </a:prstGeom>
          <a:noFill/>
          <a:ln w="76200">
            <a:solidFill>
              <a:srgbClr val="9C2E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DAE5F1D-ACE6-43E5-80DF-24C3EC914370}"/>
              </a:ext>
            </a:extLst>
          </p:cNvPr>
          <p:cNvSpPr txBox="1"/>
          <p:nvPr/>
        </p:nvSpPr>
        <p:spPr>
          <a:xfrm>
            <a:off x="729753" y="3702808"/>
            <a:ext cx="414921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NÃO ESQUEÇAM</a:t>
            </a:r>
          </a:p>
          <a:p>
            <a:pPr algn="ctr"/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REVERENCIAR</a:t>
            </a:r>
          </a:p>
          <a:p>
            <a:pPr algn="ctr"/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NOVAS PERGUNTAS</a:t>
            </a:r>
          </a:p>
          <a:p>
            <a:pPr algn="ctr"/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ELAS CERTAMENTE</a:t>
            </a:r>
          </a:p>
          <a:p>
            <a:pPr algn="ctr"/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ABREM NOVOS CAMINHOS</a:t>
            </a:r>
          </a:p>
          <a:p>
            <a:pPr algn="ctr"/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QUE JAMAIS OCORRE</a:t>
            </a:r>
          </a:p>
          <a:p>
            <a:pPr algn="ctr"/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 AS VELHAS RESPOSTAS.</a:t>
            </a:r>
          </a:p>
        </p:txBody>
      </p:sp>
      <p:pic>
        <p:nvPicPr>
          <p:cNvPr id="7" name="Imagem 6" descr="Uma imagem contendo pessoa, homem, parede, interior&#10;&#10;Descrição gerada automaticamente">
            <a:extLst>
              <a:ext uri="{FF2B5EF4-FFF2-40B4-BE49-F238E27FC236}">
                <a16:creationId xmlns:a16="http://schemas.microsoft.com/office/drawing/2014/main" id="{796C4B4F-ABDD-4AF6-ACBD-656FAC81A8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59" y="932245"/>
            <a:ext cx="2939956" cy="2572955"/>
          </a:xfrm>
          <a:prstGeom prst="rect">
            <a:avLst/>
          </a:prstGeom>
        </p:spPr>
      </p:pic>
      <p:pic>
        <p:nvPicPr>
          <p:cNvPr id="9" name="Imagem 8" descr="Uma imagem contendo pessoa&#10;&#10;Descrição gerada automaticamente">
            <a:extLst>
              <a:ext uri="{FF2B5EF4-FFF2-40B4-BE49-F238E27FC236}">
                <a16:creationId xmlns:a16="http://schemas.microsoft.com/office/drawing/2014/main" id="{31B2F00F-96C9-47C9-9269-5ADE1D8216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8188" y="4309529"/>
            <a:ext cx="1600339" cy="2263336"/>
          </a:xfrm>
          <a:prstGeom prst="rect">
            <a:avLst/>
          </a:prstGeom>
        </p:spPr>
      </p:pic>
      <p:sp>
        <p:nvSpPr>
          <p:cNvPr id="4" name="Balão de Fala: Oval 3">
            <a:extLst>
              <a:ext uri="{FF2B5EF4-FFF2-40B4-BE49-F238E27FC236}">
                <a16:creationId xmlns:a16="http://schemas.microsoft.com/office/drawing/2014/main" id="{4C6132E3-7C43-47D3-9471-88A21F565964}"/>
              </a:ext>
            </a:extLst>
          </p:cNvPr>
          <p:cNvSpPr/>
          <p:nvPr/>
        </p:nvSpPr>
        <p:spPr>
          <a:xfrm>
            <a:off x="5624051" y="2106678"/>
            <a:ext cx="4911797" cy="2797043"/>
          </a:xfrm>
          <a:prstGeom prst="wedgeEllipseCallout">
            <a:avLst>
              <a:gd name="adj1" fmla="val 60153"/>
              <a:gd name="adj2" fmla="val 47403"/>
            </a:avLst>
          </a:prstGeom>
          <a:solidFill>
            <a:srgbClr val="002142"/>
          </a:solidFill>
          <a:ln w="2857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Após resolver os 5  problemas propostos, esta primeira etapa do </a:t>
            </a:r>
            <a:r>
              <a:rPr lang="pt-BR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PROJETO DE UMA INSTALAÇÃO DE BOMBEAMENTO BÁSICA pode ser considerada finalizada, desejando estudar um pouco mais o tema, aguarde o próximo módulo INSTALAÇÕES HIDRÁULICAS DE ABASTECIMENTO.</a:t>
            </a:r>
            <a:r>
              <a:rPr lang="pt-B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56561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74C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 descr="Uma imagem contendo texto, mapa&#10;&#10;Descrição gerada automaticamente">
            <a:extLst>
              <a:ext uri="{FF2B5EF4-FFF2-40B4-BE49-F238E27FC236}">
                <a16:creationId xmlns:a16="http://schemas.microsoft.com/office/drawing/2014/main" id="{D5912E88-9D96-48E5-ADC1-3A42776ACC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2408" y="643466"/>
            <a:ext cx="5420947" cy="557106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EA03E6DF-57DA-43F6-B1EC-E9E5C178FA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9550" y="1595371"/>
            <a:ext cx="2055680" cy="1920881"/>
          </a:xfrm>
          <a:prstGeom prst="rect">
            <a:avLst/>
          </a:prstGeom>
        </p:spPr>
      </p:pic>
      <p:sp>
        <p:nvSpPr>
          <p:cNvPr id="6" name="Balão de Fala: Oval 5">
            <a:extLst>
              <a:ext uri="{FF2B5EF4-FFF2-40B4-BE49-F238E27FC236}">
                <a16:creationId xmlns:a16="http://schemas.microsoft.com/office/drawing/2014/main" id="{B3B4EDA4-9015-4F24-87C5-483F6AD9FE78}"/>
              </a:ext>
            </a:extLst>
          </p:cNvPr>
          <p:cNvSpPr/>
          <p:nvPr/>
        </p:nvSpPr>
        <p:spPr>
          <a:xfrm>
            <a:off x="1176025" y="528843"/>
            <a:ext cx="2198539" cy="1415845"/>
          </a:xfrm>
          <a:prstGeom prst="wedgeEllipseCallout">
            <a:avLst>
              <a:gd name="adj1" fmla="val -30672"/>
              <a:gd name="adj2" fmla="val 69445"/>
            </a:avLst>
          </a:prstGeom>
          <a:solidFill>
            <a:srgbClr val="C4616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Vamos analisar as etapas do projeto!</a:t>
            </a:r>
          </a:p>
        </p:txBody>
      </p:sp>
      <p:sp>
        <p:nvSpPr>
          <p:cNvPr id="7" name="Seta: para a Direita 6">
            <a:extLst>
              <a:ext uri="{FF2B5EF4-FFF2-40B4-BE49-F238E27FC236}">
                <a16:creationId xmlns:a16="http://schemas.microsoft.com/office/drawing/2014/main" id="{E7E76054-EB0E-4FDD-871F-03DE27DE1568}"/>
              </a:ext>
            </a:extLst>
          </p:cNvPr>
          <p:cNvSpPr/>
          <p:nvPr/>
        </p:nvSpPr>
        <p:spPr>
          <a:xfrm rot="21295337">
            <a:off x="9140263" y="705642"/>
            <a:ext cx="422787" cy="127819"/>
          </a:xfrm>
          <a:prstGeom prst="rightArrow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9" name="Objeto 8">
            <a:extLst>
              <a:ext uri="{FF2B5EF4-FFF2-40B4-BE49-F238E27FC236}">
                <a16:creationId xmlns:a16="http://schemas.microsoft.com/office/drawing/2014/main" id="{C609B7F8-3D74-4654-AD38-92A7D77B998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3785097"/>
              </p:ext>
            </p:extLst>
          </p:nvPr>
        </p:nvGraphicFramePr>
        <p:xfrm>
          <a:off x="9651199" y="517371"/>
          <a:ext cx="1269121" cy="3396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" name="Equation" r:id="rId6" imgW="901440" imgH="241200" progId="Equation.DSMT4">
                  <p:embed/>
                </p:oleObj>
              </mc:Choice>
              <mc:Fallback>
                <p:oleObj name="Equation" r:id="rId6" imgW="90144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651199" y="517371"/>
                        <a:ext cx="1269121" cy="3396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Seta: para a Direita 10">
            <a:extLst>
              <a:ext uri="{FF2B5EF4-FFF2-40B4-BE49-F238E27FC236}">
                <a16:creationId xmlns:a16="http://schemas.microsoft.com/office/drawing/2014/main" id="{9622E689-93E3-4EBF-9E3A-EBAD85979A5C}"/>
              </a:ext>
            </a:extLst>
          </p:cNvPr>
          <p:cNvSpPr/>
          <p:nvPr/>
        </p:nvSpPr>
        <p:spPr>
          <a:xfrm>
            <a:off x="9149265" y="1058140"/>
            <a:ext cx="422787" cy="127819"/>
          </a:xfrm>
          <a:prstGeom prst="rightArrow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12" name="Objeto 11">
            <a:extLst>
              <a:ext uri="{FF2B5EF4-FFF2-40B4-BE49-F238E27FC236}">
                <a16:creationId xmlns:a16="http://schemas.microsoft.com/office/drawing/2014/main" id="{88D2B542-4AC1-431D-B376-6137BECF36A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7264852"/>
              </p:ext>
            </p:extLst>
          </p:nvPr>
        </p:nvGraphicFramePr>
        <p:xfrm>
          <a:off x="9697449" y="830824"/>
          <a:ext cx="1387798" cy="5782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8" name="Equation" r:id="rId8" imgW="1066680" imgH="444240" progId="Equation.DSMT4">
                  <p:embed/>
                </p:oleObj>
              </mc:Choice>
              <mc:Fallback>
                <p:oleObj name="Equation" r:id="rId8" imgW="106668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697449" y="830824"/>
                        <a:ext cx="1387798" cy="5782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Seta: para a Direita 12">
            <a:extLst>
              <a:ext uri="{FF2B5EF4-FFF2-40B4-BE49-F238E27FC236}">
                <a16:creationId xmlns:a16="http://schemas.microsoft.com/office/drawing/2014/main" id="{666CFFA9-2400-4C33-AB64-698B502B945E}"/>
              </a:ext>
            </a:extLst>
          </p:cNvPr>
          <p:cNvSpPr/>
          <p:nvPr/>
        </p:nvSpPr>
        <p:spPr>
          <a:xfrm rot="627456">
            <a:off x="9247618" y="1473954"/>
            <a:ext cx="422787" cy="127819"/>
          </a:xfrm>
          <a:prstGeom prst="rightArrow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14" name="Objeto 13">
            <a:extLst>
              <a:ext uri="{FF2B5EF4-FFF2-40B4-BE49-F238E27FC236}">
                <a16:creationId xmlns:a16="http://schemas.microsoft.com/office/drawing/2014/main" id="{E2A26C93-50BC-4CF1-A978-1390AF957E4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9161218"/>
              </p:ext>
            </p:extLst>
          </p:nvPr>
        </p:nvGraphicFramePr>
        <p:xfrm>
          <a:off x="9702800" y="1366838"/>
          <a:ext cx="1470025" cy="57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9" name="Equation" r:id="rId10" imgW="1130040" imgH="444240" progId="Equation.DSMT4">
                  <p:embed/>
                </p:oleObj>
              </mc:Choice>
              <mc:Fallback>
                <p:oleObj name="Equation" r:id="rId10" imgW="1130040" imgH="444240" progId="Equation.DSMT4">
                  <p:embed/>
                  <p:pic>
                    <p:nvPicPr>
                      <p:cNvPr id="12" name="Objeto 11">
                        <a:extLst>
                          <a:ext uri="{FF2B5EF4-FFF2-40B4-BE49-F238E27FC236}">
                            <a16:creationId xmlns:a16="http://schemas.microsoft.com/office/drawing/2014/main" id="{88D2B542-4AC1-431D-B376-6137BECF36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9702800" y="1366838"/>
                        <a:ext cx="1470025" cy="577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Seta: para a Direita 14">
            <a:extLst>
              <a:ext uri="{FF2B5EF4-FFF2-40B4-BE49-F238E27FC236}">
                <a16:creationId xmlns:a16="http://schemas.microsoft.com/office/drawing/2014/main" id="{9D05A2B0-9ACB-4153-B1E5-23E0B08B7D6C}"/>
              </a:ext>
            </a:extLst>
          </p:cNvPr>
          <p:cNvSpPr/>
          <p:nvPr/>
        </p:nvSpPr>
        <p:spPr>
          <a:xfrm rot="1281919">
            <a:off x="9089408" y="1824122"/>
            <a:ext cx="470728" cy="131290"/>
          </a:xfrm>
          <a:prstGeom prst="rightArrow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A3C30530-8411-4DEC-B0E4-BE402C011816}"/>
              </a:ext>
            </a:extLst>
          </p:cNvPr>
          <p:cNvSpPr txBox="1"/>
          <p:nvPr/>
        </p:nvSpPr>
        <p:spPr>
          <a:xfrm>
            <a:off x="9502808" y="1830977"/>
            <a:ext cx="559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Q</a:t>
            </a:r>
          </a:p>
        </p:txBody>
      </p:sp>
      <p:sp>
        <p:nvSpPr>
          <p:cNvPr id="17" name="Seta: para a Direita 16">
            <a:hlinkClick r:id="rId12" action="ppaction://hlinksldjump"/>
            <a:extLst>
              <a:ext uri="{FF2B5EF4-FFF2-40B4-BE49-F238E27FC236}">
                <a16:creationId xmlns:a16="http://schemas.microsoft.com/office/drawing/2014/main" id="{474B011B-FDF5-4746-BA17-3F244396D892}"/>
              </a:ext>
            </a:extLst>
          </p:cNvPr>
          <p:cNvSpPr/>
          <p:nvPr/>
        </p:nvSpPr>
        <p:spPr>
          <a:xfrm>
            <a:off x="9288233" y="2301638"/>
            <a:ext cx="1605452" cy="413712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Seta: para a Esquerda 17">
            <a:hlinkClick r:id="rId13" action="ppaction://hlinksldjump"/>
            <a:extLst>
              <a:ext uri="{FF2B5EF4-FFF2-40B4-BE49-F238E27FC236}">
                <a16:creationId xmlns:a16="http://schemas.microsoft.com/office/drawing/2014/main" id="{4398499F-323A-43F0-98C1-4A3BBB62FE8D}"/>
              </a:ext>
            </a:extLst>
          </p:cNvPr>
          <p:cNvSpPr/>
          <p:nvPr/>
        </p:nvSpPr>
        <p:spPr>
          <a:xfrm flipH="1">
            <a:off x="9223355" y="3389041"/>
            <a:ext cx="1605452" cy="413712"/>
          </a:xfrm>
          <a:prstGeom prst="leftArrow">
            <a:avLst/>
          </a:prstGeom>
          <a:solidFill>
            <a:srgbClr val="8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Seta: para a Direita 18">
            <a:hlinkClick r:id="rId14" action="ppaction://hlinksldjump"/>
            <a:extLst>
              <a:ext uri="{FF2B5EF4-FFF2-40B4-BE49-F238E27FC236}">
                <a16:creationId xmlns:a16="http://schemas.microsoft.com/office/drawing/2014/main" id="{CE5C770A-271C-49C6-AE68-71C22E762046}"/>
              </a:ext>
            </a:extLst>
          </p:cNvPr>
          <p:cNvSpPr/>
          <p:nvPr/>
        </p:nvSpPr>
        <p:spPr>
          <a:xfrm>
            <a:off x="9223354" y="4476444"/>
            <a:ext cx="1670331" cy="413712"/>
          </a:xfrm>
          <a:prstGeom prst="rightArrow">
            <a:avLst/>
          </a:prstGeom>
          <a:solidFill>
            <a:srgbClr val="008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Seta: para a Direita 19">
            <a:hlinkClick r:id="rId15" action="ppaction://hlinksldjump"/>
            <a:extLst>
              <a:ext uri="{FF2B5EF4-FFF2-40B4-BE49-F238E27FC236}">
                <a16:creationId xmlns:a16="http://schemas.microsoft.com/office/drawing/2014/main" id="{568D7040-33D4-4B22-B976-40D5D6A1C894}"/>
              </a:ext>
            </a:extLst>
          </p:cNvPr>
          <p:cNvSpPr/>
          <p:nvPr/>
        </p:nvSpPr>
        <p:spPr>
          <a:xfrm>
            <a:off x="9288233" y="5799860"/>
            <a:ext cx="1605452" cy="370957"/>
          </a:xfrm>
          <a:prstGeom prst="rightArrow">
            <a:avLst/>
          </a:prstGeom>
          <a:solidFill>
            <a:srgbClr val="00008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Seta: para a Esquerda 20">
            <a:hlinkClick r:id="rId16" action="ppaction://hlinksldjump"/>
            <a:extLst>
              <a:ext uri="{FF2B5EF4-FFF2-40B4-BE49-F238E27FC236}">
                <a16:creationId xmlns:a16="http://schemas.microsoft.com/office/drawing/2014/main" id="{88E65C93-E29B-4373-A97C-EB76346F39B7}"/>
              </a:ext>
            </a:extLst>
          </p:cNvPr>
          <p:cNvSpPr/>
          <p:nvPr/>
        </p:nvSpPr>
        <p:spPr>
          <a:xfrm>
            <a:off x="2001005" y="5696086"/>
            <a:ext cx="1801403" cy="370957"/>
          </a:xfrm>
          <a:prstGeom prst="leftArrow">
            <a:avLst/>
          </a:prstGeom>
          <a:solidFill>
            <a:srgbClr val="7F007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Seta: para a Esquerda 21">
            <a:hlinkClick r:id="rId17" action="ppaction://hlinksldjump"/>
            <a:extLst>
              <a:ext uri="{FF2B5EF4-FFF2-40B4-BE49-F238E27FC236}">
                <a16:creationId xmlns:a16="http://schemas.microsoft.com/office/drawing/2014/main" id="{A116E3E6-77E1-4875-A943-A2BEF1F405D0}"/>
              </a:ext>
            </a:extLst>
          </p:cNvPr>
          <p:cNvSpPr/>
          <p:nvPr/>
        </p:nvSpPr>
        <p:spPr>
          <a:xfrm>
            <a:off x="1961022" y="4542498"/>
            <a:ext cx="1720645" cy="370957"/>
          </a:xfrm>
          <a:prstGeom prst="leftArrow">
            <a:avLst/>
          </a:prstGeom>
          <a:solidFill>
            <a:srgbClr val="00808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Seta: para a Esquerda 22">
            <a:hlinkClick r:id="rId18" action="ppaction://hlinksldjump"/>
            <a:extLst>
              <a:ext uri="{FF2B5EF4-FFF2-40B4-BE49-F238E27FC236}">
                <a16:creationId xmlns:a16="http://schemas.microsoft.com/office/drawing/2014/main" id="{39455D07-5ED8-4744-AE98-6F1531379B03}"/>
              </a:ext>
            </a:extLst>
          </p:cNvPr>
          <p:cNvSpPr/>
          <p:nvPr/>
        </p:nvSpPr>
        <p:spPr>
          <a:xfrm>
            <a:off x="2890684" y="3254477"/>
            <a:ext cx="1347019" cy="370957"/>
          </a:xfrm>
          <a:prstGeom prst="leftArrow">
            <a:avLst/>
          </a:prstGeom>
          <a:solidFill>
            <a:srgbClr val="0000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Seta: para a Esquerda 23">
            <a:hlinkClick r:id="rId19" action="ppaction://hlinksldjump"/>
            <a:extLst>
              <a:ext uri="{FF2B5EF4-FFF2-40B4-BE49-F238E27FC236}">
                <a16:creationId xmlns:a16="http://schemas.microsoft.com/office/drawing/2014/main" id="{FA3220FB-5391-4EE4-AF97-CC409861BB19}"/>
              </a:ext>
            </a:extLst>
          </p:cNvPr>
          <p:cNvSpPr/>
          <p:nvPr/>
        </p:nvSpPr>
        <p:spPr>
          <a:xfrm>
            <a:off x="2585230" y="2301638"/>
            <a:ext cx="1096437" cy="370957"/>
          </a:xfrm>
          <a:prstGeom prst="leftArrow">
            <a:avLst/>
          </a:prstGeom>
          <a:solidFill>
            <a:srgbClr val="808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Retângulo: Cantos Arredondados 24">
            <a:hlinkClick r:id="rId20" action="ppaction://hlinksldjump"/>
            <a:extLst>
              <a:ext uri="{FF2B5EF4-FFF2-40B4-BE49-F238E27FC236}">
                <a16:creationId xmlns:a16="http://schemas.microsoft.com/office/drawing/2014/main" id="{CECBEEC5-26EB-4CF3-BE32-5E1D0DB594BE}"/>
              </a:ext>
            </a:extLst>
          </p:cNvPr>
          <p:cNvSpPr/>
          <p:nvPr/>
        </p:nvSpPr>
        <p:spPr>
          <a:xfrm>
            <a:off x="4070555" y="851920"/>
            <a:ext cx="1840071" cy="979057"/>
          </a:xfrm>
          <a:prstGeom prst="roundRect">
            <a:avLst/>
          </a:prstGeom>
          <a:solidFill>
            <a:srgbClr val="C16464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Problemas propostos!</a:t>
            </a:r>
          </a:p>
        </p:txBody>
      </p:sp>
    </p:spTree>
    <p:extLst>
      <p:ext uri="{BB962C8B-B14F-4D97-AF65-F5344CB8AC3E}">
        <p14:creationId xmlns:p14="http://schemas.microsoft.com/office/powerpoint/2010/main" val="11602108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Raimundo F Ignacio\AppData\Local\Temp\SNAGHTML26e976a4.PNG">
            <a:extLst>
              <a:ext uri="{FF2B5EF4-FFF2-40B4-BE49-F238E27FC236}">
                <a16:creationId xmlns:a16="http://schemas.microsoft.com/office/drawing/2014/main" id="{4279CBBC-5589-4D49-BB1E-A602ACD3D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26" y="1965571"/>
            <a:ext cx="17526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55E000A7-63B2-482E-A4E5-E187409494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614" y="271882"/>
            <a:ext cx="6735096" cy="5979939"/>
          </a:xfrm>
          <a:prstGeom prst="rect">
            <a:avLst/>
          </a:prstGeom>
        </p:spPr>
      </p:pic>
      <p:sp>
        <p:nvSpPr>
          <p:cNvPr id="2" name="Balão de Fala: Oval 1">
            <a:extLst>
              <a:ext uri="{FF2B5EF4-FFF2-40B4-BE49-F238E27FC236}">
                <a16:creationId xmlns:a16="http://schemas.microsoft.com/office/drawing/2014/main" id="{C7EB861F-54C4-4BD0-A360-310926FE5A75}"/>
              </a:ext>
            </a:extLst>
          </p:cNvPr>
          <p:cNvSpPr/>
          <p:nvPr/>
        </p:nvSpPr>
        <p:spPr>
          <a:xfrm>
            <a:off x="1582994" y="1361768"/>
            <a:ext cx="3716593" cy="2153265"/>
          </a:xfrm>
          <a:prstGeom prst="wedgeEllipseCallout">
            <a:avLst>
              <a:gd name="adj1" fmla="val -48611"/>
              <a:gd name="adj2" fmla="val 57934"/>
            </a:avLst>
          </a:prstGeom>
          <a:solidFill>
            <a:srgbClr val="9C2E2B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Iniciamos o dimensionamento SEMPRE pela tubulação após a bomba, ou seja, tubulação de recalque!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9050E324-4111-4A68-A61F-763EF99778BC}"/>
              </a:ext>
            </a:extLst>
          </p:cNvPr>
          <p:cNvSpPr/>
          <p:nvPr/>
        </p:nvSpPr>
        <p:spPr>
          <a:xfrm>
            <a:off x="5616677" y="3633020"/>
            <a:ext cx="540774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 a aplicação da instalação e a vazão desejada (Q = volume/tempo = velocidade média x área da seção formada pelo fluido) dimensionamos os tubos, ou seja especificamos o seu material, seu diâmetro nominal, sua espessura, seu diâmetro interno e a sua área de seção livre, para tal devemos recorrer a expressão a seguir:</a:t>
            </a:r>
          </a:p>
        </p:txBody>
      </p:sp>
      <p:graphicFrame>
        <p:nvGraphicFramePr>
          <p:cNvPr id="10" name="Objeto 9">
            <a:extLst>
              <a:ext uri="{FF2B5EF4-FFF2-40B4-BE49-F238E27FC236}">
                <a16:creationId xmlns:a16="http://schemas.microsoft.com/office/drawing/2014/main" id="{4FC03287-F234-4E24-9393-31D774FDD9B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0259744"/>
              </p:ext>
            </p:extLst>
          </p:nvPr>
        </p:nvGraphicFramePr>
        <p:xfrm>
          <a:off x="6489494" y="5310289"/>
          <a:ext cx="1322231" cy="4317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4" name="Equation" r:id="rId6" imgW="622080" imgH="203040" progId="Equation.DSMT4">
                  <p:embed/>
                </p:oleObj>
              </mc:Choice>
              <mc:Fallback>
                <p:oleObj name="Equation" r:id="rId6" imgW="62208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489494" y="5310289"/>
                        <a:ext cx="1322231" cy="4317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tângulo 10">
            <a:extLst>
              <a:ext uri="{FF2B5EF4-FFF2-40B4-BE49-F238E27FC236}">
                <a16:creationId xmlns:a16="http://schemas.microsoft.com/office/drawing/2014/main" id="{327683A0-2962-40BF-A8FE-A1389804F83F}"/>
              </a:ext>
            </a:extLst>
          </p:cNvPr>
          <p:cNvSpPr/>
          <p:nvPr/>
        </p:nvSpPr>
        <p:spPr>
          <a:xfrm>
            <a:off x="383458" y="135501"/>
            <a:ext cx="11592232" cy="6116320"/>
          </a:xfrm>
          <a:prstGeom prst="rect">
            <a:avLst/>
          </a:prstGeom>
          <a:noFill/>
          <a:ln w="76200">
            <a:solidFill>
              <a:srgbClr val="9C2E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9568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3A39668-FC1F-422D-975C-5C00E36979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08" y="4135485"/>
            <a:ext cx="1973751" cy="1988992"/>
          </a:xfrm>
          <a:prstGeom prst="rect">
            <a:avLst/>
          </a:prstGeom>
        </p:spPr>
      </p:pic>
      <p:sp>
        <p:nvSpPr>
          <p:cNvPr id="4" name="Balão de Fala: Oval 3">
            <a:extLst>
              <a:ext uri="{FF2B5EF4-FFF2-40B4-BE49-F238E27FC236}">
                <a16:creationId xmlns:a16="http://schemas.microsoft.com/office/drawing/2014/main" id="{CFFAD9EA-F256-4781-9D73-47557E60AB09}"/>
              </a:ext>
            </a:extLst>
          </p:cNvPr>
          <p:cNvSpPr/>
          <p:nvPr/>
        </p:nvSpPr>
        <p:spPr>
          <a:xfrm>
            <a:off x="678425" y="1992054"/>
            <a:ext cx="4021394" cy="2143431"/>
          </a:xfrm>
          <a:prstGeom prst="wedgeEllipseCallout">
            <a:avLst>
              <a:gd name="adj1" fmla="val -27434"/>
              <a:gd name="adj2" fmla="val 73968"/>
            </a:avLst>
          </a:prstGeom>
          <a:solidFill>
            <a:srgbClr val="B7555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 função do fluido se tem a velocidade econômica e o material mais usado na fabricação do tubo, isto para o recalque, veja uma das possibilidades: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E86D3A1-57E0-4522-93EC-A1DC345060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9349" y="1542646"/>
            <a:ext cx="5806678" cy="4581831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A3E42A6A-DB4C-4588-AB5D-0B9587D9743A}"/>
              </a:ext>
            </a:extLst>
          </p:cNvPr>
          <p:cNvSpPr/>
          <p:nvPr/>
        </p:nvSpPr>
        <p:spPr>
          <a:xfrm>
            <a:off x="383458" y="135501"/>
            <a:ext cx="11592232" cy="6116320"/>
          </a:xfrm>
          <a:prstGeom prst="rect">
            <a:avLst/>
          </a:prstGeom>
          <a:noFill/>
          <a:ln w="76200">
            <a:solidFill>
              <a:srgbClr val="9C2E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EC3B7E76-DDC2-4DB3-A878-6D420922DD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57966" y="539043"/>
            <a:ext cx="1393808" cy="1033099"/>
          </a:xfrm>
          <a:prstGeom prst="rect">
            <a:avLst/>
          </a:prstGeom>
        </p:spPr>
      </p:pic>
      <p:sp>
        <p:nvSpPr>
          <p:cNvPr id="9" name="Balão de Fala: Oval 8">
            <a:extLst>
              <a:ext uri="{FF2B5EF4-FFF2-40B4-BE49-F238E27FC236}">
                <a16:creationId xmlns:a16="http://schemas.microsoft.com/office/drawing/2014/main" id="{12E0463B-E7F6-43D7-A180-E9C2B52262EA}"/>
              </a:ext>
            </a:extLst>
          </p:cNvPr>
          <p:cNvSpPr/>
          <p:nvPr/>
        </p:nvSpPr>
        <p:spPr>
          <a:xfrm>
            <a:off x="5971800" y="456962"/>
            <a:ext cx="3467167" cy="1022012"/>
          </a:xfrm>
          <a:prstGeom prst="wedgeEllipseCallout">
            <a:avLst>
              <a:gd name="adj1" fmla="val 58286"/>
              <a:gd name="adj2" fmla="val 38449"/>
            </a:avLst>
          </a:prstGeom>
          <a:solidFill>
            <a:srgbClr val="B75559"/>
          </a:solidFill>
          <a:ln>
            <a:solidFill>
              <a:srgbClr val="9C2E2B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Vamos resolver o exemplo a seguir.</a:t>
            </a:r>
          </a:p>
        </p:txBody>
      </p:sp>
    </p:spTree>
    <p:extLst>
      <p:ext uri="{BB962C8B-B14F-4D97-AF65-F5344CB8AC3E}">
        <p14:creationId xmlns:p14="http://schemas.microsoft.com/office/powerpoint/2010/main" val="3656015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BABDC31-2340-4542-8639-A7BB100ED7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8FF5081D-6F37-4BB4-B5EA-A116923589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43467 w 12192000"/>
              <a:gd name="connsiteY0" fmla="*/ 643467 h 6858000"/>
              <a:gd name="connsiteX1" fmla="*/ 643467 w 12192000"/>
              <a:gd name="connsiteY1" fmla="*/ 6214533 h 6858000"/>
              <a:gd name="connsiteX2" fmla="*/ 11548533 w 12192000"/>
              <a:gd name="connsiteY2" fmla="*/ 6214533 h 6858000"/>
              <a:gd name="connsiteX3" fmla="*/ 11548533 w 12192000"/>
              <a:gd name="connsiteY3" fmla="*/ 64346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643467" y="643467"/>
                </a:moveTo>
                <a:lnTo>
                  <a:pt x="643467" y="6214533"/>
                </a:lnTo>
                <a:lnTo>
                  <a:pt x="11548533" y="6214533"/>
                </a:lnTo>
                <a:lnTo>
                  <a:pt x="11548533" y="64346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5C45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8DC041D-D1C3-4296-85D0-23923F3A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627698"/>
            <a:ext cx="10915650" cy="5602605"/>
          </a:xfrm>
          <a:prstGeom prst="rect">
            <a:avLst/>
          </a:prstGeom>
          <a:noFill/>
          <a:ln w="44450" cap="sq" cmpd="dbl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3DBC2F70-7754-42B7-B159-7BF5C97057EF}"/>
              </a:ext>
            </a:extLst>
          </p:cNvPr>
          <p:cNvSpPr/>
          <p:nvPr/>
        </p:nvSpPr>
        <p:spPr>
          <a:xfrm>
            <a:off x="825910" y="912393"/>
            <a:ext cx="104320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4013" indent="-354013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51. Uma instalação de bombeamento foi projetada para transportar amoníaco com uma vazão de 3,2 L/s, pede-se dimensionar os tubos da mesma.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C784FFA-5A9B-43B9-9690-51C9066A7150}"/>
              </a:ext>
            </a:extLst>
          </p:cNvPr>
          <p:cNvSpPr txBox="1"/>
          <p:nvPr/>
        </p:nvSpPr>
        <p:spPr>
          <a:xfrm>
            <a:off x="1258529" y="1710813"/>
            <a:ext cx="9586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Considerando a tabela do slide anterior, temos: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5A62C6EC-03F0-44C3-95E7-B9CA2DDF20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6165" y="2186412"/>
            <a:ext cx="7463038" cy="369331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4A665ADB-DF2D-4EE7-BA3F-300A171903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5493" y="2512617"/>
            <a:ext cx="7463038" cy="266991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22D470E8-39D1-4F63-8790-CC8603B8BFA5}"/>
              </a:ext>
            </a:extLst>
          </p:cNvPr>
          <p:cNvSpPr/>
          <p:nvPr/>
        </p:nvSpPr>
        <p:spPr>
          <a:xfrm>
            <a:off x="3038168" y="2834837"/>
            <a:ext cx="82984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Tendo a velocidade econômica, no caso 1,8 m/s, podemos calcular o diâmetro interno de referência:</a:t>
            </a:r>
          </a:p>
        </p:txBody>
      </p:sp>
      <p:graphicFrame>
        <p:nvGraphicFramePr>
          <p:cNvPr id="11" name="Objeto 10">
            <a:extLst>
              <a:ext uri="{FF2B5EF4-FFF2-40B4-BE49-F238E27FC236}">
                <a16:creationId xmlns:a16="http://schemas.microsoft.com/office/drawing/2014/main" id="{1CDB1DA5-3001-4728-B6EB-BD9C919896B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0387217"/>
              </p:ext>
            </p:extLst>
          </p:nvPr>
        </p:nvGraphicFramePr>
        <p:xfrm>
          <a:off x="6644712" y="3310435"/>
          <a:ext cx="4059851" cy="21165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1" name="Equation" r:id="rId7" imgW="2387520" imgH="1244520" progId="Equation.DSMT4">
                  <p:embed/>
                </p:oleObj>
              </mc:Choice>
              <mc:Fallback>
                <p:oleObj name="Equation" r:id="rId7" imgW="2387520" imgH="1244520" progId="Equation.DSMT4">
                  <p:embed/>
                  <p:pic>
                    <p:nvPicPr>
                      <p:cNvPr id="8" name="Objeto 7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644712" y="3310435"/>
                        <a:ext cx="4059851" cy="21165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72457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DDB20C49-AAFB-4510-9BF3-BB087EC07F7F}"/>
              </a:ext>
            </a:extLst>
          </p:cNvPr>
          <p:cNvSpPr/>
          <p:nvPr/>
        </p:nvSpPr>
        <p:spPr>
          <a:xfrm>
            <a:off x="958645" y="588777"/>
            <a:ext cx="102747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 diâmetros comerciais de aço-carbono estão definidos pela norma americana ANSI B 36.10 e B 36.19.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171F97F1-E92A-431E-B995-C69AD061A72F}"/>
              </a:ext>
            </a:extLst>
          </p:cNvPr>
          <p:cNvSpPr/>
          <p:nvPr/>
        </p:nvSpPr>
        <p:spPr>
          <a:xfrm>
            <a:off x="403122" y="1230923"/>
            <a:ext cx="113857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Todos esses tubos são designados por um número chamado “Diâmetro Nominal” ou “Bitola Nominal”, onde o diâmetro nominal de 1/8 até 12” não corresponde a nenhuma dimensão física dos tubos; de 14 até 36”, o diâmetro nominal coincide com o diâmetro externo dos tubos.  Para cada diâmetro nominal fabricam-se tubos com várias espessuras de parede, porém sempre com o mesmo diâmetro externo. </a:t>
            </a:r>
            <a:r>
              <a:rPr lang="pt-BR" dirty="0"/>
              <a:t> 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6F7C7FF4-CADB-48AE-A10C-18C31DD78326}"/>
              </a:ext>
            </a:extLst>
          </p:cNvPr>
          <p:cNvSpPr/>
          <p:nvPr/>
        </p:nvSpPr>
        <p:spPr>
          <a:xfrm>
            <a:off x="403121" y="2563365"/>
            <a:ext cx="113857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seguir, fornecemos a tabela como exemplo de tubos de aço – dimensões normalizadas de acordo com as Normas ANSI B.36.10 (para tubos de aço-carbono e aços de baixa liga), e B.36.19 (para tubos de aços inoxidáveis). 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3BFBFDD4-1BEB-4AAF-BA27-38908B36B4EE}"/>
              </a:ext>
            </a:extLst>
          </p:cNvPr>
          <p:cNvSpPr/>
          <p:nvPr/>
        </p:nvSpPr>
        <p:spPr>
          <a:xfrm>
            <a:off x="530942" y="3341809"/>
            <a:ext cx="11385755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Notas:  </a:t>
            </a:r>
          </a:p>
          <a:p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A norma ANSI B.36.19 só abrange tubos até o diâmetro nominal de 12”.  </a:t>
            </a:r>
          </a:p>
          <a:p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176213" indent="-176213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As designações “</a:t>
            </a:r>
            <a:r>
              <a:rPr lang="pt-B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Std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”, “XS” e “XXS” correspondem às espessuras denominadas “normal”, “</a:t>
            </a:r>
            <a:r>
              <a:rPr lang="pt-B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extra-forte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”, e “duplo </a:t>
            </a:r>
            <a:r>
              <a:rPr lang="pt-B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extra-forte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da norma ANSI B.36.10. As designações 10, 20, 30, 40, 60, 80, 100, 120 e 160 são “números de série” (</a:t>
            </a:r>
            <a:r>
              <a:rPr lang="pt-B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schedulle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number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dessa mesma norma. As designações 5S, 10S, 40S e 80S são da norma ANSI B.36.19.  </a:t>
            </a:r>
          </a:p>
          <a:p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176213" indent="-176213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As espessuras em mm indicadas na tabela são os valores nominais; as espessuras mínimas correspondentes dependerão das tolerâncias de fabricação, que variam com o processo de fabricação do tubo. Para os tubos sem costura a tolerância usual é ± 12,5% do valor nominal.  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69039CD7-FB61-40BF-A3A1-B9F0D9032635}"/>
              </a:ext>
            </a:extLst>
          </p:cNvPr>
          <p:cNvSpPr/>
          <p:nvPr/>
        </p:nvSpPr>
        <p:spPr>
          <a:xfrm>
            <a:off x="383458" y="285135"/>
            <a:ext cx="11592232" cy="6440130"/>
          </a:xfrm>
          <a:prstGeom prst="rect">
            <a:avLst/>
          </a:prstGeom>
          <a:noFill/>
          <a:ln w="76200">
            <a:solidFill>
              <a:srgbClr val="9C2E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68829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9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263ADE71-978A-4FBA-AADE-9D4EA984C0C7}">
  <we:reference id="wa104178141" version="3.10.0.124" store="pt-BR" storeType="OMEX"/>
  <we:alternateReferences>
    <we:reference id="WA104178141" version="3.10.0.124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1763</TotalTime>
  <Words>3638</Words>
  <Application>Microsoft Office PowerPoint</Application>
  <PresentationFormat>Widescreen</PresentationFormat>
  <Paragraphs>465</Paragraphs>
  <Slides>46</Slides>
  <Notes>46</Notes>
  <HiddenSlides>0</HiddenSlides>
  <MMClips>0</MMClips>
  <ScaleCrop>false</ScaleCrop>
  <HeadingPairs>
    <vt:vector size="8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2</vt:i4>
      </vt:variant>
      <vt:variant>
        <vt:lpstr>Títulos de slides</vt:lpstr>
      </vt:variant>
      <vt:variant>
        <vt:i4>46</vt:i4>
      </vt:variant>
    </vt:vector>
  </HeadingPairs>
  <TitlesOfParts>
    <vt:vector size="56" baseType="lpstr">
      <vt:lpstr>Arial</vt:lpstr>
      <vt:lpstr>Calibri</vt:lpstr>
      <vt:lpstr>Calibri Light</vt:lpstr>
      <vt:lpstr>Symbol</vt:lpstr>
      <vt:lpstr>Tahoma</vt:lpstr>
      <vt:lpstr>Times New Roman</vt:lpstr>
      <vt:lpstr>Verdana</vt:lpstr>
      <vt:lpstr>Tema do Office</vt:lpstr>
      <vt:lpstr>MathType 6.0 Equation</vt:lpstr>
      <vt:lpstr>Equação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Raimundo Ferreira Ignacio</dc:creator>
  <cp:lastModifiedBy>Raimundo Ferreira Ignacio</cp:lastModifiedBy>
  <cp:revision>62</cp:revision>
  <dcterms:created xsi:type="dcterms:W3CDTF">2018-12-21T14:33:01Z</dcterms:created>
  <dcterms:modified xsi:type="dcterms:W3CDTF">2018-12-22T19:56:41Z</dcterms:modified>
</cp:coreProperties>
</file>