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5" r:id="rId9"/>
    <p:sldId id="264" r:id="rId10"/>
    <p:sldId id="25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321C"/>
    <a:srgbClr val="9D2E2A"/>
    <a:srgbClr val="231F20"/>
    <a:srgbClr val="7F001B"/>
    <a:srgbClr val="388906"/>
    <a:srgbClr val="388C10"/>
    <a:srgbClr val="9E2F2A"/>
    <a:srgbClr val="870011"/>
    <a:srgbClr val="0000FF"/>
    <a:srgbClr val="003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6.wmf"/><Relationship Id="rId4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12" Type="http://schemas.openxmlformats.org/officeDocument/2006/relationships/image" Target="../media/image70.wmf"/><Relationship Id="rId2" Type="http://schemas.openxmlformats.org/officeDocument/2006/relationships/image" Target="../media/image60.wmf"/><Relationship Id="rId1" Type="http://schemas.openxmlformats.org/officeDocument/2006/relationships/image" Target="../media/image37.wmf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5.wmf"/><Relationship Id="rId1" Type="http://schemas.openxmlformats.org/officeDocument/2006/relationships/image" Target="../media/image18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1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29119-DBAD-47B1-8B6F-BC0ACAD98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D50CF1-9A6B-4349-8DDE-7CF17312D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80B05F-7D7D-4EF0-9D74-32FCC53D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BBA0-3257-4A2F-B829-5010D0C200EF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3D44FF-AFF0-4967-AED4-6C2481E3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148056-7E8C-4B99-A11C-18E5815E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E1-EC60-480D-A27B-4C334A0985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9B9E8-9666-42A5-B43C-CBBB52E3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5B2C1E-DA1C-4089-8EB2-BD5A607A2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0F94D8-57CA-4A0F-93A5-8BFF623A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BBA0-3257-4A2F-B829-5010D0C200EF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767433-F2DC-426C-B063-0FDF34B76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3470D7-6F20-405D-AF3B-CC4143F4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E1-EC60-480D-A27B-4C334A0985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77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A92972D-CE98-455E-81A1-0EA1D245C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8A3E191-401F-44E8-9019-45DC3FDFB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46A554-8E57-44EF-BD62-C9D75655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BBA0-3257-4A2F-B829-5010D0C200EF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5F03D5-BD3D-467A-962B-5346DE51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C1D7CD-D238-415B-BDD3-FFD8F0DF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E1-EC60-480D-A27B-4C334A0985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69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A6C55-C63D-4525-AB1E-E4369C8C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7F3DEC-722E-444B-A189-5F1B0C467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EA4070-4D8E-40B7-8215-10B0D005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BBA0-3257-4A2F-B829-5010D0C200EF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C38884-FC30-44FE-8DC3-B3132DD1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EBE586-FC96-4F98-BCBC-F543033D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E1-EC60-480D-A27B-4C334A0985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79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E799B-D9E5-4D78-9191-65AE84B4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528437-F495-4D89-80AC-1E23D62D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773D02-0F58-4D99-B222-AECDF6F6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BBA0-3257-4A2F-B829-5010D0C200EF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633FF7-ED33-4989-BE49-B49D0EFB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96B618-70FC-47D9-ABD2-D6335B07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E1-EC60-480D-A27B-4C334A0985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39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DD1C3-19F5-48DB-B901-83700F8E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D2FB94-AD35-44C0-B1A9-11E13489E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014EF8-FEA8-45B5-8978-3C83ABA1A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8491D5-AC05-4CAB-8D80-895AC45F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BBA0-3257-4A2F-B829-5010D0C200EF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A0E92B-A3B4-4743-9EA4-243D80B5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D43A9A-2BA8-4B41-989A-8308E4EC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E1-EC60-480D-A27B-4C334A0985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85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1A992-FDE7-4585-8F5C-8520CC09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2DE0BD-ABFD-4B04-B58E-20A22EA9D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A1FE64-1976-4612-BCC0-AC15C0E40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10E831-1A84-4E00-99FF-829D49133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F64DE3-9728-457A-A28A-3FA70A6943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981226-C90F-41A2-AED3-0878594B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BBA0-3257-4A2F-B829-5010D0C200EF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B848F3-5D91-4459-AE41-48921E61F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6E4CFCE-2BE8-49C7-973E-9A76B5EA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E1-EC60-480D-A27B-4C334A0985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91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E7A1D-A16A-4B62-884B-4B9295E7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476C0D7-E32D-4ABB-81BD-0BCA8983D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BBA0-3257-4A2F-B829-5010D0C200EF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0B497D8-3E97-4243-81D2-A3742E2D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F06A7C-B805-4374-8D13-CC20765F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E1-EC60-480D-A27B-4C334A0985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92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7F51982-A20E-469F-83AA-B4BD5144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BBA0-3257-4A2F-B829-5010D0C200EF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715B748-9910-4924-B6A4-097D16D2D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86D0D3-37C9-412B-A10F-C2422FB7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E1-EC60-480D-A27B-4C334A0985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28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0A55A-3E25-45F4-A17A-F9CA96B5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7EFB37-E0CC-445F-A36D-49D11369C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4C1C39-9036-40ED-B40C-5E985D151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800F20-5039-4C8C-A9F9-A1D767CD5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BBA0-3257-4A2F-B829-5010D0C200EF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688B18-83E6-4E01-B681-CB09A875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BF480A-5687-4527-A63D-9E76397B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E1-EC60-480D-A27B-4C334A0985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48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4DDE2-7C43-4AED-925C-74C73995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7CB76B7-8480-4E9A-A403-0CB6E20C1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404C7D-83D1-46AF-8E5C-57DFB8EEC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195BD-48AC-40BA-9F4C-8D124606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BBA0-3257-4A2F-B829-5010D0C200EF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A8A383-4AF8-4D99-86A5-CD5FE310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6B03C5-BAF7-4943-B9F6-70F00685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8FE1-EC60-480D-A27B-4C334A0985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52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6BD4787-5785-4F2C-B41C-C64415E93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A19915-079A-4091-B64C-765892385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D2EDF8-244B-4AFC-B497-8AD43AE0B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0BBA0-3257-4A2F-B829-5010D0C200EF}" type="datetimeFigureOut">
              <a:rPr lang="pt-BR" smtClean="0"/>
              <a:t>03/06/2019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7D325A-A88C-4995-B7AF-EB55DA04B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4EA802-91C4-49A8-AB44-997153B46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48FE1-EC60-480D-A27B-4C334A0985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6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44.wmf"/><Relationship Id="rId26" Type="http://schemas.openxmlformats.org/officeDocument/2006/relationships/image" Target="../media/image48.wmf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8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29" Type="http://schemas.openxmlformats.org/officeDocument/2006/relationships/image" Target="../media/image4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47.wmf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9.bin"/><Relationship Id="rId28" Type="http://schemas.openxmlformats.org/officeDocument/2006/relationships/oleObject" Target="../embeddings/oleObject41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2.wmf"/><Relationship Id="rId22" Type="http://schemas.openxmlformats.org/officeDocument/2006/relationships/image" Target="../media/image46.wmf"/><Relationship Id="rId27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27.png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27.pn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7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66.wmf"/><Relationship Id="rId26" Type="http://schemas.openxmlformats.org/officeDocument/2006/relationships/image" Target="../media/image70.wmf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59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57.bin"/><Relationship Id="rId25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69.wmf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23" Type="http://schemas.openxmlformats.org/officeDocument/2006/relationships/oleObject" Target="../embeddings/oleObject60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64.wmf"/><Relationship Id="rId22" Type="http://schemas.openxmlformats.org/officeDocument/2006/relationships/image" Target="../media/image68.wmf"/><Relationship Id="rId27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66.bin"/><Relationship Id="rId3" Type="http://schemas.openxmlformats.org/officeDocument/2006/relationships/image" Target="../media/image78.png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74.wmf"/><Relationship Id="rId4" Type="http://schemas.openxmlformats.org/officeDocument/2006/relationships/image" Target="../media/image79.png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7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oleObject" Target="../embeddings/oleObject68.bin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83.wmf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71.bin"/><Relationship Id="rId4" Type="http://schemas.openxmlformats.org/officeDocument/2006/relationships/image" Target="../media/image80.wmf"/><Relationship Id="rId9" Type="http://schemas.openxmlformats.org/officeDocument/2006/relationships/image" Target="../media/image8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oleObject" Target="../embeddings/oleObject72.bin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87.png"/><Relationship Id="rId4" Type="http://schemas.openxmlformats.org/officeDocument/2006/relationships/image" Target="../media/image84.wmf"/><Relationship Id="rId9" Type="http://schemas.openxmlformats.org/officeDocument/2006/relationships/image" Target="../media/image8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9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2.wmf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8.bin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2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png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1.wmf"/><Relationship Id="rId5" Type="http://schemas.openxmlformats.org/officeDocument/2006/relationships/image" Target="../media/image26.png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1.bin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8.wmf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26.png"/><Relationship Id="rId10" Type="http://schemas.openxmlformats.org/officeDocument/2006/relationships/image" Target="../media/image28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1.wmf"/><Relationship Id="rId5" Type="http://schemas.openxmlformats.org/officeDocument/2006/relationships/image" Target="../media/image26.pn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18.wmf"/><Relationship Id="rId9" Type="http://schemas.openxmlformats.org/officeDocument/2006/relationships/image" Target="../media/image3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3.wmf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531DCAC-347B-4B6D-9BA6-A8EC010366AC}"/>
              </a:ext>
            </a:extLst>
          </p:cNvPr>
          <p:cNvSpPr/>
          <p:nvPr/>
        </p:nvSpPr>
        <p:spPr>
          <a:xfrm>
            <a:off x="7393859" y="996674"/>
            <a:ext cx="38837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3600" b="1" cap="none" spc="0" dirty="0">
                <a:ln/>
                <a:solidFill>
                  <a:srgbClr val="FF0000"/>
                </a:solidFill>
                <a:effectLst/>
              </a:rPr>
              <a:t>Cálculos em canais</a:t>
            </a:r>
          </a:p>
          <a:p>
            <a:pPr algn="ctr"/>
            <a:endParaRPr lang="pt-BR" sz="3600" b="1" cap="none" spc="0" dirty="0">
              <a:ln/>
              <a:solidFill>
                <a:srgbClr val="FF0000"/>
              </a:solidFill>
              <a:effectLst/>
            </a:endParaRPr>
          </a:p>
          <a:p>
            <a:pPr algn="ctr"/>
            <a:r>
              <a:rPr lang="pt-BR" sz="3600" b="1" dirty="0">
                <a:ln/>
                <a:solidFill>
                  <a:srgbClr val="FF0000"/>
                </a:solidFill>
              </a:rPr>
              <a:t>S</a:t>
            </a:r>
            <a:r>
              <a:rPr lang="pt-BR" sz="3600" b="1" cap="none" spc="0" dirty="0">
                <a:ln/>
                <a:solidFill>
                  <a:srgbClr val="FF0000"/>
                </a:solidFill>
                <a:effectLst/>
              </a:rPr>
              <a:t>eções diversas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4FE49BB-E2DF-4507-A977-9E7D831BB0E4}"/>
              </a:ext>
            </a:extLst>
          </p:cNvPr>
          <p:cNvSpPr/>
          <p:nvPr/>
        </p:nvSpPr>
        <p:spPr>
          <a:xfrm>
            <a:off x="1160857" y="4280972"/>
            <a:ext cx="35801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3600" b="1" cap="none" spc="0" dirty="0">
                <a:ln/>
                <a:solidFill>
                  <a:srgbClr val="FF0000"/>
                </a:solidFill>
                <a:effectLst/>
              </a:rPr>
              <a:t>Hidráulica Básica</a:t>
            </a:r>
          </a:p>
          <a:p>
            <a:pPr algn="ctr"/>
            <a:endParaRPr lang="pt-BR" sz="3600" b="1" cap="none" spc="0" dirty="0">
              <a:ln/>
              <a:solidFill>
                <a:srgbClr val="FF0000"/>
              </a:solidFill>
              <a:effectLst/>
            </a:endParaRPr>
          </a:p>
          <a:p>
            <a:pPr algn="ctr"/>
            <a:r>
              <a:rPr lang="pt-BR" sz="3600" b="1" dirty="0">
                <a:ln/>
                <a:solidFill>
                  <a:srgbClr val="FF0000"/>
                </a:solidFill>
              </a:rPr>
              <a:t>Aula 14</a:t>
            </a:r>
            <a:endParaRPr lang="pt-BR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24EA0AD-0242-450E-BB37-D5BCA6302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06" y="0"/>
            <a:ext cx="6076950" cy="3362325"/>
          </a:xfrm>
          <a:prstGeom prst="rect">
            <a:avLst/>
          </a:prstGeom>
        </p:spPr>
      </p:pic>
      <p:pic>
        <p:nvPicPr>
          <p:cNvPr id="3" name="Imagem 2" descr="Uma imagem contendo grama, ao ar livre, céu, chão&#10;&#10;Descrição gerada automaticamente">
            <a:extLst>
              <a:ext uri="{FF2B5EF4-FFF2-40B4-BE49-F238E27FC236}">
                <a16:creationId xmlns:a16="http://schemas.microsoft.com/office/drawing/2014/main" id="{2FC3436B-2762-4F3E-9BAD-CB98063635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685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80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92E5F4C1-D1F7-4962-B1A7-9DF82BB657DA}"/>
              </a:ext>
            </a:extLst>
          </p:cNvPr>
          <p:cNvCxnSpPr>
            <a:cxnSpLocks/>
          </p:cNvCxnSpPr>
          <p:nvPr/>
        </p:nvCxnSpPr>
        <p:spPr>
          <a:xfrm>
            <a:off x="2743200" y="1814051"/>
            <a:ext cx="0" cy="580103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D666FC7-83F8-40FE-B3FD-EA884110F16C}"/>
              </a:ext>
            </a:extLst>
          </p:cNvPr>
          <p:cNvSpPr txBox="1"/>
          <p:nvPr/>
        </p:nvSpPr>
        <p:spPr>
          <a:xfrm>
            <a:off x="2487563" y="1857673"/>
            <a:ext cx="58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y</a:t>
            </a:r>
          </a:p>
        </p:txBody>
      </p:sp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E631CD14-D436-4BF0-AE7F-04E96D77F0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941954"/>
              </p:ext>
            </p:extLst>
          </p:nvPr>
        </p:nvGraphicFramePr>
        <p:xfrm>
          <a:off x="6738471" y="1487335"/>
          <a:ext cx="2077691" cy="125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" name="Equation" r:id="rId3" imgW="1803240" imgH="1091880" progId="Equation.DSMT4">
                  <p:embed/>
                </p:oleObj>
              </mc:Choice>
              <mc:Fallback>
                <p:oleObj name="Equation" r:id="rId3" imgW="180324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38471" y="1487335"/>
                        <a:ext cx="2077691" cy="1258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5E9E852B-E7F1-4DD6-9156-AB88418178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036763"/>
              </p:ext>
            </p:extLst>
          </p:nvPr>
        </p:nvGraphicFramePr>
        <p:xfrm>
          <a:off x="9255530" y="1707714"/>
          <a:ext cx="1096962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" name="Equation" r:id="rId5" imgW="952200" imgH="596880" progId="Equation.DSMT4">
                  <p:embed/>
                </p:oleObj>
              </mc:Choice>
              <mc:Fallback>
                <p:oleObj name="Equation" r:id="rId5" imgW="952200" imgH="59688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E631CD14-D436-4BF0-AE7F-04E96D77F0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55530" y="1707714"/>
                        <a:ext cx="1096962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72CE75B8-2C41-4BF5-9B38-C8F987837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404295"/>
              </p:ext>
            </p:extLst>
          </p:nvPr>
        </p:nvGraphicFramePr>
        <p:xfrm>
          <a:off x="10791860" y="1780296"/>
          <a:ext cx="5270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" name="Equation" r:id="rId7" imgW="457200" imgH="406080" progId="Equation.DSMT4">
                  <p:embed/>
                </p:oleObj>
              </mc:Choice>
              <mc:Fallback>
                <p:oleObj name="Equation" r:id="rId7" imgW="457200" imgH="40608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5E9E852B-E7F1-4DD6-9156-AB8841817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91860" y="1780296"/>
                        <a:ext cx="527050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8F3C6DB0-15DE-4B6E-8AE7-94838ABDA0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189463"/>
              </p:ext>
            </p:extLst>
          </p:nvPr>
        </p:nvGraphicFramePr>
        <p:xfrm>
          <a:off x="2076449" y="3539607"/>
          <a:ext cx="13335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" name="Equation" r:id="rId9" imgW="1155600" imgH="253800" progId="Equation.DSMT4">
                  <p:embed/>
                </p:oleObj>
              </mc:Choice>
              <mc:Fallback>
                <p:oleObj name="Equation" r:id="rId9" imgW="1155600" imgH="2538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72CE75B8-2C41-4BF5-9B38-C8F987837A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76449" y="3539607"/>
                        <a:ext cx="1333500" cy="29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5C9C1484-E01B-4364-8C89-083CCC6886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675455"/>
              </p:ext>
            </p:extLst>
          </p:nvPr>
        </p:nvGraphicFramePr>
        <p:xfrm>
          <a:off x="4206104" y="3519499"/>
          <a:ext cx="15970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" name="Equation" r:id="rId11" imgW="1384200" imgH="266400" progId="Equation.DSMT4">
                  <p:embed/>
                </p:oleObj>
              </mc:Choice>
              <mc:Fallback>
                <p:oleObj name="Equation" r:id="rId11" imgW="1384200" imgH="2664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8F3C6DB0-15DE-4B6E-8AE7-94838ABDA0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06104" y="3519499"/>
                        <a:ext cx="1597025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B1B0F08B-5EA0-464F-B437-E5D2636F11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972404"/>
              </p:ext>
            </p:extLst>
          </p:nvPr>
        </p:nvGraphicFramePr>
        <p:xfrm>
          <a:off x="6599284" y="3408690"/>
          <a:ext cx="6445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" name="Equation" r:id="rId13" imgW="558720" imgH="406080" progId="Equation.DSMT4">
                  <p:embed/>
                </p:oleObj>
              </mc:Choice>
              <mc:Fallback>
                <p:oleObj name="Equation" r:id="rId13" imgW="558720" imgH="40608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5C9C1484-E01B-4364-8C89-083CCC6886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99284" y="3408690"/>
                        <a:ext cx="64452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C9173601-E307-4E58-9532-AE9B3FEE6E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598966"/>
              </p:ext>
            </p:extLst>
          </p:nvPr>
        </p:nvGraphicFramePr>
        <p:xfrm>
          <a:off x="7885113" y="3357568"/>
          <a:ext cx="12160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" name="Equation" r:id="rId15" imgW="1054080" imgH="406080" progId="Equation.DSMT4">
                  <p:embed/>
                </p:oleObj>
              </mc:Choice>
              <mc:Fallback>
                <p:oleObj name="Equation" r:id="rId15" imgW="1054080" imgH="406080" progId="Equation.DSMT4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B1B0F08B-5EA0-464F-B437-E5D2636F11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85113" y="3357568"/>
                        <a:ext cx="121602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013FEE30-E73E-4E10-A096-451F43DDB8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109621"/>
              </p:ext>
            </p:extLst>
          </p:nvPr>
        </p:nvGraphicFramePr>
        <p:xfrm>
          <a:off x="10058400" y="3429000"/>
          <a:ext cx="747713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" name="Equation" r:id="rId17" imgW="647640" imgH="190440" progId="Equation.DSMT4">
                  <p:embed/>
                </p:oleObj>
              </mc:Choice>
              <mc:Fallback>
                <p:oleObj name="Equation" r:id="rId17" imgW="647640" imgH="19044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C9173601-E307-4E58-9532-AE9B3FEE6E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058400" y="3429000"/>
                        <a:ext cx="747713" cy="22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084454FF-6FB2-4268-A380-DE7979517F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011783"/>
              </p:ext>
            </p:extLst>
          </p:nvPr>
        </p:nvGraphicFramePr>
        <p:xfrm>
          <a:off x="2104105" y="4496970"/>
          <a:ext cx="11588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" name="Equation" r:id="rId19" imgW="1002960" imgH="203040" progId="Equation.DSMT4">
                  <p:embed/>
                </p:oleObj>
              </mc:Choice>
              <mc:Fallback>
                <p:oleObj name="Equation" r:id="rId19" imgW="1002960" imgH="20304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013FEE30-E73E-4E10-A096-451F43DDB8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04105" y="4496970"/>
                        <a:ext cx="1158875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id="{9408ED4B-30D7-4395-B229-BC0272B4ED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616770"/>
              </p:ext>
            </p:extLst>
          </p:nvPr>
        </p:nvGraphicFramePr>
        <p:xfrm>
          <a:off x="4343400" y="4367213"/>
          <a:ext cx="6016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" name="Equation" r:id="rId21" imgW="520560" imgH="406080" progId="Equation.DSMT4">
                  <p:embed/>
                </p:oleObj>
              </mc:Choice>
              <mc:Fallback>
                <p:oleObj name="Equation" r:id="rId21" imgW="520560" imgH="406080" progId="Equation.DSMT4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B1B0F08B-5EA0-464F-B437-E5D2636F11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43400" y="4367213"/>
                        <a:ext cx="60166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A20AE415-22B6-40E6-AE48-54591BA27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78025"/>
              </p:ext>
            </p:extLst>
          </p:nvPr>
        </p:nvGraphicFramePr>
        <p:xfrm>
          <a:off x="5722143" y="4302710"/>
          <a:ext cx="471011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" name="Equation" r:id="rId23" imgW="4076640" imgH="698400" progId="Equation.DSMT4">
                  <p:embed/>
                </p:oleObj>
              </mc:Choice>
              <mc:Fallback>
                <p:oleObj name="Equation" r:id="rId23" imgW="4076640" imgH="69840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9408ED4B-30D7-4395-B229-BC0272B4ED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722143" y="4302710"/>
                        <a:ext cx="4710113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392F20EB-D4F1-4D80-A984-D819BE19B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979696"/>
              </p:ext>
            </p:extLst>
          </p:nvPr>
        </p:nvGraphicFramePr>
        <p:xfrm>
          <a:off x="2104105" y="5541879"/>
          <a:ext cx="92233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" name="Equation" r:id="rId25" imgW="799920" imgH="228600" progId="Equation.DSMT4">
                  <p:embed/>
                </p:oleObj>
              </mc:Choice>
              <mc:Fallback>
                <p:oleObj name="Equation" r:id="rId25" imgW="799920" imgH="228600" progId="Equation.DSMT4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B1B0F08B-5EA0-464F-B437-E5D2636F11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104105" y="5541879"/>
                        <a:ext cx="922337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tângulo 48">
            <a:extLst>
              <a:ext uri="{FF2B5EF4-FFF2-40B4-BE49-F238E27FC236}">
                <a16:creationId xmlns:a16="http://schemas.microsoft.com/office/drawing/2014/main" id="{CB4CDC87-FAB5-4812-9461-1E39C6A3D530}"/>
              </a:ext>
            </a:extLst>
          </p:cNvPr>
          <p:cNvSpPr/>
          <p:nvPr/>
        </p:nvSpPr>
        <p:spPr>
          <a:xfrm>
            <a:off x="437592" y="317315"/>
            <a:ext cx="11316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Síntese dos cálculos dos elementos hidráulicos do canal de seção trapezoidal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1E85698C-0B66-4BBA-B10B-60ECF3ECF56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41224" y="1052595"/>
            <a:ext cx="4561905" cy="1914286"/>
          </a:xfrm>
          <a:prstGeom prst="rect">
            <a:avLst/>
          </a:prstGeom>
        </p:spPr>
      </p:pic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id="{861C01F5-570A-4735-BEB0-4AB92D0B8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142947"/>
              </p:ext>
            </p:extLst>
          </p:nvPr>
        </p:nvGraphicFramePr>
        <p:xfrm>
          <a:off x="4291013" y="5397081"/>
          <a:ext cx="65151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" name="Equation" r:id="rId28" imgW="5638680" imgH="634680" progId="Equation.DSMT4">
                  <p:embed/>
                </p:oleObj>
              </mc:Choice>
              <mc:Fallback>
                <p:oleObj name="Equation" r:id="rId28" imgW="5638680" imgH="634680" progId="Equation.DSMT4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A20AE415-22B6-40E6-AE48-54591BA27F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291013" y="5397081"/>
                        <a:ext cx="65151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358386B2-0B24-4142-93F3-4F44B7480A1C}"/>
              </a:ext>
            </a:extLst>
          </p:cNvPr>
          <p:cNvSpPr/>
          <p:nvPr/>
        </p:nvSpPr>
        <p:spPr>
          <a:xfrm>
            <a:off x="275303" y="166511"/>
            <a:ext cx="11641394" cy="64211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3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F1F2620-7954-45CA-9608-898F40F8174E}"/>
              </a:ext>
            </a:extLst>
          </p:cNvPr>
          <p:cNvSpPr/>
          <p:nvPr/>
        </p:nvSpPr>
        <p:spPr>
          <a:xfrm>
            <a:off x="275303" y="166511"/>
            <a:ext cx="11641394" cy="64211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9FB015-18F9-42A8-927F-8D21323C0647}"/>
              </a:ext>
            </a:extLst>
          </p:cNvPr>
          <p:cNvSpPr txBox="1"/>
          <p:nvPr/>
        </p:nvSpPr>
        <p:spPr>
          <a:xfrm>
            <a:off x="540774" y="403123"/>
            <a:ext cx="10864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5100" indent="-1435100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19 – </a:t>
            </a:r>
            <a:r>
              <a:rPr lang="pt-BR" dirty="0"/>
              <a:t>Calcular a vazão e a velocidade de um canal trapezoidal (z = 1) com as dimensões b = 2 m e y = 1 m. A declividade longitudinal (declividade de fundo) é de 0,0004 m/m e a rugosidade n =0,018.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(página 274 do livro Manual de Hidráulica escrito por Azevedo Netto e outros)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8BA6FC7-CD66-4DD9-A6DA-5904F5CCE5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876427"/>
              </p:ext>
            </p:extLst>
          </p:nvPr>
        </p:nvGraphicFramePr>
        <p:xfrm>
          <a:off x="718471" y="1632360"/>
          <a:ext cx="38465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9" name="Equation" r:id="rId3" imgW="2552400" imgH="253800" progId="Equation.DSMT4">
                  <p:embed/>
                </p:oleObj>
              </mc:Choice>
              <mc:Fallback>
                <p:oleObj name="Equation" r:id="rId3" imgW="2552400" imgH="2538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8F3C6DB0-15DE-4B6E-8AE7-94838ABDA0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8471" y="1632360"/>
                        <a:ext cx="3846513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09EEF96-2F1D-4B7C-8093-EC6B67E74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607729"/>
              </p:ext>
            </p:extLst>
          </p:nvPr>
        </p:nvGraphicFramePr>
        <p:xfrm>
          <a:off x="706437" y="2268243"/>
          <a:ext cx="538956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" name="Equation" r:id="rId5" imgW="3340080" imgH="266400" progId="Equation.DSMT4">
                  <p:embed/>
                </p:oleObj>
              </mc:Choice>
              <mc:Fallback>
                <p:oleObj name="Equation" r:id="rId5" imgW="3340080" imgH="26640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5C9C1484-E01B-4364-8C89-083CCC6886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6437" y="2268243"/>
                        <a:ext cx="5389563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0575206-660E-4D3C-B422-8A0EC2D74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596707"/>
              </p:ext>
            </p:extLst>
          </p:nvPr>
        </p:nvGraphicFramePr>
        <p:xfrm>
          <a:off x="706437" y="3014193"/>
          <a:ext cx="33115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" name="Equation" r:id="rId7" imgW="2019240" imgH="431640" progId="Equation.DSMT4">
                  <p:embed/>
                </p:oleObj>
              </mc:Choice>
              <mc:Fallback>
                <p:oleObj name="Equation" r:id="rId7" imgW="2019240" imgH="431640" progId="Equation.DSMT4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B1B0F08B-5EA0-464F-B437-E5D2636F11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6437" y="3014193"/>
                        <a:ext cx="3311525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D2DD48EC-07E5-4D5F-9759-4D3B9562C4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302329"/>
              </p:ext>
            </p:extLst>
          </p:nvPr>
        </p:nvGraphicFramePr>
        <p:xfrm>
          <a:off x="706437" y="4183962"/>
          <a:ext cx="651668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2" name="Equation" r:id="rId9" imgW="3733560" imgH="431640" progId="Equation.DSMT4">
                  <p:embed/>
                </p:oleObj>
              </mc:Choice>
              <mc:Fallback>
                <p:oleObj name="Equation" r:id="rId9" imgW="3733560" imgH="43164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C9173601-E307-4E58-9532-AE9B3FEE6E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6437" y="4183962"/>
                        <a:ext cx="6516688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8A18EFF5-82E6-4922-9367-1F5697B22F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311680"/>
              </p:ext>
            </p:extLst>
          </p:nvPr>
        </p:nvGraphicFramePr>
        <p:xfrm>
          <a:off x="723130" y="5220519"/>
          <a:ext cx="3657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3" name="Equation" r:id="rId11" imgW="2095200" imgH="406080" progId="Equation.DSMT4">
                  <p:embed/>
                </p:oleObj>
              </mc:Choice>
              <mc:Fallback>
                <p:oleObj name="Equation" r:id="rId11" imgW="2095200" imgH="4060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D2DD48EC-07E5-4D5F-9759-4D3B9562C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3130" y="5220519"/>
                        <a:ext cx="36576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A741B66B-F187-4925-9B0E-9E3D6C2E43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754" y="4028701"/>
            <a:ext cx="891617" cy="1973751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91D345B6-59AC-451B-9EF3-435E042123A6}"/>
              </a:ext>
            </a:extLst>
          </p:cNvPr>
          <p:cNvSpPr/>
          <p:nvPr/>
        </p:nvSpPr>
        <p:spPr>
          <a:xfrm>
            <a:off x="8307616" y="2907081"/>
            <a:ext cx="3025469" cy="1103282"/>
          </a:xfrm>
          <a:prstGeom prst="wedgeEllipseCallout">
            <a:avLst>
              <a:gd name="adj1" fmla="val 17605"/>
              <a:gd name="adj2" fmla="val 83888"/>
            </a:avLst>
          </a:prstGeom>
          <a:solidFill>
            <a:srgbClr val="7F001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pelas equações</a:t>
            </a:r>
          </a:p>
        </p:txBody>
      </p:sp>
    </p:spTree>
    <p:extLst>
      <p:ext uri="{BB962C8B-B14F-4D97-AF65-F5344CB8AC3E}">
        <p14:creationId xmlns:p14="http://schemas.microsoft.com/office/powerpoint/2010/main" val="234810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896CAF8-2AF1-46F5-BA21-7AE721AA589D}"/>
              </a:ext>
            </a:extLst>
          </p:cNvPr>
          <p:cNvSpPr txBox="1"/>
          <p:nvPr/>
        </p:nvSpPr>
        <p:spPr>
          <a:xfrm>
            <a:off x="540774" y="403123"/>
            <a:ext cx="10864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5100" indent="-1435100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20 – </a:t>
            </a:r>
            <a:r>
              <a:rPr lang="pt-BR" dirty="0"/>
              <a:t>Qual a declividade de um canal trapezoidal (z = 1) com as dimensões b = 2 m e y = 1 m, que conduz uma vazão de 2,427 m³/s e com velocidade de 0,809 m/s. Dado a rugosidade n =0,018.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(página 275 do livro Manual de Hidráulica escrito por Azevedo Netto e outros)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21356BD-F414-421F-A1A8-8FE394D97C95}"/>
              </a:ext>
            </a:extLst>
          </p:cNvPr>
          <p:cNvSpPr/>
          <p:nvPr/>
        </p:nvSpPr>
        <p:spPr>
          <a:xfrm>
            <a:off x="275303" y="166511"/>
            <a:ext cx="11641394" cy="64211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2D02A3-DCC0-4700-B130-A1A09BD4F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202" y="4302649"/>
            <a:ext cx="891617" cy="1973751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CA5BB4F4-3962-4183-9844-335A4F6D73A1}"/>
              </a:ext>
            </a:extLst>
          </p:cNvPr>
          <p:cNvSpPr/>
          <p:nvPr/>
        </p:nvSpPr>
        <p:spPr>
          <a:xfrm>
            <a:off x="8427064" y="3181029"/>
            <a:ext cx="3025469" cy="1103282"/>
          </a:xfrm>
          <a:prstGeom prst="wedgeEllipseCallout">
            <a:avLst>
              <a:gd name="adj1" fmla="val 17605"/>
              <a:gd name="adj2" fmla="val 83888"/>
            </a:avLst>
          </a:prstGeom>
          <a:solidFill>
            <a:srgbClr val="7F001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pelas equações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E00331D-327E-4C32-8C76-DED6985A7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795072"/>
              </p:ext>
            </p:extLst>
          </p:nvPr>
        </p:nvGraphicFramePr>
        <p:xfrm>
          <a:off x="1989138" y="1563688"/>
          <a:ext cx="59356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" name="Equation" r:id="rId4" imgW="2666880" imgH="203040" progId="Equation.DSMT4">
                  <p:embed/>
                </p:oleObj>
              </mc:Choice>
              <mc:Fallback>
                <p:oleObj name="Equation" r:id="rId4" imgW="2666880" imgH="20304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013FEE30-E73E-4E10-A096-451F43DDB8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9138" y="1563688"/>
                        <a:ext cx="5935662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6494B189-81E7-437E-8A0E-97D1B1DDB2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273018"/>
              </p:ext>
            </p:extLst>
          </p:nvPr>
        </p:nvGraphicFramePr>
        <p:xfrm>
          <a:off x="1989138" y="2288391"/>
          <a:ext cx="7283913" cy="5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" name="Equation" r:id="rId6" imgW="3340080" imgH="266400" progId="Equation.DSMT4">
                  <p:embed/>
                </p:oleObj>
              </mc:Choice>
              <mc:Fallback>
                <p:oleObj name="Equation" r:id="rId6" imgW="3340080" imgH="2664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F09EEF96-2F1D-4B7C-8093-EC6B67E74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9138" y="2288391"/>
                        <a:ext cx="7283913" cy="58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41ABCF9E-74B2-4AD8-A0B6-9A7E23276E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164632"/>
              </p:ext>
            </p:extLst>
          </p:nvPr>
        </p:nvGraphicFramePr>
        <p:xfrm>
          <a:off x="1989138" y="3184241"/>
          <a:ext cx="3743364" cy="803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" name="Equation" r:id="rId8" imgW="2019240" imgH="431640" progId="Equation.DSMT4">
                  <p:embed/>
                </p:oleObj>
              </mc:Choice>
              <mc:Fallback>
                <p:oleObj name="Equation" r:id="rId8" imgW="2019240" imgH="4316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E0575206-660E-4D3C-B422-8A0EC2D74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9138" y="3184241"/>
                        <a:ext cx="3743364" cy="803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6F266DA6-9C4B-49A3-BB52-7133492CF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872069"/>
              </p:ext>
            </p:extLst>
          </p:nvPr>
        </p:nvGraphicFramePr>
        <p:xfrm>
          <a:off x="1951038" y="4262142"/>
          <a:ext cx="6011862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" name="Equation" r:id="rId10" imgW="3238200" imgH="838080" progId="Equation.DSMT4">
                  <p:embed/>
                </p:oleObj>
              </mc:Choice>
              <mc:Fallback>
                <p:oleObj name="Equation" r:id="rId10" imgW="3238200" imgH="8380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D2DD48EC-07E5-4D5F-9759-4D3B9562C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51038" y="4262142"/>
                        <a:ext cx="6011862" cy="155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33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896CAF8-2AF1-46F5-BA21-7AE721AA589D}"/>
              </a:ext>
            </a:extLst>
          </p:cNvPr>
          <p:cNvSpPr txBox="1"/>
          <p:nvPr/>
        </p:nvSpPr>
        <p:spPr>
          <a:xfrm>
            <a:off x="412955" y="403123"/>
            <a:ext cx="11375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5100" indent="-1435100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21 – </a:t>
            </a:r>
            <a:r>
              <a:rPr lang="pt-BR" dirty="0"/>
              <a:t>Qual é a profundidade de escoamento num canal trapezoidal (z = 1) que conduz uma vazão de 2,427 m³/s. Dados a rugosidade n =0,018, b = 2 m, I</a:t>
            </a:r>
            <a:r>
              <a:rPr lang="pt-BR" baseline="-25000" dirty="0"/>
              <a:t>0</a:t>
            </a:r>
            <a:r>
              <a:rPr lang="pt-BR" dirty="0"/>
              <a:t> = 0,0004 m/m, g= 9,8 m/s² e </a:t>
            </a:r>
            <a:r>
              <a:rPr lang="pt-BR" dirty="0">
                <a:latin typeface="Symbol" panose="05050102010706020507" pitchFamily="18" charset="2"/>
              </a:rPr>
              <a:t>n</a:t>
            </a:r>
            <a:r>
              <a:rPr lang="pt-BR" dirty="0"/>
              <a:t> = 10</a:t>
            </a:r>
            <a:r>
              <a:rPr lang="pt-BR" baseline="30000" dirty="0"/>
              <a:t>-6</a:t>
            </a:r>
            <a:r>
              <a:rPr lang="pt-BR" dirty="0"/>
              <a:t> m²/s. Classifique também o escoamento pelo número de Froude e pelo número de Reynolds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(adaptado da página 275 do livro Manual de Hidráulica escrito por Azevedo Netto e outros)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21356BD-F414-421F-A1A8-8FE394D97C95}"/>
              </a:ext>
            </a:extLst>
          </p:cNvPr>
          <p:cNvSpPr/>
          <p:nvPr/>
        </p:nvSpPr>
        <p:spPr>
          <a:xfrm>
            <a:off x="275303" y="166511"/>
            <a:ext cx="11641394" cy="64211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2D02A3-DCC0-4700-B130-A1A09BD4F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52" y="4449086"/>
            <a:ext cx="891617" cy="1973751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CA5BB4F4-3962-4183-9844-335A4F6D73A1}"/>
              </a:ext>
            </a:extLst>
          </p:cNvPr>
          <p:cNvSpPr/>
          <p:nvPr/>
        </p:nvSpPr>
        <p:spPr>
          <a:xfrm>
            <a:off x="5214704" y="2947304"/>
            <a:ext cx="3232765" cy="1501782"/>
          </a:xfrm>
          <a:prstGeom prst="wedgeEllipseCallout">
            <a:avLst>
              <a:gd name="adj1" fmla="val 21559"/>
              <a:gd name="adj2" fmla="val 83888"/>
            </a:avLst>
          </a:prstGeom>
          <a:solidFill>
            <a:srgbClr val="7F001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pelo Excel utilizando o teste de hipóteses atingir meta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9B98267-4D90-4E24-B008-CD7B52061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8574" y="2113565"/>
            <a:ext cx="1231377" cy="912704"/>
          </a:xfrm>
          <a:prstGeom prst="rect">
            <a:avLst/>
          </a:prstGeom>
        </p:spPr>
      </p:pic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2352CEBD-14B7-4E40-80FE-3C224E2697F0}"/>
              </a:ext>
            </a:extLst>
          </p:cNvPr>
          <p:cNvSpPr/>
          <p:nvPr/>
        </p:nvSpPr>
        <p:spPr>
          <a:xfrm>
            <a:off x="3819833" y="1603452"/>
            <a:ext cx="2349910" cy="1129916"/>
          </a:xfrm>
          <a:prstGeom prst="wedgeEllipseCallout">
            <a:avLst>
              <a:gd name="adj1" fmla="val 60757"/>
              <a:gd name="adj2" fmla="val 58149"/>
            </a:avLst>
          </a:prstGeom>
          <a:solidFill>
            <a:srgbClr val="7F001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Siga o roteiro: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47DB84A-CAC5-4138-A152-7B42A4A6DD0B}"/>
              </a:ext>
            </a:extLst>
          </p:cNvPr>
          <p:cNvSpPr txBox="1"/>
          <p:nvPr/>
        </p:nvSpPr>
        <p:spPr>
          <a:xfrm>
            <a:off x="639097" y="1840064"/>
            <a:ext cx="485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com os dados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B4F9D8DE-9FB0-440C-B006-370746812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691375"/>
              </p:ext>
            </p:extLst>
          </p:nvPr>
        </p:nvGraphicFramePr>
        <p:xfrm>
          <a:off x="968477" y="2331720"/>
          <a:ext cx="2713704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4568">
                  <a:extLst>
                    <a:ext uri="{9D8B030D-6E8A-4147-A177-3AD203B41FA5}">
                      <a16:colId xmlns:a16="http://schemas.microsoft.com/office/drawing/2014/main" val="2666312853"/>
                    </a:ext>
                  </a:extLst>
                </a:gridCol>
                <a:gridCol w="904568">
                  <a:extLst>
                    <a:ext uri="{9D8B030D-6E8A-4147-A177-3AD203B41FA5}">
                      <a16:colId xmlns:a16="http://schemas.microsoft.com/office/drawing/2014/main" val="3841961988"/>
                    </a:ext>
                  </a:extLst>
                </a:gridCol>
                <a:gridCol w="904568">
                  <a:extLst>
                    <a:ext uri="{9D8B030D-6E8A-4147-A177-3AD203B41FA5}">
                      <a16:colId xmlns:a16="http://schemas.microsoft.com/office/drawing/2014/main" val="304307417"/>
                    </a:ext>
                  </a:extLst>
                </a:gridCol>
              </a:tblGrid>
              <a:tr h="24712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Dados</a:t>
                      </a:r>
                      <a:endParaRPr lang="pt-BR" sz="18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753678"/>
                  </a:ext>
                </a:extLst>
              </a:tr>
              <a:tr h="2471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g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9,8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m/s²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4645944"/>
                  </a:ext>
                </a:extLst>
              </a:tr>
              <a:tr h="2471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0,018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s/m^1/3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8135319"/>
                  </a:ext>
                </a:extLst>
              </a:tr>
              <a:tr h="2471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I0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0,0004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1587147"/>
                  </a:ext>
                </a:extLst>
              </a:tr>
              <a:tr h="2471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Q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2,427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m³/s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3565214"/>
                  </a:ext>
                </a:extLst>
              </a:tr>
              <a:tr h="2471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b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8820541"/>
                  </a:ext>
                </a:extLst>
              </a:tr>
              <a:tr h="2471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z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3201952"/>
                  </a:ext>
                </a:extLst>
              </a:tr>
              <a:tr h="2471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Symbol" panose="05050102010706020507" pitchFamily="18" charset="2"/>
                        </a:rPr>
                        <a:t>n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1,00E-06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m²/s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1527875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45E7B4ED-3DD3-4F84-9F9C-88B4B4D8F516}"/>
              </a:ext>
            </a:extLst>
          </p:cNvPr>
          <p:cNvSpPr txBox="1"/>
          <p:nvPr/>
        </p:nvSpPr>
        <p:spPr>
          <a:xfrm>
            <a:off x="639097" y="4863484"/>
            <a:ext cx="485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Adote um valor de y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F41D4C29-28CC-4119-A9FB-B3304969C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738739"/>
              </p:ext>
            </p:extLst>
          </p:nvPr>
        </p:nvGraphicFramePr>
        <p:xfrm>
          <a:off x="968476" y="5478912"/>
          <a:ext cx="3387213" cy="626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071">
                  <a:extLst>
                    <a:ext uri="{9D8B030D-6E8A-4147-A177-3AD203B41FA5}">
                      <a16:colId xmlns:a16="http://schemas.microsoft.com/office/drawing/2014/main" val="432878291"/>
                    </a:ext>
                  </a:extLst>
                </a:gridCol>
                <a:gridCol w="1129071">
                  <a:extLst>
                    <a:ext uri="{9D8B030D-6E8A-4147-A177-3AD203B41FA5}">
                      <a16:colId xmlns:a16="http://schemas.microsoft.com/office/drawing/2014/main" val="3408790037"/>
                    </a:ext>
                  </a:extLst>
                </a:gridCol>
                <a:gridCol w="1129071">
                  <a:extLst>
                    <a:ext uri="{9D8B030D-6E8A-4147-A177-3AD203B41FA5}">
                      <a16:colId xmlns:a16="http://schemas.microsoft.com/office/drawing/2014/main" val="1256805889"/>
                    </a:ext>
                  </a:extLst>
                </a:gridCol>
              </a:tblGrid>
              <a:tr h="31346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Adote um valor para y</a:t>
                      </a:r>
                      <a:endParaRPr lang="pt-BR" sz="18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20838"/>
                  </a:ext>
                </a:extLst>
              </a:tr>
              <a:tr h="3134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y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0,500</a:t>
                      </a:r>
                      <a:endParaRPr lang="pt-BR" sz="1800" b="1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m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0985995"/>
                  </a:ext>
                </a:extLst>
              </a:tr>
            </a:tbl>
          </a:graphicData>
        </a:graphic>
      </p:graphicFrame>
      <p:pic>
        <p:nvPicPr>
          <p:cNvPr id="9" name="Imagem 8" descr="Uma imagem contendo pessoa, homem, parede, interior&#10;&#10;Descrição gerada automaticamente">
            <a:extLst>
              <a:ext uri="{FF2B5EF4-FFF2-40B4-BE49-F238E27FC236}">
                <a16:creationId xmlns:a16="http://schemas.microsoft.com/office/drawing/2014/main" id="{BC6F1B6A-1D73-49E7-8D12-6F0A2C649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6336" y="4080387"/>
            <a:ext cx="2809586" cy="2458859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06D93FE4-68B5-43F9-B4B5-2B3E1205F892}"/>
              </a:ext>
            </a:extLst>
          </p:cNvPr>
          <p:cNvSpPr/>
          <p:nvPr/>
        </p:nvSpPr>
        <p:spPr>
          <a:xfrm>
            <a:off x="8621331" y="2529444"/>
            <a:ext cx="3018503" cy="1501782"/>
          </a:xfrm>
          <a:prstGeom prst="wedgeEllipseCallout">
            <a:avLst>
              <a:gd name="adj1" fmla="val 665"/>
              <a:gd name="adj2" fmla="val 69047"/>
            </a:avLst>
          </a:prstGeom>
          <a:solidFill>
            <a:srgbClr val="6D321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MINHA PROPOSTA!</a:t>
            </a:r>
          </a:p>
        </p:txBody>
      </p:sp>
    </p:spTree>
    <p:extLst>
      <p:ext uri="{BB962C8B-B14F-4D97-AF65-F5344CB8AC3E}">
        <p14:creationId xmlns:p14="http://schemas.microsoft.com/office/powerpoint/2010/main" val="215427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/>
      <p:bldP spid="15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E48D4F-BDC2-42B1-AFDD-46BE5C77DA20}"/>
              </a:ext>
            </a:extLst>
          </p:cNvPr>
          <p:cNvSpPr/>
          <p:nvPr/>
        </p:nvSpPr>
        <p:spPr>
          <a:xfrm>
            <a:off x="275303" y="166511"/>
            <a:ext cx="11641394" cy="64211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2C548E9-2DEB-4959-AE39-41BED2E7DD21}"/>
              </a:ext>
            </a:extLst>
          </p:cNvPr>
          <p:cNvSpPr txBox="1"/>
          <p:nvPr/>
        </p:nvSpPr>
        <p:spPr>
          <a:xfrm>
            <a:off x="521110" y="537290"/>
            <a:ext cx="485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Cálculos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5DF95AF-DF88-44D1-93B9-08389CCF3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447508"/>
              </p:ext>
            </p:extLst>
          </p:nvPr>
        </p:nvGraphicFramePr>
        <p:xfrm>
          <a:off x="7817731" y="270385"/>
          <a:ext cx="2394613" cy="145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9" name="Equation" r:id="rId3" imgW="1803240" imgH="1091880" progId="Equation.DSMT4">
                  <p:embed/>
                </p:oleObj>
              </mc:Choice>
              <mc:Fallback>
                <p:oleObj name="Equation" r:id="rId3" imgW="1803240" imgH="109188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E631CD14-D436-4BF0-AE7F-04E96D77F0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17731" y="270385"/>
                        <a:ext cx="2394613" cy="1450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53D45F63-3D02-4B2D-9BD2-273A04A436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012677"/>
              </p:ext>
            </p:extLst>
          </p:nvPr>
        </p:nvGraphicFramePr>
        <p:xfrm>
          <a:off x="10343763" y="684774"/>
          <a:ext cx="1286952" cy="79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0" name="Equation" r:id="rId5" imgW="952200" imgH="596880" progId="Equation.DSMT4">
                  <p:embed/>
                </p:oleObj>
              </mc:Choice>
              <mc:Fallback>
                <p:oleObj name="Equation" r:id="rId5" imgW="952200" imgH="596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3763" y="684774"/>
                        <a:ext cx="1286952" cy="79989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41E5289B-578C-4A43-A16B-26D956688D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15266"/>
              </p:ext>
            </p:extLst>
          </p:nvPr>
        </p:nvGraphicFramePr>
        <p:xfrm>
          <a:off x="8124819" y="1904978"/>
          <a:ext cx="517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1" name="Equation" r:id="rId7" imgW="457200" imgH="406080" progId="Equation.DSMT4">
                  <p:embed/>
                </p:oleObj>
              </mc:Choice>
              <mc:Fallback>
                <p:oleObj name="Equation" r:id="rId7" imgW="45720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819" y="1904978"/>
                        <a:ext cx="517525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4CB17B2-272A-49FF-88D5-46DDF3969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159898"/>
              </p:ext>
            </p:extLst>
          </p:nvPr>
        </p:nvGraphicFramePr>
        <p:xfrm>
          <a:off x="9295418" y="1938114"/>
          <a:ext cx="1833852" cy="390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2" name="Equation" r:id="rId9" imgW="1155600" imgH="253800" progId="Equation.DSMT4">
                  <p:embed/>
                </p:oleObj>
              </mc:Choice>
              <mc:Fallback>
                <p:oleObj name="Equation" r:id="rId9" imgW="115560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5418" y="1938114"/>
                        <a:ext cx="1833852" cy="39092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6FF11AC-FB0D-4222-B149-49F0672364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978597"/>
              </p:ext>
            </p:extLst>
          </p:nvPr>
        </p:nvGraphicFramePr>
        <p:xfrm>
          <a:off x="8124819" y="2765897"/>
          <a:ext cx="2363499" cy="440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3" name="Equation" r:id="rId11" imgW="1384200" imgH="266400" progId="Equation.DSMT4">
                  <p:embed/>
                </p:oleObj>
              </mc:Choice>
              <mc:Fallback>
                <p:oleObj name="Equation" r:id="rId11" imgW="1384200" imgH="26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819" y="2765897"/>
                        <a:ext cx="2363499" cy="44065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3884F0A4-A1BB-4687-816D-E815239D8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991785"/>
              </p:ext>
            </p:extLst>
          </p:nvPr>
        </p:nvGraphicFramePr>
        <p:xfrm>
          <a:off x="10950035" y="2613270"/>
          <a:ext cx="818037" cy="59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4" name="Equation" r:id="rId13" imgW="558720" imgH="406080" progId="Equation.DSMT4">
                  <p:embed/>
                </p:oleObj>
              </mc:Choice>
              <mc:Fallback>
                <p:oleObj name="Equation" r:id="rId13" imgW="558720" imgH="406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0035" y="2613270"/>
                        <a:ext cx="818037" cy="5932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CB71FF60-76E7-4E2D-A478-61453DECEC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488965"/>
              </p:ext>
            </p:extLst>
          </p:nvPr>
        </p:nvGraphicFramePr>
        <p:xfrm>
          <a:off x="8124819" y="3679686"/>
          <a:ext cx="1726448" cy="667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5" name="Equation" r:id="rId15" imgW="1054080" imgH="406080" progId="Equation.DSMT4">
                  <p:embed/>
                </p:oleObj>
              </mc:Choice>
              <mc:Fallback>
                <p:oleObj name="Equation" r:id="rId15" imgW="1054080" imgH="4060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819" y="3679686"/>
                        <a:ext cx="1726448" cy="66734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81AF5DA9-86C6-4312-9FD9-83E931FCB2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472148"/>
              </p:ext>
            </p:extLst>
          </p:nvPr>
        </p:nvGraphicFramePr>
        <p:xfrm>
          <a:off x="10069819" y="3817745"/>
          <a:ext cx="1760432" cy="34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6" name="Equation" r:id="rId17" imgW="1002960" imgH="203040" progId="Equation.DSMT4">
                  <p:embed/>
                </p:oleObj>
              </mc:Choice>
              <mc:Fallback>
                <p:oleObj name="Equation" r:id="rId17" imgW="100296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9819" y="3817745"/>
                        <a:ext cx="1760432" cy="34965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06A82DBB-BC4D-4A8D-A075-AE343880D6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804564"/>
              </p:ext>
            </p:extLst>
          </p:nvPr>
        </p:nvGraphicFramePr>
        <p:xfrm>
          <a:off x="8147788" y="4901859"/>
          <a:ext cx="818038" cy="64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7" name="Equation" r:id="rId19" imgW="520560" imgH="406080" progId="Equation.DSMT4">
                  <p:embed/>
                </p:oleObj>
              </mc:Choice>
              <mc:Fallback>
                <p:oleObj name="Equation" r:id="rId19" imgW="520560" imgH="4060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7788" y="4901859"/>
                        <a:ext cx="818038" cy="64087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0BBF1FEF-FF5F-495A-ADD7-E2361852B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684656"/>
              </p:ext>
            </p:extLst>
          </p:nvPr>
        </p:nvGraphicFramePr>
        <p:xfrm>
          <a:off x="10007634" y="4792856"/>
          <a:ext cx="1250762" cy="686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8" name="Equation" r:id="rId21" imgW="850680" imgH="469800" progId="Equation.DSMT4">
                  <p:embed/>
                </p:oleObj>
              </mc:Choice>
              <mc:Fallback>
                <p:oleObj name="Equation" r:id="rId21" imgW="850680" imgH="469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7634" y="4792856"/>
                        <a:ext cx="1250762" cy="68609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83176354-1DBC-4FB7-8BBD-528D8495F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30679"/>
              </p:ext>
            </p:extLst>
          </p:nvPr>
        </p:nvGraphicFramePr>
        <p:xfrm>
          <a:off x="8061509" y="6030931"/>
          <a:ext cx="1287825" cy="36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9" name="Equation" r:id="rId23" imgW="799920" imgH="228600" progId="Equation.DSMT4">
                  <p:embed/>
                </p:oleObj>
              </mc:Choice>
              <mc:Fallback>
                <p:oleObj name="Equation" r:id="rId23" imgW="79992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509" y="6030931"/>
                        <a:ext cx="1287825" cy="36667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07632213-0D70-4C29-BC28-4FA31FA11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838657"/>
              </p:ext>
            </p:extLst>
          </p:nvPr>
        </p:nvGraphicFramePr>
        <p:xfrm>
          <a:off x="10032898" y="5831075"/>
          <a:ext cx="1200235" cy="59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0" name="Equation" r:id="rId25" imgW="812520" imgH="406080" progId="Equation.DSMT4">
                  <p:embed/>
                </p:oleObj>
              </mc:Choice>
              <mc:Fallback>
                <p:oleObj name="Equation" r:id="rId25" imgW="812520" imgH="4060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2898" y="5831075"/>
                        <a:ext cx="1200235" cy="5991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CF30E4CE-9AA5-4C87-A29B-CAED98532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321103"/>
              </p:ext>
            </p:extLst>
          </p:nvPr>
        </p:nvGraphicFramePr>
        <p:xfrm>
          <a:off x="841986" y="995514"/>
          <a:ext cx="2821860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620">
                  <a:extLst>
                    <a:ext uri="{9D8B030D-6E8A-4147-A177-3AD203B41FA5}">
                      <a16:colId xmlns:a16="http://schemas.microsoft.com/office/drawing/2014/main" val="786861140"/>
                    </a:ext>
                  </a:extLst>
                </a:gridCol>
                <a:gridCol w="940620">
                  <a:extLst>
                    <a:ext uri="{9D8B030D-6E8A-4147-A177-3AD203B41FA5}">
                      <a16:colId xmlns:a16="http://schemas.microsoft.com/office/drawing/2014/main" val="2473596642"/>
                    </a:ext>
                  </a:extLst>
                </a:gridCol>
                <a:gridCol w="940620">
                  <a:extLst>
                    <a:ext uri="{9D8B030D-6E8A-4147-A177-3AD203B41FA5}">
                      <a16:colId xmlns:a16="http://schemas.microsoft.com/office/drawing/2014/main" val="4232958137"/>
                    </a:ext>
                  </a:extLst>
                </a:gridCol>
              </a:tblGrid>
              <a:tr h="24147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Cálculos</a:t>
                      </a:r>
                      <a:endParaRPr lang="pt-BR" sz="18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195632"/>
                  </a:ext>
                </a:extLst>
              </a:tr>
              <a:tr h="2414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b/y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2,000057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6894845"/>
                  </a:ext>
                </a:extLst>
              </a:tr>
              <a:tr h="2414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K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1,340458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6646496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7CEFEA73-1789-4F74-BBB9-0B077B0E9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586792"/>
              </p:ext>
            </p:extLst>
          </p:nvPr>
        </p:nvGraphicFramePr>
        <p:xfrm>
          <a:off x="813335" y="2008483"/>
          <a:ext cx="2821860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620">
                  <a:extLst>
                    <a:ext uri="{9D8B030D-6E8A-4147-A177-3AD203B41FA5}">
                      <a16:colId xmlns:a16="http://schemas.microsoft.com/office/drawing/2014/main" val="2967429140"/>
                    </a:ext>
                  </a:extLst>
                </a:gridCol>
                <a:gridCol w="940620">
                  <a:extLst>
                    <a:ext uri="{9D8B030D-6E8A-4147-A177-3AD203B41FA5}">
                      <a16:colId xmlns:a16="http://schemas.microsoft.com/office/drawing/2014/main" val="3015513050"/>
                    </a:ext>
                  </a:extLst>
                </a:gridCol>
                <a:gridCol w="940620">
                  <a:extLst>
                    <a:ext uri="{9D8B030D-6E8A-4147-A177-3AD203B41FA5}">
                      <a16:colId xmlns:a16="http://schemas.microsoft.com/office/drawing/2014/main" val="3778968069"/>
                    </a:ext>
                  </a:extLst>
                </a:gridCol>
              </a:tblGrid>
              <a:tr h="232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M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1,340424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m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6978658"/>
                  </a:ext>
                </a:extLst>
              </a:tr>
              <a:tr h="232903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364886"/>
                  </a:ext>
                </a:extLst>
              </a:tr>
              <a:tr h="232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y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0,999974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m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3831966"/>
                  </a:ext>
                </a:extLst>
              </a:tr>
              <a:tr h="232903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55100854"/>
                  </a:ext>
                </a:extLst>
              </a:tr>
              <a:tr h="232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2,999898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m²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9366854"/>
                  </a:ext>
                </a:extLst>
              </a:tr>
              <a:tr h="232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4,828355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m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0433838"/>
                  </a:ext>
                </a:extLst>
              </a:tr>
              <a:tr h="232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RH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0,621308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m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5831889"/>
                  </a:ext>
                </a:extLst>
              </a:tr>
              <a:tr h="232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v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0,809026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m/s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5074239"/>
                  </a:ext>
                </a:extLst>
              </a:tr>
              <a:tr h="232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Q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2,427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m³/s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6474331"/>
                  </a:ext>
                </a:extLst>
              </a:tr>
              <a:tr h="232903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91040658"/>
                  </a:ext>
                </a:extLst>
              </a:tr>
              <a:tr h="232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B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2,427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m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8182516"/>
                  </a:ext>
                </a:extLst>
              </a:tr>
              <a:tr h="232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yH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1,236052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m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3226681"/>
                  </a:ext>
                </a:extLst>
              </a:tr>
              <a:tr h="232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Fr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0,232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6976248"/>
                  </a:ext>
                </a:extLst>
              </a:tr>
              <a:tr h="232903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8486635"/>
                  </a:ext>
                </a:extLst>
              </a:tr>
              <a:tr h="232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DH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2,485234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7972993"/>
                  </a:ext>
                </a:extLst>
              </a:tr>
              <a:tr h="232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Re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2,01E+06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31041455"/>
                  </a:ext>
                </a:extLst>
              </a:tr>
            </a:tbl>
          </a:graphicData>
        </a:graphic>
      </p:graphicFrame>
      <p:pic>
        <p:nvPicPr>
          <p:cNvPr id="19" name="Imagem 18" descr="Uma imagem contendo objeto&#10;&#10;Descrição gerada automaticamente">
            <a:extLst>
              <a:ext uri="{FF2B5EF4-FFF2-40B4-BE49-F238E27FC236}">
                <a16:creationId xmlns:a16="http://schemas.microsoft.com/office/drawing/2014/main" id="{35D73D7D-7370-4D4C-BE23-D15A0D435C4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58" y="2909910"/>
            <a:ext cx="3115110" cy="347711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806602C2-B745-446D-950A-ACB0D1427B98}"/>
              </a:ext>
            </a:extLst>
          </p:cNvPr>
          <p:cNvSpPr/>
          <p:nvPr/>
        </p:nvSpPr>
        <p:spPr>
          <a:xfrm>
            <a:off x="3989163" y="851064"/>
            <a:ext cx="35032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Recorri a</a:t>
            </a:r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pt-B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teste d</a:t>
            </a:r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hipóteses</a:t>
            </a:r>
            <a:endParaRPr lang="pt-B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E94D73D-CCA3-464E-A799-5EC380CAD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376389"/>
              </p:ext>
            </p:extLst>
          </p:nvPr>
        </p:nvGraphicFramePr>
        <p:xfrm>
          <a:off x="4173227" y="2170487"/>
          <a:ext cx="304912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374">
                  <a:extLst>
                    <a:ext uri="{9D8B030D-6E8A-4147-A177-3AD203B41FA5}">
                      <a16:colId xmlns:a16="http://schemas.microsoft.com/office/drawing/2014/main" val="2151559189"/>
                    </a:ext>
                  </a:extLst>
                </a:gridCol>
                <a:gridCol w="1016374">
                  <a:extLst>
                    <a:ext uri="{9D8B030D-6E8A-4147-A177-3AD203B41FA5}">
                      <a16:colId xmlns:a16="http://schemas.microsoft.com/office/drawing/2014/main" val="2880449392"/>
                    </a:ext>
                  </a:extLst>
                </a:gridCol>
                <a:gridCol w="1016374">
                  <a:extLst>
                    <a:ext uri="{9D8B030D-6E8A-4147-A177-3AD203B41FA5}">
                      <a16:colId xmlns:a16="http://schemas.microsoft.com/office/drawing/2014/main" val="495262216"/>
                    </a:ext>
                  </a:extLst>
                </a:gridCol>
              </a:tblGrid>
              <a:tr h="26501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O valor para y</a:t>
                      </a:r>
                      <a:endParaRPr lang="pt-BR" sz="18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194358"/>
                  </a:ext>
                </a:extLst>
              </a:tr>
              <a:tr h="2650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y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1,000</a:t>
                      </a:r>
                      <a:endParaRPr lang="pt-BR" sz="18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m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188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9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50753A4-FC87-4A6B-91AB-1B0FEF8067D3}"/>
              </a:ext>
            </a:extLst>
          </p:cNvPr>
          <p:cNvSpPr/>
          <p:nvPr/>
        </p:nvSpPr>
        <p:spPr>
          <a:xfrm>
            <a:off x="275303" y="166511"/>
            <a:ext cx="11641394" cy="64211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318F7C-CD59-4FCD-B375-35FFA40B5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32" y="201563"/>
            <a:ext cx="1346319" cy="189406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7A2277A-E945-4B0B-AD20-328FB172E0EF}"/>
              </a:ext>
            </a:extLst>
          </p:cNvPr>
          <p:cNvSpPr/>
          <p:nvPr/>
        </p:nvSpPr>
        <p:spPr>
          <a:xfrm>
            <a:off x="2512782" y="308366"/>
            <a:ext cx="87860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Cálculos dos elementos hidráulicos em canais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4DE2D0C-1153-493C-9571-3CBB5E155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05" y="914399"/>
            <a:ext cx="3562350" cy="1838325"/>
          </a:xfrm>
          <a:prstGeom prst="rect">
            <a:avLst/>
          </a:prstGeom>
        </p:spPr>
      </p:pic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0E2DD428-B8A3-4CA4-B0C7-93D4566A8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545656"/>
              </p:ext>
            </p:extLst>
          </p:nvPr>
        </p:nvGraphicFramePr>
        <p:xfrm>
          <a:off x="2118807" y="2166876"/>
          <a:ext cx="8826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8" name="Equation" r:id="rId5" imgW="583920" imgH="266400" progId="Equation.DSMT4">
                  <p:embed/>
                </p:oleObj>
              </mc:Choice>
              <mc:Fallback>
                <p:oleObj name="Equation" r:id="rId5" imgW="5839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807" y="2166876"/>
                        <a:ext cx="882650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C1EB6DAC-10A2-4047-816F-3870370E7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00515"/>
              </p:ext>
            </p:extLst>
          </p:nvPr>
        </p:nvGraphicFramePr>
        <p:xfrm>
          <a:off x="5871394" y="947737"/>
          <a:ext cx="58086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9" name="Equation" r:id="rId7" imgW="3162240" imgH="533160" progId="Equation.DSMT4">
                  <p:embed/>
                </p:oleObj>
              </mc:Choice>
              <mc:Fallback>
                <p:oleObj name="Equation" r:id="rId7" imgW="3162240" imgH="53316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8525E6B8-2899-461B-BCFE-34FE9B1D9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1394" y="947737"/>
                        <a:ext cx="5808663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9AE32E83-3E0C-45B8-B753-DEF0238E49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877306"/>
              </p:ext>
            </p:extLst>
          </p:nvPr>
        </p:nvGraphicFramePr>
        <p:xfrm>
          <a:off x="6096000" y="1756507"/>
          <a:ext cx="447992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0" name="Equation" r:id="rId9" imgW="2438280" imgH="444240" progId="Equation.DSMT4">
                  <p:embed/>
                </p:oleObj>
              </mc:Choice>
              <mc:Fallback>
                <p:oleObj name="Equation" r:id="rId9" imgW="2438280" imgH="44424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46F3BC5A-DC11-40EB-BFA8-24E7064833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0" y="1756507"/>
                        <a:ext cx="4479925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16F4D04D-C5CB-4529-B0DD-CDDAC219F1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860146"/>
              </p:ext>
            </p:extLst>
          </p:nvPr>
        </p:nvGraphicFramePr>
        <p:xfrm>
          <a:off x="691663" y="2740758"/>
          <a:ext cx="5856288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1" name="Equation" r:id="rId11" imgW="3187440" imgH="927000" progId="Equation.DSMT4">
                  <p:embed/>
                </p:oleObj>
              </mc:Choice>
              <mc:Fallback>
                <p:oleObj name="Equation" r:id="rId11" imgW="3187440" imgH="9270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C1EB6DAC-10A2-4047-816F-3870370E72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1663" y="2740758"/>
                        <a:ext cx="5856288" cy="171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765E66FD-41E6-4D79-8077-7849E20ED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824367"/>
              </p:ext>
            </p:extLst>
          </p:nvPr>
        </p:nvGraphicFramePr>
        <p:xfrm>
          <a:off x="8977239" y="3048340"/>
          <a:ext cx="26749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" name="Equation" r:id="rId13" imgW="1206360" imgH="495000" progId="Equation.DSMT4">
                  <p:embed/>
                </p:oleObj>
              </mc:Choice>
              <mc:Fallback>
                <p:oleObj name="Equation" r:id="rId13" imgW="1206360" imgH="4950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BD56611D-1F6B-4A95-A6B9-37CD52979A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977239" y="3048340"/>
                        <a:ext cx="2674938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strela: 6 Pontas 13">
            <a:extLst>
              <a:ext uri="{FF2B5EF4-FFF2-40B4-BE49-F238E27FC236}">
                <a16:creationId xmlns:a16="http://schemas.microsoft.com/office/drawing/2014/main" id="{86AF07B1-925B-45FD-A605-BC97F21B2225}"/>
              </a:ext>
            </a:extLst>
          </p:cNvPr>
          <p:cNvSpPr/>
          <p:nvPr/>
        </p:nvSpPr>
        <p:spPr>
          <a:xfrm>
            <a:off x="6756711" y="2539832"/>
            <a:ext cx="2338848" cy="1966451"/>
          </a:xfrm>
          <a:prstGeom prst="star6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Fórmula de Manning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61DCCC2B-68D0-421D-928B-69D98AD88C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693043"/>
              </p:ext>
            </p:extLst>
          </p:nvPr>
        </p:nvGraphicFramePr>
        <p:xfrm>
          <a:off x="691663" y="4262641"/>
          <a:ext cx="67564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3" name="Equation" r:id="rId15" imgW="3251160" imgH="1091880" progId="Equation.DSMT4">
                  <p:embed/>
                </p:oleObj>
              </mc:Choice>
              <mc:Fallback>
                <p:oleObj name="Equation" r:id="rId15" imgW="3251160" imgH="109188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765E66FD-41E6-4D79-8077-7849E20EDC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1663" y="4262641"/>
                        <a:ext cx="6756400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99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7B7A57E-0E01-48DF-AADC-2AD84284F60D}"/>
              </a:ext>
            </a:extLst>
          </p:cNvPr>
          <p:cNvSpPr/>
          <p:nvPr/>
        </p:nvSpPr>
        <p:spPr>
          <a:xfrm>
            <a:off x="275303" y="166511"/>
            <a:ext cx="11641394" cy="64211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D30398A-729A-4C46-BCAE-DB71C151B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416470"/>
              </p:ext>
            </p:extLst>
          </p:nvPr>
        </p:nvGraphicFramePr>
        <p:xfrm>
          <a:off x="753807" y="266601"/>
          <a:ext cx="6807200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Equation" r:id="rId3" imgW="3276360" imgH="1041120" progId="Equation.DSMT4">
                  <p:embed/>
                </p:oleObj>
              </mc:Choice>
              <mc:Fallback>
                <p:oleObj name="Equation" r:id="rId3" imgW="3276360" imgH="104112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61DCCC2B-68D0-421D-928B-69D98AD88C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3807" y="266601"/>
                        <a:ext cx="6807200" cy="217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A37189D3-0B7D-4EB2-A2AD-2E957FFC1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431" y="2947304"/>
            <a:ext cx="891617" cy="1973751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C272EA4D-0735-43D0-AEE8-28A85BB6EF90}"/>
              </a:ext>
            </a:extLst>
          </p:cNvPr>
          <p:cNvSpPr/>
          <p:nvPr/>
        </p:nvSpPr>
        <p:spPr>
          <a:xfrm>
            <a:off x="5846837" y="2670591"/>
            <a:ext cx="4450655" cy="1501782"/>
          </a:xfrm>
          <a:prstGeom prst="wedgeEllipseCallout">
            <a:avLst>
              <a:gd name="adj1" fmla="val 59358"/>
              <a:gd name="adj2" fmla="val 9906"/>
            </a:avLst>
          </a:prstGeom>
          <a:solidFill>
            <a:srgbClr val="7F001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 que ambos os membros são adimensionais e isto nos leva as tabelas fornecidas no Manual de Hidráulica 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F200B476-A5F3-4EE5-B48A-A3E4AF403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86325"/>
              </p:ext>
            </p:extLst>
          </p:nvPr>
        </p:nvGraphicFramePr>
        <p:xfrm>
          <a:off x="1260557" y="2336426"/>
          <a:ext cx="4038600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8" name="Equation" r:id="rId6" imgW="1942920" imgH="1041120" progId="Equation.DSMT4">
                  <p:embed/>
                </p:oleObj>
              </mc:Choice>
              <mc:Fallback>
                <p:oleObj name="Equation" r:id="rId6" imgW="1942920" imgH="104112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8D30398A-729A-4C46-BCAE-DB71C151BA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0557" y="2336426"/>
                        <a:ext cx="4038600" cy="217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E86A8CBB-B422-4F62-A959-F7B2DAEF7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751" y="4521574"/>
            <a:ext cx="891617" cy="1973751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43E64815-E98A-442F-97BD-821A887B6A48}"/>
              </a:ext>
            </a:extLst>
          </p:cNvPr>
          <p:cNvSpPr/>
          <p:nvPr/>
        </p:nvSpPr>
        <p:spPr>
          <a:xfrm>
            <a:off x="1761816" y="4829211"/>
            <a:ext cx="3754081" cy="1501782"/>
          </a:xfrm>
          <a:prstGeom prst="wedgeEllipseCallout">
            <a:avLst>
              <a:gd name="adj1" fmla="val -62029"/>
              <a:gd name="adj2" fmla="val -26757"/>
            </a:avLst>
          </a:prstGeom>
          <a:solidFill>
            <a:srgbClr val="7F001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possível também obter uma equação similar em função da velocidade média de escoamento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F52EB3F-359F-4CC1-9DC3-D263FF2747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311154"/>
              </p:ext>
            </p:extLst>
          </p:nvPr>
        </p:nvGraphicFramePr>
        <p:xfrm>
          <a:off x="6145828" y="5151581"/>
          <a:ext cx="12922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9" name="Equation" r:id="rId8" imgW="647640" imgH="495000" progId="Equation.DSMT4">
                  <p:embed/>
                </p:oleObj>
              </mc:Choice>
              <mc:Fallback>
                <p:oleObj name="Equation" r:id="rId8" imgW="647640" imgH="49500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C9173601-E307-4E58-9532-AE9B3FEE6E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45828" y="5151581"/>
                        <a:ext cx="12922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71B8A7FB-A30C-411D-AA28-40A88776D583}"/>
              </a:ext>
            </a:extLst>
          </p:cNvPr>
          <p:cNvSpPr txBox="1"/>
          <p:nvPr/>
        </p:nvSpPr>
        <p:spPr>
          <a:xfrm>
            <a:off x="7638786" y="5416973"/>
            <a:ext cx="3881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Dividimos ambos os membros por b</a:t>
            </a:r>
            <a:r>
              <a:rPr lang="pt-BR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2/3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obtemos adimensionais em ambos os membros.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5914BF69-F649-4267-B7DF-7F2DC4D65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83054"/>
              </p:ext>
            </p:extLst>
          </p:nvPr>
        </p:nvGraphicFramePr>
        <p:xfrm>
          <a:off x="8416925" y="636588"/>
          <a:ext cx="2481263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0" name="Equation" r:id="rId10" imgW="1193760" imgH="685800" progId="Equation.DSMT4">
                  <p:embed/>
                </p:oleObj>
              </mc:Choice>
              <mc:Fallback>
                <p:oleObj name="Equation" r:id="rId10" imgW="1193760" imgH="6858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F200B476-A5F3-4EE5-B48A-A3E4AF403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16925" y="636588"/>
                        <a:ext cx="2481263" cy="142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54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2C6DB41-70F7-4C1B-A635-A8483B00FDCC}"/>
              </a:ext>
            </a:extLst>
          </p:cNvPr>
          <p:cNvSpPr/>
          <p:nvPr/>
        </p:nvSpPr>
        <p:spPr>
          <a:xfrm>
            <a:off x="275303" y="166511"/>
            <a:ext cx="11641394" cy="64211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6D2F5E8-F523-4C87-A549-75AA14AEDC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535885"/>
              </p:ext>
            </p:extLst>
          </p:nvPr>
        </p:nvGraphicFramePr>
        <p:xfrm>
          <a:off x="1780099" y="496888"/>
          <a:ext cx="7970838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Equation" r:id="rId3" imgW="3835080" imgH="1091880" progId="Equation.DSMT4">
                  <p:embed/>
                </p:oleObj>
              </mc:Choice>
              <mc:Fallback>
                <p:oleObj name="Equation" r:id="rId3" imgW="3835080" imgH="109188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F200B476-A5F3-4EE5-B48A-A3E4AF403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0099" y="496888"/>
                        <a:ext cx="7970838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A1988A48-AA32-4013-A4EC-7AA408B02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8" y="2813426"/>
            <a:ext cx="3734124" cy="373412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DFCD697-DED5-402C-B4E9-2B169E1027C8}"/>
              </a:ext>
            </a:extLst>
          </p:cNvPr>
          <p:cNvSpPr txBox="1"/>
          <p:nvPr/>
        </p:nvSpPr>
        <p:spPr>
          <a:xfrm>
            <a:off x="2772697" y="3446206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Seção retangular z = 0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76C38BD-A71C-47B2-99DB-45F10550C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57067"/>
              </p:ext>
            </p:extLst>
          </p:nvPr>
        </p:nvGraphicFramePr>
        <p:xfrm>
          <a:off x="4534079" y="2738499"/>
          <a:ext cx="4168775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Equation" r:id="rId6" imgW="2006280" imgH="927000" progId="Equation.DSMT4">
                  <p:embed/>
                </p:oleObj>
              </mc:Choice>
              <mc:Fallback>
                <p:oleObj name="Equation" r:id="rId6" imgW="2006280" imgH="9270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F200B476-A5F3-4EE5-B48A-A3E4AF403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34079" y="2738499"/>
                        <a:ext cx="4168775" cy="193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9823BF16-9228-4FF5-AE91-35C0898C8F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879066"/>
              </p:ext>
            </p:extLst>
          </p:nvPr>
        </p:nvGraphicFramePr>
        <p:xfrm>
          <a:off x="7935791" y="4522020"/>
          <a:ext cx="3825875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Equation" r:id="rId8" imgW="1841400" imgH="927000" progId="Equation.DSMT4">
                  <p:embed/>
                </p:oleObj>
              </mc:Choice>
              <mc:Fallback>
                <p:oleObj name="Equation" r:id="rId8" imgW="1841400" imgH="9270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6D2F5E8-F523-4C87-A549-75AA14AEDC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35791" y="4522020"/>
                        <a:ext cx="3825875" cy="193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C0F04D8-AED6-449E-AB71-58228C12E2FC}"/>
              </a:ext>
            </a:extLst>
          </p:cNvPr>
          <p:cNvCxnSpPr/>
          <p:nvPr/>
        </p:nvCxnSpPr>
        <p:spPr>
          <a:xfrm>
            <a:off x="6230019" y="6125497"/>
            <a:ext cx="0" cy="32851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3028965E-1344-42AF-B65B-759C770BDB62}"/>
              </a:ext>
            </a:extLst>
          </p:cNvPr>
          <p:cNvGrpSpPr/>
          <p:nvPr/>
        </p:nvGrpSpPr>
        <p:grpSpPr>
          <a:xfrm>
            <a:off x="4918820" y="4522020"/>
            <a:ext cx="1316115" cy="1931988"/>
            <a:chOff x="4918820" y="4522020"/>
            <a:chExt cx="1316115" cy="1931988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9929856F-484A-4089-9B9D-70786CA7675F}"/>
                </a:ext>
              </a:extLst>
            </p:cNvPr>
            <p:cNvGrpSpPr/>
            <p:nvPr/>
          </p:nvGrpSpPr>
          <p:grpSpPr>
            <a:xfrm>
              <a:off x="4918820" y="4522020"/>
              <a:ext cx="1316115" cy="1484705"/>
              <a:chOff x="4918820" y="4680488"/>
              <a:chExt cx="1316115" cy="1484705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4D55E43-466A-4E0A-A909-FFFC2451F3F3}"/>
                  </a:ext>
                </a:extLst>
              </p:cNvPr>
              <p:cNvSpPr/>
              <p:nvPr/>
            </p:nvSpPr>
            <p:spPr>
              <a:xfrm>
                <a:off x="4918820" y="5280290"/>
                <a:ext cx="1316115" cy="88490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1" name="Conector reto 10">
                <a:extLst>
                  <a:ext uri="{FF2B5EF4-FFF2-40B4-BE49-F238E27FC236}">
                    <a16:creationId xmlns:a16="http://schemas.microsoft.com/office/drawing/2014/main" id="{8717593B-FFED-4E72-AFB1-FD56AF8342D0}"/>
                  </a:ext>
                </a:extLst>
              </p:cNvPr>
              <p:cNvCxnSpPr/>
              <p:nvPr/>
            </p:nvCxnSpPr>
            <p:spPr>
              <a:xfrm>
                <a:off x="4925961" y="4680488"/>
                <a:ext cx="0" cy="14847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>
                <a:extLst>
                  <a:ext uri="{FF2B5EF4-FFF2-40B4-BE49-F238E27FC236}">
                    <a16:creationId xmlns:a16="http://schemas.microsoft.com/office/drawing/2014/main" id="{737C998A-7F93-4277-82A7-65D30CF634B4}"/>
                  </a:ext>
                </a:extLst>
              </p:cNvPr>
              <p:cNvCxnSpPr/>
              <p:nvPr/>
            </p:nvCxnSpPr>
            <p:spPr>
              <a:xfrm>
                <a:off x="6234935" y="4680488"/>
                <a:ext cx="0" cy="14847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to 13">
                <a:extLst>
                  <a:ext uri="{FF2B5EF4-FFF2-40B4-BE49-F238E27FC236}">
                    <a16:creationId xmlns:a16="http://schemas.microsoft.com/office/drawing/2014/main" id="{150DD8B3-1084-4964-BB72-96C28AF958F9}"/>
                  </a:ext>
                </a:extLst>
              </p:cNvPr>
              <p:cNvCxnSpPr/>
              <p:nvPr/>
            </p:nvCxnSpPr>
            <p:spPr>
              <a:xfrm flipH="1">
                <a:off x="4925961" y="6165193"/>
                <a:ext cx="130897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82452CE1-E567-4D44-831F-30A75AB8AA10}"/>
                </a:ext>
              </a:extLst>
            </p:cNvPr>
            <p:cNvCxnSpPr>
              <a:stCxn id="9" idx="0"/>
              <a:endCxn id="9" idx="2"/>
            </p:cNvCxnSpPr>
            <p:nvPr/>
          </p:nvCxnSpPr>
          <p:spPr>
            <a:xfrm>
              <a:off x="5576878" y="5121822"/>
              <a:ext cx="0" cy="884903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9FF8C5F2-7873-4772-B54B-31FEC22B63C8}"/>
                </a:ext>
              </a:extLst>
            </p:cNvPr>
            <p:cNvSpPr txBox="1"/>
            <p:nvPr/>
          </p:nvSpPr>
          <p:spPr>
            <a:xfrm>
              <a:off x="5326312" y="5303348"/>
              <a:ext cx="717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</a:p>
          </p:txBody>
        </p: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EB3AA4CA-4624-42B2-8BC8-26F6641A2090}"/>
                </a:ext>
              </a:extLst>
            </p:cNvPr>
            <p:cNvCxnSpPr/>
            <p:nvPr/>
          </p:nvCxnSpPr>
          <p:spPr>
            <a:xfrm>
              <a:off x="4925961" y="6125497"/>
              <a:ext cx="0" cy="32851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B57C352F-C617-4464-8F86-601A2C7DF656}"/>
                </a:ext>
              </a:extLst>
            </p:cNvPr>
            <p:cNvCxnSpPr/>
            <p:nvPr/>
          </p:nvCxnSpPr>
          <p:spPr>
            <a:xfrm>
              <a:off x="4925961" y="6348744"/>
              <a:ext cx="130897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AE88E2DA-19D0-4D25-8372-273E9013C6F8}"/>
                </a:ext>
              </a:extLst>
            </p:cNvPr>
            <p:cNvSpPr txBox="1"/>
            <p:nvPr/>
          </p:nvSpPr>
          <p:spPr>
            <a:xfrm>
              <a:off x="5454128" y="6066505"/>
              <a:ext cx="435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</p:grpSp>
      <p:sp>
        <p:nvSpPr>
          <p:cNvPr id="26" name="Seta: Dobrada 25">
            <a:extLst>
              <a:ext uri="{FF2B5EF4-FFF2-40B4-BE49-F238E27FC236}">
                <a16:creationId xmlns:a16="http://schemas.microsoft.com/office/drawing/2014/main" id="{456466AE-D427-459C-B47D-025EDC97A987}"/>
              </a:ext>
            </a:extLst>
          </p:cNvPr>
          <p:cNvSpPr/>
          <p:nvPr/>
        </p:nvSpPr>
        <p:spPr>
          <a:xfrm rot="5400000">
            <a:off x="9159195" y="3446370"/>
            <a:ext cx="958645" cy="1489587"/>
          </a:xfrm>
          <a:prstGeom prst="ben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0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DEA2B50-1EEE-4F31-914E-408FDC75123D}"/>
              </a:ext>
            </a:extLst>
          </p:cNvPr>
          <p:cNvSpPr/>
          <p:nvPr/>
        </p:nvSpPr>
        <p:spPr>
          <a:xfrm>
            <a:off x="275303" y="166511"/>
            <a:ext cx="11641394" cy="64211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94D6BE-C599-4A66-AC37-911CFAB06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28" y="685562"/>
            <a:ext cx="9754445" cy="54868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33C7F03-46FD-4D64-8D29-DAE37BEF1895}"/>
              </a:ext>
            </a:extLst>
          </p:cNvPr>
          <p:cNvSpPr txBox="1"/>
          <p:nvPr/>
        </p:nvSpPr>
        <p:spPr>
          <a:xfrm>
            <a:off x="1927122" y="1226956"/>
            <a:ext cx="8337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5100" indent="-1435100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22 – </a:t>
            </a:r>
            <a:r>
              <a:rPr lang="pt-BR" dirty="0"/>
              <a:t>Refazer os problemas 19, 20 e 21 pelo método apresentado no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livro Manual de Hidráulica escrito por Azevedo Netto e outros, porém usado o Excel e não tabelas.</a:t>
            </a:r>
          </a:p>
        </p:txBody>
      </p:sp>
      <p:pic>
        <p:nvPicPr>
          <p:cNvPr id="7" name="Imagem 6" descr="Uma imagem contendo esporte&#10;&#10;Descrição gerada automaticamente">
            <a:extLst>
              <a:ext uri="{FF2B5EF4-FFF2-40B4-BE49-F238E27FC236}">
                <a16:creationId xmlns:a16="http://schemas.microsoft.com/office/drawing/2014/main" id="{5ACCFD15-C811-41D1-8990-2FF7CE429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85" y="2939844"/>
            <a:ext cx="2195267" cy="2199259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C8DF20EB-0780-4AEB-A0D7-0BF2646DF01C}"/>
              </a:ext>
            </a:extLst>
          </p:cNvPr>
          <p:cNvSpPr/>
          <p:nvPr/>
        </p:nvSpPr>
        <p:spPr>
          <a:xfrm>
            <a:off x="5430770" y="2231923"/>
            <a:ext cx="3165987" cy="1091380"/>
          </a:xfrm>
          <a:prstGeom prst="wedgeEllipseCallout">
            <a:avLst>
              <a:gd name="adj1" fmla="val 48732"/>
              <a:gd name="adj2" fmla="val 63401"/>
            </a:avLst>
          </a:prstGeom>
          <a:solidFill>
            <a:srgbClr val="231F2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o aprender fazendo!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4CEF96C-BFEE-4EF2-B141-53EE58359B84}"/>
              </a:ext>
            </a:extLst>
          </p:cNvPr>
          <p:cNvSpPr txBox="1"/>
          <p:nvPr/>
        </p:nvSpPr>
        <p:spPr>
          <a:xfrm>
            <a:off x="3221454" y="2109730"/>
            <a:ext cx="2084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Dica: resolva o problema 21 com auxilio do SOLVER</a:t>
            </a:r>
          </a:p>
        </p:txBody>
      </p:sp>
      <p:sp>
        <p:nvSpPr>
          <p:cNvPr id="10" name="Seta: Dobrada 9">
            <a:extLst>
              <a:ext uri="{FF2B5EF4-FFF2-40B4-BE49-F238E27FC236}">
                <a16:creationId xmlns:a16="http://schemas.microsoft.com/office/drawing/2014/main" id="{BF1DEA82-034B-4D3B-8EE0-3D81601AD805}"/>
              </a:ext>
            </a:extLst>
          </p:cNvPr>
          <p:cNvSpPr/>
          <p:nvPr/>
        </p:nvSpPr>
        <p:spPr>
          <a:xfrm flipV="1">
            <a:off x="2923121" y="1573161"/>
            <a:ext cx="530942" cy="998234"/>
          </a:xfrm>
          <a:prstGeom prst="bentArrow">
            <a:avLst/>
          </a:prstGeom>
          <a:solidFill>
            <a:srgbClr val="9D2E2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75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9571CE7-FD03-48F3-9928-C0A34C689845}"/>
              </a:ext>
            </a:extLst>
          </p:cNvPr>
          <p:cNvGrpSpPr/>
          <p:nvPr/>
        </p:nvGrpSpPr>
        <p:grpSpPr>
          <a:xfrm>
            <a:off x="3594361" y="643467"/>
            <a:ext cx="7874297" cy="5571066"/>
            <a:chOff x="2158851" y="643467"/>
            <a:chExt cx="7874297" cy="5571066"/>
          </a:xfrm>
        </p:grpSpPr>
        <p:pic>
          <p:nvPicPr>
            <p:cNvPr id="17414" name="Picture 6" descr="C:\Users\Raimundo F Ignacio\AppData\Local\Temp\SNAGHTML116033af.PNG">
              <a:extLst>
                <a:ext uri="{FF2B5EF4-FFF2-40B4-BE49-F238E27FC236}">
                  <a16:creationId xmlns:a16="http://schemas.microsoft.com/office/drawing/2014/main" id="{9EAFB540-E4A3-4833-8DF9-F598B7529A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8851" y="643467"/>
              <a:ext cx="7874297" cy="5571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FA43BD44-7983-4201-8472-B17BF0A8CBC7}"/>
                </a:ext>
              </a:extLst>
            </p:cNvPr>
            <p:cNvCxnSpPr/>
            <p:nvPr/>
          </p:nvCxnSpPr>
          <p:spPr>
            <a:xfrm>
              <a:off x="2158851" y="6214533"/>
              <a:ext cx="7781562" cy="0"/>
            </a:xfrm>
            <a:prstGeom prst="line">
              <a:avLst/>
            </a:prstGeom>
            <a:ln w="28575">
              <a:solidFill>
                <a:srgbClr val="231F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475DABD5-3404-4ABE-A93D-E17205BB2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86" y="139378"/>
            <a:ext cx="2690093" cy="270533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8D32431-0A1F-49E6-83C2-6F96B80409B3}"/>
              </a:ext>
            </a:extLst>
          </p:cNvPr>
          <p:cNvSpPr txBox="1"/>
          <p:nvPr/>
        </p:nvSpPr>
        <p:spPr>
          <a:xfrm>
            <a:off x="737419" y="3028335"/>
            <a:ext cx="209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261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37F4B37-3856-4CEE-9464-0EE1094947E4}"/>
              </a:ext>
            </a:extLst>
          </p:cNvPr>
          <p:cNvSpPr txBox="1"/>
          <p:nvPr/>
        </p:nvSpPr>
        <p:spPr>
          <a:xfrm>
            <a:off x="477012" y="3559277"/>
            <a:ext cx="3024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obras de esgotamento de médio e grande porte, como interceptores e emissários de esgoto, galerias de drenagem sob aterros rodoviários etc., são utilizadas algumas vezes seções fechadas de formato especiais.</a:t>
            </a:r>
          </a:p>
        </p:txBody>
      </p:sp>
    </p:spTree>
    <p:extLst>
      <p:ext uri="{BB962C8B-B14F-4D97-AF65-F5344CB8AC3E}">
        <p14:creationId xmlns:p14="http://schemas.microsoft.com/office/powerpoint/2010/main" val="222421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0D0BBE6-9F89-4BA1-868D-50B041B8719A}"/>
              </a:ext>
            </a:extLst>
          </p:cNvPr>
          <p:cNvSpPr/>
          <p:nvPr/>
        </p:nvSpPr>
        <p:spPr>
          <a:xfrm>
            <a:off x="275303" y="166511"/>
            <a:ext cx="11641394" cy="64211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7CC795-7E32-467F-B712-EEF9097B711A}"/>
              </a:ext>
            </a:extLst>
          </p:cNvPr>
          <p:cNvSpPr/>
          <p:nvPr/>
        </p:nvSpPr>
        <p:spPr>
          <a:xfrm>
            <a:off x="1702970" y="388333"/>
            <a:ext cx="87860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Cálculos dos elementos hidráulicos em canais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14144A-6DDB-43D9-8874-371305E12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73" y="1056132"/>
            <a:ext cx="3014978" cy="301497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CB4EF13-F809-453A-A482-2F28795FFE48}"/>
              </a:ext>
            </a:extLst>
          </p:cNvPr>
          <p:cNvSpPr txBox="1"/>
          <p:nvPr/>
        </p:nvSpPr>
        <p:spPr>
          <a:xfrm>
            <a:off x="9871718" y="1671483"/>
            <a:ext cx="123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A925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Partimos da fórmula de Manning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1DC01D5-A180-47B9-A66D-A17C18E53D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075122"/>
              </p:ext>
            </p:extLst>
          </p:nvPr>
        </p:nvGraphicFramePr>
        <p:xfrm>
          <a:off x="700549" y="1219788"/>
          <a:ext cx="2957377" cy="903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4" imgW="1333440" imgH="406080" progId="Equation.DSMT4">
                  <p:embed/>
                </p:oleObj>
              </mc:Choice>
              <mc:Fallback>
                <p:oleObj name="Equation" r:id="rId4" imgW="1333440" imgH="40608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C9173601-E307-4E58-9532-AE9B3FEE6E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0549" y="1219788"/>
                        <a:ext cx="2957377" cy="903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BD56611D-1F6B-4A95-A6B9-37CD52979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518460"/>
              </p:ext>
            </p:extLst>
          </p:nvPr>
        </p:nvGraphicFramePr>
        <p:xfrm>
          <a:off x="4083172" y="1219788"/>
          <a:ext cx="26749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Equation" r:id="rId6" imgW="1206360" imgH="495000" progId="Equation.DSMT4">
                  <p:embed/>
                </p:oleObj>
              </mc:Choice>
              <mc:Fallback>
                <p:oleObj name="Equation" r:id="rId6" imgW="1206360" imgH="4950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C1DC01D5-A180-47B9-A66D-A17C18E53D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83172" y="1219788"/>
                        <a:ext cx="2674938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have Esquerda 8">
            <a:extLst>
              <a:ext uri="{FF2B5EF4-FFF2-40B4-BE49-F238E27FC236}">
                <a16:creationId xmlns:a16="http://schemas.microsoft.com/office/drawing/2014/main" id="{4C171DE0-311B-4742-95DF-835C8429B81F}"/>
              </a:ext>
            </a:extLst>
          </p:cNvPr>
          <p:cNvSpPr/>
          <p:nvPr/>
        </p:nvSpPr>
        <p:spPr>
          <a:xfrm rot="16200000">
            <a:off x="4719484" y="1853973"/>
            <a:ext cx="255639" cy="83534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Esquerda 9">
            <a:extLst>
              <a:ext uri="{FF2B5EF4-FFF2-40B4-BE49-F238E27FC236}">
                <a16:creationId xmlns:a16="http://schemas.microsoft.com/office/drawing/2014/main" id="{4C1649C5-069D-4CBD-92FB-8552DD5E00F5}"/>
              </a:ext>
            </a:extLst>
          </p:cNvPr>
          <p:cNvSpPr/>
          <p:nvPr/>
        </p:nvSpPr>
        <p:spPr>
          <a:xfrm rot="16200000">
            <a:off x="6019055" y="1523071"/>
            <a:ext cx="255639" cy="1026695"/>
          </a:xfrm>
          <a:prstGeom prst="leftBrac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DCD180-8628-4368-AA14-23ECBFC92D2E}"/>
              </a:ext>
            </a:extLst>
          </p:cNvPr>
          <p:cNvSpPr txBox="1"/>
          <p:nvPr/>
        </p:nvSpPr>
        <p:spPr>
          <a:xfrm>
            <a:off x="4650657" y="2495770"/>
            <a:ext cx="73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029F08A-9D87-4EEC-8E57-CC3889D08D34}"/>
              </a:ext>
            </a:extLst>
          </p:cNvPr>
          <p:cNvSpPr txBox="1"/>
          <p:nvPr/>
        </p:nvSpPr>
        <p:spPr>
          <a:xfrm>
            <a:off x="5930983" y="2223976"/>
            <a:ext cx="73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59F6D0B-025F-4822-924F-BB973C55A2AB}"/>
              </a:ext>
            </a:extLst>
          </p:cNvPr>
          <p:cNvSpPr txBox="1"/>
          <p:nvPr/>
        </p:nvSpPr>
        <p:spPr>
          <a:xfrm>
            <a:off x="700549" y="3039359"/>
            <a:ext cx="527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= dados necessários para dimensionar a seção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AEAA9A5-6A46-4D3D-A411-253A514305C8}"/>
              </a:ext>
            </a:extLst>
          </p:cNvPr>
          <p:cNvSpPr txBox="1"/>
          <p:nvPr/>
        </p:nvSpPr>
        <p:spPr>
          <a:xfrm>
            <a:off x="700549" y="3726308"/>
            <a:ext cx="468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= parâmetros geométricos</a:t>
            </a:r>
          </a:p>
        </p:txBody>
      </p:sp>
      <p:pic>
        <p:nvPicPr>
          <p:cNvPr id="16" name="Imagem 15" descr="Uma imagem contendo pessoa, brinquedo&#10;&#10;Descrição gerada automaticamente">
            <a:extLst>
              <a:ext uri="{FF2B5EF4-FFF2-40B4-BE49-F238E27FC236}">
                <a16:creationId xmlns:a16="http://schemas.microsoft.com/office/drawing/2014/main" id="{4B1CBDEC-6400-4FE7-9446-3B8A2610EC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79" y="4413257"/>
            <a:ext cx="963030" cy="2098030"/>
          </a:xfrm>
          <a:prstGeom prst="rect">
            <a:avLst/>
          </a:prstGeom>
        </p:spPr>
      </p:pic>
      <p:sp>
        <p:nvSpPr>
          <p:cNvPr id="17" name="Balão de Fala: Oval 16">
            <a:extLst>
              <a:ext uri="{FF2B5EF4-FFF2-40B4-BE49-F238E27FC236}">
                <a16:creationId xmlns:a16="http://schemas.microsoft.com/office/drawing/2014/main" id="{E59DAAF0-1A98-4033-805B-FA54CB1D0775}"/>
              </a:ext>
            </a:extLst>
          </p:cNvPr>
          <p:cNvSpPr/>
          <p:nvPr/>
        </p:nvSpPr>
        <p:spPr>
          <a:xfrm>
            <a:off x="2231923" y="4316361"/>
            <a:ext cx="4526187" cy="1818968"/>
          </a:xfrm>
          <a:prstGeom prst="wedgeEllipseCallout">
            <a:avLst>
              <a:gd name="adj1" fmla="val -60020"/>
              <a:gd name="adj2" fmla="val 3581"/>
            </a:avLst>
          </a:prstGeom>
          <a:solidFill>
            <a:srgbClr val="847AA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Escolhida a forma geométrica, existirá mais de uma combinação entre os elementos da seção que satisfaz a fórmula de Manning!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B3242EB-4FF5-429F-A2A3-76B8C4ABA9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949" y="4383948"/>
            <a:ext cx="1089754" cy="2156647"/>
          </a:xfrm>
          <a:prstGeom prst="rect">
            <a:avLst/>
          </a:prstGeom>
        </p:spPr>
      </p:pic>
      <p:sp>
        <p:nvSpPr>
          <p:cNvPr id="20" name="Balão de Fala: Oval 19">
            <a:extLst>
              <a:ext uri="{FF2B5EF4-FFF2-40B4-BE49-F238E27FC236}">
                <a16:creationId xmlns:a16="http://schemas.microsoft.com/office/drawing/2014/main" id="{95F44251-B1D4-48BB-89CA-68B3BF9FA33C}"/>
              </a:ext>
            </a:extLst>
          </p:cNvPr>
          <p:cNvSpPr/>
          <p:nvPr/>
        </p:nvSpPr>
        <p:spPr>
          <a:xfrm>
            <a:off x="7092584" y="4249852"/>
            <a:ext cx="3014977" cy="1332723"/>
          </a:xfrm>
          <a:prstGeom prst="wedgeEllipseCallout">
            <a:avLst>
              <a:gd name="adj1" fmla="val 59154"/>
              <a:gd name="adj2" fmla="val 16759"/>
            </a:avLst>
          </a:prstGeom>
          <a:solidFill>
            <a:srgbClr val="8D6A6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procurar uma solução que possa ser usada em diversas seções.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18870F8-6AAD-449F-AC7C-D290E6751E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113" y="270387"/>
            <a:ext cx="942785" cy="94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7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81A4084-FAC0-4227-AE22-A55B7926FC02}"/>
              </a:ext>
            </a:extLst>
          </p:cNvPr>
          <p:cNvGrpSpPr/>
          <p:nvPr/>
        </p:nvGrpSpPr>
        <p:grpSpPr>
          <a:xfrm>
            <a:off x="2875567" y="643467"/>
            <a:ext cx="8603962" cy="5571066"/>
            <a:chOff x="1794019" y="643467"/>
            <a:chExt cx="8603962" cy="5571066"/>
          </a:xfrm>
        </p:grpSpPr>
        <p:pic>
          <p:nvPicPr>
            <p:cNvPr id="19458" name="Picture 2" descr="C:\Users\Raimundo F Ignacio\AppData\Local\Temp\SNAGHTML11624161.PNG">
              <a:extLst>
                <a:ext uri="{FF2B5EF4-FFF2-40B4-BE49-F238E27FC236}">
                  <a16:creationId xmlns:a16="http://schemas.microsoft.com/office/drawing/2014/main" id="{AF18FBE4-74A7-41CE-86A8-CA5BF782A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4019" y="643467"/>
              <a:ext cx="8603962" cy="5571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Conector reto 2">
              <a:extLst>
                <a:ext uri="{FF2B5EF4-FFF2-40B4-BE49-F238E27FC236}">
                  <a16:creationId xmlns:a16="http://schemas.microsoft.com/office/drawing/2014/main" id="{0C884560-6138-453F-9F0B-0DC349DE80D4}"/>
                </a:ext>
              </a:extLst>
            </p:cNvPr>
            <p:cNvCxnSpPr/>
            <p:nvPr/>
          </p:nvCxnSpPr>
          <p:spPr>
            <a:xfrm>
              <a:off x="1887794" y="643467"/>
              <a:ext cx="8377083" cy="0"/>
            </a:xfrm>
            <a:prstGeom prst="line">
              <a:avLst/>
            </a:prstGeom>
            <a:ln w="28575">
              <a:solidFill>
                <a:srgbClr val="231F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B3D97473-B882-4E54-9A20-DA5D550B4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86" y="139378"/>
            <a:ext cx="2690093" cy="270533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E3F5275-3C2F-4312-8519-E09110D7DE0A}"/>
              </a:ext>
            </a:extLst>
          </p:cNvPr>
          <p:cNvSpPr txBox="1"/>
          <p:nvPr/>
        </p:nvSpPr>
        <p:spPr>
          <a:xfrm>
            <a:off x="855302" y="2236637"/>
            <a:ext cx="209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261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EA377FD-2B00-4532-85A7-969FC0609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302516"/>
            <a:ext cx="1430446" cy="207542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5254EDB-59EB-4B3B-83C2-2B7E2D2878C5}"/>
              </a:ext>
            </a:extLst>
          </p:cNvPr>
          <p:cNvSpPr txBox="1"/>
          <p:nvPr/>
        </p:nvSpPr>
        <p:spPr>
          <a:xfrm>
            <a:off x="430125" y="2844712"/>
            <a:ext cx="239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e H para seção plena</a:t>
            </a:r>
          </a:p>
        </p:txBody>
      </p:sp>
      <p:sp>
        <p:nvSpPr>
          <p:cNvPr id="10" name="Balão de Fala: Retângulo com Cantos Arredondados 9">
            <a:extLst>
              <a:ext uri="{FF2B5EF4-FFF2-40B4-BE49-F238E27FC236}">
                <a16:creationId xmlns:a16="http://schemas.microsoft.com/office/drawing/2014/main" id="{5811B0A9-93A7-44D8-ABDA-309D3E6CACC7}"/>
              </a:ext>
            </a:extLst>
          </p:cNvPr>
          <p:cNvSpPr/>
          <p:nvPr/>
        </p:nvSpPr>
        <p:spPr>
          <a:xfrm>
            <a:off x="570271" y="3214044"/>
            <a:ext cx="2258408" cy="985095"/>
          </a:xfrm>
          <a:prstGeom prst="wedgeRoundRectCallout">
            <a:avLst/>
          </a:prstGeom>
          <a:solidFill>
            <a:srgbClr val="9D2E2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Assunto será estudado no próximo curso.</a:t>
            </a:r>
          </a:p>
        </p:txBody>
      </p:sp>
    </p:spTree>
    <p:extLst>
      <p:ext uri="{BB962C8B-B14F-4D97-AF65-F5344CB8AC3E}">
        <p14:creationId xmlns:p14="http://schemas.microsoft.com/office/powerpoint/2010/main" val="366443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67F681B-26F8-41F9-A86D-A63DA78F840E}"/>
              </a:ext>
            </a:extLst>
          </p:cNvPr>
          <p:cNvSpPr/>
          <p:nvPr/>
        </p:nvSpPr>
        <p:spPr>
          <a:xfrm>
            <a:off x="275303" y="166511"/>
            <a:ext cx="11641394" cy="64211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961BB35-3B7F-4840-9EF4-0AFD0ED32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8" y="625183"/>
            <a:ext cx="2972058" cy="3444538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B6B0E6F0-60B7-4118-B6AF-39E4C0EE0BD1}"/>
              </a:ext>
            </a:extLst>
          </p:cNvPr>
          <p:cNvSpPr/>
          <p:nvPr/>
        </p:nvSpPr>
        <p:spPr>
          <a:xfrm>
            <a:off x="2615380" y="344129"/>
            <a:ext cx="3873910" cy="1386349"/>
          </a:xfrm>
          <a:prstGeom prst="wedgeEllipseCallout">
            <a:avLst>
              <a:gd name="adj1" fmla="val -57381"/>
              <a:gd name="adj2" fmla="val 52571"/>
            </a:avLst>
          </a:prstGeom>
          <a:solidFill>
            <a:srgbClr val="003F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Consideramos uma dimensão característica da seção representada pela letra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D86F558-1311-4A38-B386-1268732010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97518"/>
              </p:ext>
            </p:extLst>
          </p:nvPr>
        </p:nvGraphicFramePr>
        <p:xfrm>
          <a:off x="3444875" y="1908175"/>
          <a:ext cx="8040688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Equation" r:id="rId4" imgW="4063680" imgH="482400" progId="Equation.DSMT4">
                  <p:embed/>
                </p:oleObj>
              </mc:Choice>
              <mc:Fallback>
                <p:oleObj name="Equation" r:id="rId4" imgW="4063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4875" y="1908175"/>
                        <a:ext cx="8040688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BE333C22-D182-477A-B67E-7A766CAB4D49}"/>
              </a:ext>
            </a:extLst>
          </p:cNvPr>
          <p:cNvSpPr txBox="1"/>
          <p:nvPr/>
        </p:nvSpPr>
        <p:spPr>
          <a:xfrm>
            <a:off x="3569110" y="3097161"/>
            <a:ext cx="806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Portando, fixada a seção passa a ser objetivo a determinação de </a:t>
            </a:r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k (</a:t>
            </a:r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</a:t>
            </a:r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) </a:t>
            </a:r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x (</a:t>
            </a:r>
            <a:r>
              <a:rPr lang="pt-BR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csi</a:t>
            </a:r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3303F00-49E3-4125-92D1-5CB493580A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42686" y="299883"/>
            <a:ext cx="1124851" cy="1565747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9D9C3128-F9A2-4208-BAD4-AF3563F249E9}"/>
              </a:ext>
            </a:extLst>
          </p:cNvPr>
          <p:cNvSpPr/>
          <p:nvPr/>
        </p:nvSpPr>
        <p:spPr>
          <a:xfrm>
            <a:off x="6813755" y="299883"/>
            <a:ext cx="3873910" cy="1565747"/>
          </a:xfrm>
          <a:prstGeom prst="wedgeEllipseCallout">
            <a:avLst>
              <a:gd name="adj1" fmla="val 62923"/>
              <a:gd name="adj2" fmla="val 13519"/>
            </a:avLst>
          </a:prstGeom>
          <a:solidFill>
            <a:srgbClr val="87001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Reescrevemos a fórmula de Manning com a dimensão característica e os parâmetros de forma.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8C1AA5E6-1A87-43D2-A92D-EE3C8F706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299160"/>
              </p:ext>
            </p:extLst>
          </p:nvPr>
        </p:nvGraphicFramePr>
        <p:xfrm>
          <a:off x="2202934" y="3977693"/>
          <a:ext cx="94313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Equation" r:id="rId7" imgW="4254480" imgH="495000" progId="Equation.DSMT4">
                  <p:embed/>
                </p:oleObj>
              </mc:Choice>
              <mc:Fallback>
                <p:oleObj name="Equation" r:id="rId7" imgW="4254480" imgH="4950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BD56611D-1F6B-4A95-A6B9-37CD52979A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2934" y="3977693"/>
                        <a:ext cx="9431338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8661F5BB-0C3F-425A-A73E-CD725DEAC1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154191"/>
              </p:ext>
            </p:extLst>
          </p:nvPr>
        </p:nvGraphicFramePr>
        <p:xfrm>
          <a:off x="2350575" y="5166066"/>
          <a:ext cx="7064376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Equation" r:id="rId9" imgW="3187440" imgH="558720" progId="Equation.DSMT4">
                  <p:embed/>
                </p:oleObj>
              </mc:Choice>
              <mc:Fallback>
                <p:oleObj name="Equation" r:id="rId9" imgW="3187440" imgH="55872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8C1AA5E6-1A87-43D2-A92D-EE3C8F706B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50575" y="5166066"/>
                        <a:ext cx="7064376" cy="124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0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8E40D3E-A419-441F-96FE-8526A60E00CC}"/>
              </a:ext>
            </a:extLst>
          </p:cNvPr>
          <p:cNvSpPr/>
          <p:nvPr/>
        </p:nvSpPr>
        <p:spPr>
          <a:xfrm>
            <a:off x="275303" y="166511"/>
            <a:ext cx="11641394" cy="64211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38A7D51-E11D-4EDF-AD85-08CD6AF3D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8" y="625183"/>
            <a:ext cx="2972058" cy="3444538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24AFCBD3-35AD-4AA9-8E85-05721C8C7E2D}"/>
              </a:ext>
            </a:extLst>
          </p:cNvPr>
          <p:cNvSpPr/>
          <p:nvPr/>
        </p:nvSpPr>
        <p:spPr>
          <a:xfrm>
            <a:off x="2615380" y="344129"/>
            <a:ext cx="2202426" cy="1386349"/>
          </a:xfrm>
          <a:prstGeom prst="wedgeEllipseCallout">
            <a:avLst>
              <a:gd name="adj1" fmla="val -57381"/>
              <a:gd name="adj2" fmla="val 52571"/>
            </a:avLst>
          </a:prstGeom>
          <a:solidFill>
            <a:srgbClr val="003F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Importante: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5816D241-266D-4313-B187-0D1A539AD2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799162"/>
              </p:ext>
            </p:extLst>
          </p:nvPr>
        </p:nvGraphicFramePr>
        <p:xfrm>
          <a:off x="5282662" y="344129"/>
          <a:ext cx="6275387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4" imgW="2831760" imgH="863280" progId="Equation.DSMT4">
                  <p:embed/>
                </p:oleObj>
              </mc:Choice>
              <mc:Fallback>
                <p:oleObj name="Equation" r:id="rId4" imgW="2831760" imgH="86328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8661F5BB-0C3F-425A-A73E-CD725DEAC1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2662" y="344129"/>
                        <a:ext cx="6275387" cy="192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F44952D-2815-45D5-B0F7-EF7435F41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300781"/>
              </p:ext>
            </p:extLst>
          </p:nvPr>
        </p:nvGraphicFramePr>
        <p:xfrm>
          <a:off x="5229558" y="2632535"/>
          <a:ext cx="531971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Equation" r:id="rId6" imgW="2400120" imgH="507960" progId="Equation.DSMT4">
                  <p:embed/>
                </p:oleObj>
              </mc:Choice>
              <mc:Fallback>
                <p:oleObj name="Equation" r:id="rId6" imgW="2400120" imgH="50796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8661F5BB-0C3F-425A-A73E-CD725DEAC1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29558" y="2632535"/>
                        <a:ext cx="5319713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99C3F11B-2049-443C-8251-F4BC427ADB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066" y="3877123"/>
            <a:ext cx="1409822" cy="2636748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A9E8F0ED-8AEB-4A1C-B496-B8A84622C076}"/>
              </a:ext>
            </a:extLst>
          </p:cNvPr>
          <p:cNvSpPr/>
          <p:nvPr/>
        </p:nvSpPr>
        <p:spPr>
          <a:xfrm>
            <a:off x="6744928" y="3877123"/>
            <a:ext cx="3354137" cy="1274980"/>
          </a:xfrm>
          <a:prstGeom prst="wedgeEllipseCallout">
            <a:avLst>
              <a:gd name="adj1" fmla="val 59487"/>
              <a:gd name="adj2" fmla="val 16230"/>
            </a:avLst>
          </a:prstGeom>
          <a:solidFill>
            <a:srgbClr val="9E2F2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Gostaria de ver isto em um exemplo de seção de canal!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9426913-1970-4427-8C8B-22675B38D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770" y="4159087"/>
            <a:ext cx="2796782" cy="2354784"/>
          </a:xfrm>
          <a:prstGeom prst="rect">
            <a:avLst/>
          </a:prstGeom>
        </p:spPr>
      </p:pic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D7A7DCE8-68B7-4457-9F56-26E935C28316}"/>
              </a:ext>
            </a:extLst>
          </p:cNvPr>
          <p:cNvSpPr/>
          <p:nvPr/>
        </p:nvSpPr>
        <p:spPr>
          <a:xfrm>
            <a:off x="3758133" y="4069721"/>
            <a:ext cx="2330245" cy="1386349"/>
          </a:xfrm>
          <a:prstGeom prst="wedgeEllipseCallout">
            <a:avLst>
              <a:gd name="adj1" fmla="val -56276"/>
              <a:gd name="adj2" fmla="val 32004"/>
            </a:avLst>
          </a:prstGeom>
          <a:solidFill>
            <a:srgbClr val="38890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também!</a:t>
            </a:r>
          </a:p>
        </p:txBody>
      </p:sp>
    </p:spTree>
    <p:extLst>
      <p:ext uri="{BB962C8B-B14F-4D97-AF65-F5344CB8AC3E}">
        <p14:creationId xmlns:p14="http://schemas.microsoft.com/office/powerpoint/2010/main" val="422129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85C5C00-2F31-4177-BDAC-310F3E74202E}"/>
              </a:ext>
            </a:extLst>
          </p:cNvPr>
          <p:cNvSpPr/>
          <p:nvPr/>
        </p:nvSpPr>
        <p:spPr>
          <a:xfrm>
            <a:off x="275303" y="166511"/>
            <a:ext cx="11641394" cy="64211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F28E400-7BC8-4B3E-AFFF-7FE955ED5F70}"/>
              </a:ext>
            </a:extLst>
          </p:cNvPr>
          <p:cNvSpPr/>
          <p:nvPr/>
        </p:nvSpPr>
        <p:spPr>
          <a:xfrm>
            <a:off x="1436134" y="432308"/>
            <a:ext cx="9319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Vamos iniciar com um canal de seção trapezoidal</a:t>
            </a:r>
            <a:endParaRPr lang="pt-BR" sz="3600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849CB8A-FB3A-4BF1-8DC1-60C8BBA229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56131"/>
              </p:ext>
            </p:extLst>
          </p:nvPr>
        </p:nvGraphicFramePr>
        <p:xfrm>
          <a:off x="8891228" y="1251155"/>
          <a:ext cx="1109479" cy="59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" name="Equation" r:id="rId3" imgW="380880" imgH="203040" progId="Equation.DSMT4">
                  <p:embed/>
                </p:oleObj>
              </mc:Choice>
              <mc:Fallback>
                <p:oleObj name="Equation" r:id="rId3" imgW="380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1228" y="1251155"/>
                        <a:ext cx="1109479" cy="591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1A1E86C8-27C1-496F-B9ED-77BF64084B01}"/>
              </a:ext>
            </a:extLst>
          </p:cNvPr>
          <p:cNvSpPr/>
          <p:nvPr/>
        </p:nvSpPr>
        <p:spPr>
          <a:xfrm>
            <a:off x="9301315" y="1031999"/>
            <a:ext cx="275303" cy="26579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62975B4-FA25-4A35-A651-A64AAA51F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749" y="1297796"/>
            <a:ext cx="3345470" cy="1729890"/>
          </a:xfrm>
          <a:prstGeom prst="rect">
            <a:avLst/>
          </a:prstGeom>
        </p:spPr>
      </p:pic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2CACCA39-C871-425F-B2CB-556D77D04D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7896"/>
              </p:ext>
            </p:extLst>
          </p:nvPr>
        </p:nvGraphicFramePr>
        <p:xfrm>
          <a:off x="5151866" y="1120502"/>
          <a:ext cx="2798565" cy="746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" name="Equation" r:id="rId6" imgW="1523880" imgH="406080" progId="Equation.DSMT4">
                  <p:embed/>
                </p:oleObj>
              </mc:Choice>
              <mc:Fallback>
                <p:oleObj name="Equation" r:id="rId6" imgW="15238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1866" y="1120502"/>
                        <a:ext cx="2798565" cy="746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71D9134E-207D-4B31-9E92-6949D3CBF574}"/>
              </a:ext>
            </a:extLst>
          </p:cNvPr>
          <p:cNvCxnSpPr/>
          <p:nvPr/>
        </p:nvCxnSpPr>
        <p:spPr>
          <a:xfrm flipV="1">
            <a:off x="1828800" y="2241755"/>
            <a:ext cx="344129" cy="3441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1AF8A51-CC51-46FD-8A58-B9D57A6DA76E}"/>
              </a:ext>
            </a:extLst>
          </p:cNvPr>
          <p:cNvSpPr txBox="1"/>
          <p:nvPr/>
        </p:nvSpPr>
        <p:spPr>
          <a:xfrm>
            <a:off x="1485295" y="2460289"/>
            <a:ext cx="70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</a:t>
            </a:r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F4314822-4B5D-4ACC-9D4B-45EF3D4FB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461242"/>
              </p:ext>
            </p:extLst>
          </p:nvPr>
        </p:nvGraphicFramePr>
        <p:xfrm>
          <a:off x="5174270" y="2082980"/>
          <a:ext cx="59959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" name="Equation" r:id="rId8" imgW="3263760" imgH="304560" progId="Equation.DSMT4">
                  <p:embed/>
                </p:oleObj>
              </mc:Choice>
              <mc:Fallback>
                <p:oleObj name="Equation" r:id="rId8" imgW="3263760" imgH="30456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2CACCA39-C871-425F-B2CB-556D77D04D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74270" y="2082980"/>
                        <a:ext cx="5995988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8525E6B8-2899-461B-BCFE-34FE9B1D9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322454"/>
              </p:ext>
            </p:extLst>
          </p:nvPr>
        </p:nvGraphicFramePr>
        <p:xfrm>
          <a:off x="581352" y="3577134"/>
          <a:ext cx="45259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" name="Equation" r:id="rId10" imgW="2463480" imgH="406080" progId="Equation.DSMT4">
                  <p:embed/>
                </p:oleObj>
              </mc:Choice>
              <mc:Fallback>
                <p:oleObj name="Equation" r:id="rId10" imgW="2463480" imgH="40608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F4314822-4B5D-4ACC-9D4B-45EF3D4FB1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1352" y="3577134"/>
                        <a:ext cx="4525962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46F3BC5A-DC11-40EB-BFA8-24E7064833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904895"/>
              </p:ext>
            </p:extLst>
          </p:nvPr>
        </p:nvGraphicFramePr>
        <p:xfrm>
          <a:off x="2541735" y="4469640"/>
          <a:ext cx="25431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" name="Equation" r:id="rId12" imgW="1384200" imgH="266400" progId="Equation.DSMT4">
                  <p:embed/>
                </p:oleObj>
              </mc:Choice>
              <mc:Fallback>
                <p:oleObj name="Equation" r:id="rId12" imgW="1384200" imgH="26640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8525E6B8-2899-461B-BCFE-34FE9B1D9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41735" y="4469640"/>
                        <a:ext cx="2543175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have Direita 25">
            <a:extLst>
              <a:ext uri="{FF2B5EF4-FFF2-40B4-BE49-F238E27FC236}">
                <a16:creationId xmlns:a16="http://schemas.microsoft.com/office/drawing/2014/main" id="{45DB198C-CFE2-4C3C-82CD-5B9BB3785D86}"/>
              </a:ext>
            </a:extLst>
          </p:cNvPr>
          <p:cNvSpPr/>
          <p:nvPr/>
        </p:nvSpPr>
        <p:spPr>
          <a:xfrm>
            <a:off x="5084910" y="3613266"/>
            <a:ext cx="580340" cy="134849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BE5EF9B4-6669-40D7-AB0A-DF800E4441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792317"/>
              </p:ext>
            </p:extLst>
          </p:nvPr>
        </p:nvGraphicFramePr>
        <p:xfrm>
          <a:off x="5982026" y="3830315"/>
          <a:ext cx="3336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" name="Equation" r:id="rId14" imgW="1815840" imgH="495000" progId="Equation.DSMT4">
                  <p:embed/>
                </p:oleObj>
              </mc:Choice>
              <mc:Fallback>
                <p:oleObj name="Equation" r:id="rId14" imgW="1815840" imgH="49500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46F3BC5A-DC11-40EB-BFA8-24E7064833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82026" y="3830315"/>
                        <a:ext cx="333692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Imagem 29">
            <a:extLst>
              <a:ext uri="{FF2B5EF4-FFF2-40B4-BE49-F238E27FC236}">
                <a16:creationId xmlns:a16="http://schemas.microsoft.com/office/drawing/2014/main" id="{989B2A96-C97B-45D1-AA58-99348F45689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365" y="3774265"/>
            <a:ext cx="891617" cy="1973751"/>
          </a:xfrm>
          <a:prstGeom prst="rect">
            <a:avLst/>
          </a:prstGeom>
        </p:spPr>
      </p:pic>
      <p:sp>
        <p:nvSpPr>
          <p:cNvPr id="31" name="Balão de Fala: Oval 30">
            <a:extLst>
              <a:ext uri="{FF2B5EF4-FFF2-40B4-BE49-F238E27FC236}">
                <a16:creationId xmlns:a16="http://schemas.microsoft.com/office/drawing/2014/main" id="{D7BBC8D2-F74F-45D7-9AED-D23BF2AC5CA3}"/>
              </a:ext>
            </a:extLst>
          </p:cNvPr>
          <p:cNvSpPr/>
          <p:nvPr/>
        </p:nvSpPr>
        <p:spPr>
          <a:xfrm>
            <a:off x="8891227" y="2652645"/>
            <a:ext cx="3025469" cy="1103282"/>
          </a:xfrm>
          <a:prstGeom prst="wedgeEllipseCallout">
            <a:avLst>
              <a:gd name="adj1" fmla="val 17605"/>
              <a:gd name="adj2" fmla="val 83888"/>
            </a:avLst>
          </a:prstGeom>
          <a:solidFill>
            <a:srgbClr val="7F001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y, vamos obter o parâmetro de forma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k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FB7E214B-CD13-4B30-9EEB-4B2D2CEEEC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95380"/>
              </p:ext>
            </p:extLst>
          </p:nvPr>
        </p:nvGraphicFramePr>
        <p:xfrm>
          <a:off x="3412928" y="5402980"/>
          <a:ext cx="5815781" cy="84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" name="Equation" r:id="rId17" imgW="3225600" imgH="469800" progId="Equation.DSMT4">
                  <p:embed/>
                </p:oleObj>
              </mc:Choice>
              <mc:Fallback>
                <p:oleObj name="Equation" r:id="rId17" imgW="3225600" imgH="4698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9D86F558-1311-4A38-B386-126873201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12928" y="5402980"/>
                        <a:ext cx="5815781" cy="84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1575F501-79B7-46A8-BE19-739F91A05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466280"/>
              </p:ext>
            </p:extLst>
          </p:nvPr>
        </p:nvGraphicFramePr>
        <p:xfrm>
          <a:off x="5839986" y="2880868"/>
          <a:ext cx="2770787" cy="72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" name="Equation" r:id="rId19" imgW="1663560" imgH="431640" progId="Equation.DSMT4">
                  <p:embed/>
                </p:oleObj>
              </mc:Choice>
              <mc:Fallback>
                <p:oleObj name="Equation" r:id="rId19" imgW="1663560" imgH="43164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FB7E214B-CD13-4B30-9EEB-4B2D2CEEEC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839986" y="2880868"/>
                        <a:ext cx="2770787" cy="720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54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85C5C00-2F31-4177-BDAC-310F3E74202E}"/>
              </a:ext>
            </a:extLst>
          </p:cNvPr>
          <p:cNvSpPr/>
          <p:nvPr/>
        </p:nvSpPr>
        <p:spPr>
          <a:xfrm>
            <a:off x="275303" y="166511"/>
            <a:ext cx="11641394" cy="64211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F28E400-7BC8-4B3E-AFFF-7FE955ED5F70}"/>
              </a:ext>
            </a:extLst>
          </p:cNvPr>
          <p:cNvSpPr/>
          <p:nvPr/>
        </p:nvSpPr>
        <p:spPr>
          <a:xfrm>
            <a:off x="1436134" y="236870"/>
            <a:ext cx="9319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Vamos iniciar com um canal de seção trapezoidal</a:t>
            </a:r>
            <a:endParaRPr lang="pt-BR" sz="3600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849CB8A-FB3A-4BF1-8DC1-60C8BBA229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273522"/>
              </p:ext>
            </p:extLst>
          </p:nvPr>
        </p:nvGraphicFramePr>
        <p:xfrm>
          <a:off x="8891227" y="1071838"/>
          <a:ext cx="1109479" cy="59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" name="Equation" r:id="rId3" imgW="380880" imgH="203040" progId="Equation.DSMT4">
                  <p:embed/>
                </p:oleObj>
              </mc:Choice>
              <mc:Fallback>
                <p:oleObj name="Equation" r:id="rId3" imgW="380880" imgH="2030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2849CB8A-FB3A-4BF1-8DC1-60C8BBA229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1227" y="1071838"/>
                        <a:ext cx="1109479" cy="591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1A1E86C8-27C1-496F-B9ED-77BF64084B01}"/>
              </a:ext>
            </a:extLst>
          </p:cNvPr>
          <p:cNvSpPr/>
          <p:nvPr/>
        </p:nvSpPr>
        <p:spPr>
          <a:xfrm>
            <a:off x="9308315" y="820661"/>
            <a:ext cx="275303" cy="26579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62975B4-FA25-4A35-A651-A64AAA51F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667" y="883201"/>
            <a:ext cx="3345470" cy="1729890"/>
          </a:xfrm>
          <a:prstGeom prst="rect">
            <a:avLst/>
          </a:prstGeom>
        </p:spPr>
      </p:pic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71D9134E-207D-4B31-9E92-6949D3CBF574}"/>
              </a:ext>
            </a:extLst>
          </p:cNvPr>
          <p:cNvCxnSpPr/>
          <p:nvPr/>
        </p:nvCxnSpPr>
        <p:spPr>
          <a:xfrm flipV="1">
            <a:off x="1901186" y="1852083"/>
            <a:ext cx="344129" cy="3441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1AF8A51-CC51-46FD-8A58-B9D57A6DA76E}"/>
              </a:ext>
            </a:extLst>
          </p:cNvPr>
          <p:cNvSpPr txBox="1"/>
          <p:nvPr/>
        </p:nvSpPr>
        <p:spPr>
          <a:xfrm>
            <a:off x="1557681" y="2070617"/>
            <a:ext cx="70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989B2A96-C97B-45D1-AA58-99348F4568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31" y="3035642"/>
            <a:ext cx="891617" cy="1973751"/>
          </a:xfrm>
          <a:prstGeom prst="rect">
            <a:avLst/>
          </a:prstGeom>
        </p:spPr>
      </p:pic>
      <p:sp>
        <p:nvSpPr>
          <p:cNvPr id="31" name="Balão de Fala: Oval 30">
            <a:extLst>
              <a:ext uri="{FF2B5EF4-FFF2-40B4-BE49-F238E27FC236}">
                <a16:creationId xmlns:a16="http://schemas.microsoft.com/office/drawing/2014/main" id="{D7BBC8D2-F74F-45D7-9AED-D23BF2AC5CA3}"/>
              </a:ext>
            </a:extLst>
          </p:cNvPr>
          <p:cNvSpPr/>
          <p:nvPr/>
        </p:nvSpPr>
        <p:spPr>
          <a:xfrm>
            <a:off x="8514093" y="1914022"/>
            <a:ext cx="3025469" cy="1103282"/>
          </a:xfrm>
          <a:prstGeom prst="wedgeEllipseCallout">
            <a:avLst>
              <a:gd name="adj1" fmla="val 17605"/>
              <a:gd name="adj2" fmla="val 83888"/>
            </a:avLst>
          </a:prstGeom>
          <a:solidFill>
            <a:srgbClr val="7F001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y, vamos obter o parâmetro de forma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x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1575F501-79B7-46A8-BE19-739F91A05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668682"/>
              </p:ext>
            </p:extLst>
          </p:nvPr>
        </p:nvGraphicFramePr>
        <p:xfrm>
          <a:off x="5519197" y="1294514"/>
          <a:ext cx="2770787" cy="72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" name="Equation" r:id="rId7" imgW="1663560" imgH="431640" progId="Equation.DSMT4">
                  <p:embed/>
                </p:oleObj>
              </mc:Choice>
              <mc:Fallback>
                <p:oleObj name="Equation" r:id="rId7" imgW="1663560" imgH="4316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1575F501-79B7-46A8-BE19-739F91A05E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9197" y="1294514"/>
                        <a:ext cx="2770787" cy="720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43F92EED-C951-4C47-9F11-0DB44E6D98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115252"/>
              </p:ext>
            </p:extLst>
          </p:nvPr>
        </p:nvGraphicFramePr>
        <p:xfrm>
          <a:off x="569572" y="3166219"/>
          <a:ext cx="9014046" cy="91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" name="Equation" r:id="rId9" imgW="4736880" imgH="482400" progId="Equation.DSMT4">
                  <p:embed/>
                </p:oleObj>
              </mc:Choice>
              <mc:Fallback>
                <p:oleObj name="Equation" r:id="rId9" imgW="4736880" imgH="4824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43F92EED-C951-4C47-9F11-0DB44E6D98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9572" y="3166219"/>
                        <a:ext cx="9014046" cy="918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8C7D2A93-FC82-4C0C-81EF-1A6BDB7FA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047235"/>
              </p:ext>
            </p:extLst>
          </p:nvPr>
        </p:nvGraphicFramePr>
        <p:xfrm>
          <a:off x="4411663" y="4495800"/>
          <a:ext cx="5662612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2" name="Equation" r:id="rId11" imgW="2857320" imgH="901440" progId="Equation.DSMT4">
                  <p:embed/>
                </p:oleObj>
              </mc:Choice>
              <mc:Fallback>
                <p:oleObj name="Equation" r:id="rId11" imgW="2857320" imgH="90144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8661F5BB-0C3F-425A-A73E-CD725DEAC1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11663" y="4495800"/>
                        <a:ext cx="5662612" cy="179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59AB5E0F-66F8-4964-8EFA-CB475716DAF4}"/>
              </a:ext>
            </a:extLst>
          </p:cNvPr>
          <p:cNvSpPr/>
          <p:nvPr/>
        </p:nvSpPr>
        <p:spPr>
          <a:xfrm>
            <a:off x="762152" y="4154168"/>
            <a:ext cx="37819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Consideramos que:</a:t>
            </a:r>
          </a:p>
        </p:txBody>
      </p:sp>
    </p:spTree>
    <p:extLst>
      <p:ext uri="{BB962C8B-B14F-4D97-AF65-F5344CB8AC3E}">
        <p14:creationId xmlns:p14="http://schemas.microsoft.com/office/powerpoint/2010/main" val="229825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55E2292-790B-45DB-9BCB-72918C4A37B9}"/>
              </a:ext>
            </a:extLst>
          </p:cNvPr>
          <p:cNvSpPr/>
          <p:nvPr/>
        </p:nvSpPr>
        <p:spPr>
          <a:xfrm>
            <a:off x="275303" y="166511"/>
            <a:ext cx="11641394" cy="64211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583218C-CF28-477C-A31D-A8E14827F2B8}"/>
              </a:ext>
            </a:extLst>
          </p:cNvPr>
          <p:cNvSpPr/>
          <p:nvPr/>
        </p:nvSpPr>
        <p:spPr>
          <a:xfrm>
            <a:off x="1436134" y="236870"/>
            <a:ext cx="9319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Vamos iniciar com um canal de seção trapezoidal</a:t>
            </a:r>
            <a:endParaRPr lang="pt-BR" sz="3600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F2B12FFB-A98E-43C9-B549-444206723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244846"/>
              </p:ext>
            </p:extLst>
          </p:nvPr>
        </p:nvGraphicFramePr>
        <p:xfrm>
          <a:off x="8891227" y="1071838"/>
          <a:ext cx="1109479" cy="59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" name="Equation" r:id="rId3" imgW="380880" imgH="203040" progId="Equation.DSMT4">
                  <p:embed/>
                </p:oleObj>
              </mc:Choice>
              <mc:Fallback>
                <p:oleObj name="Equation" r:id="rId3" imgW="380880" imgH="2030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2849CB8A-FB3A-4BF1-8DC1-60C8BBA229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1227" y="1071838"/>
                        <a:ext cx="1109479" cy="591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6C54F873-93D6-493D-AF50-744071A8E938}"/>
              </a:ext>
            </a:extLst>
          </p:cNvPr>
          <p:cNvSpPr/>
          <p:nvPr/>
        </p:nvSpPr>
        <p:spPr>
          <a:xfrm>
            <a:off x="9308315" y="820661"/>
            <a:ext cx="275303" cy="26579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0599578-F7AC-47B8-8B06-BF52FB7B6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86" y="901006"/>
            <a:ext cx="3345470" cy="1729890"/>
          </a:xfrm>
          <a:prstGeom prst="rect">
            <a:avLst/>
          </a:prstGeom>
        </p:spPr>
      </p:pic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5E6BDBD-E1AD-4CBE-A685-A99CE69602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620155"/>
              </p:ext>
            </p:extLst>
          </p:nvPr>
        </p:nvGraphicFramePr>
        <p:xfrm>
          <a:off x="5123539" y="1037447"/>
          <a:ext cx="2770787" cy="72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" name="Equation" r:id="rId6" imgW="1663560" imgH="431640" progId="Equation.DSMT4">
                  <p:embed/>
                </p:oleObj>
              </mc:Choice>
              <mc:Fallback>
                <p:oleObj name="Equation" r:id="rId6" imgW="1663560" imgH="4316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1575F501-79B7-46A8-BE19-739F91A05E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23539" y="1037447"/>
                        <a:ext cx="2770787" cy="720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664309DA-753B-41E7-B67B-BC1385015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10096"/>
              </p:ext>
            </p:extLst>
          </p:nvPr>
        </p:nvGraphicFramePr>
        <p:xfrm>
          <a:off x="4465326" y="1852197"/>
          <a:ext cx="685800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3" name="Equation" r:id="rId8" imgW="3771720" imgH="698400" progId="Equation.DSMT4">
                  <p:embed/>
                </p:oleObj>
              </mc:Choice>
              <mc:Fallback>
                <p:oleObj name="Equation" r:id="rId8" imgW="3771720" imgH="6984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8C7D2A93-FC82-4C0C-81EF-1A6BDB7FAF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65326" y="1852197"/>
                        <a:ext cx="6858000" cy="127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1D082CB-E2C5-493C-9466-1373C082B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96209"/>
              </p:ext>
            </p:extLst>
          </p:nvPr>
        </p:nvGraphicFramePr>
        <p:xfrm>
          <a:off x="2439024" y="3251400"/>
          <a:ext cx="8543926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" name="Equation" r:id="rId10" imgW="4698720" imgH="787320" progId="Equation.DSMT4">
                  <p:embed/>
                </p:oleObj>
              </mc:Choice>
              <mc:Fallback>
                <p:oleObj name="Equation" r:id="rId10" imgW="4698720" imgH="78732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664309DA-753B-41E7-B67B-BC1385015B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39024" y="3251400"/>
                        <a:ext cx="8543926" cy="143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564B1FA5-4125-4EF3-B3BC-C60A50ADE0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186053"/>
              </p:ext>
            </p:extLst>
          </p:nvPr>
        </p:nvGraphicFramePr>
        <p:xfrm>
          <a:off x="2448968" y="4850450"/>
          <a:ext cx="7551738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" name="Equation" r:id="rId12" imgW="4152600" imgH="863280" progId="Equation.DSMT4">
                  <p:embed/>
                </p:oleObj>
              </mc:Choice>
              <mc:Fallback>
                <p:oleObj name="Equation" r:id="rId12" imgW="4152600" imgH="86328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1D082CB-E2C5-493C-9466-1373C082B2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48968" y="4850450"/>
                        <a:ext cx="7551738" cy="157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75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8D07E11-5560-4C1B-8A3E-ED309AE6BD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741170"/>
              </p:ext>
            </p:extLst>
          </p:nvPr>
        </p:nvGraphicFramePr>
        <p:xfrm>
          <a:off x="1307766" y="433079"/>
          <a:ext cx="588010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3" imgW="2654280" imgH="596880" progId="Equation.DSMT4">
                  <p:embed/>
                </p:oleObj>
              </mc:Choice>
              <mc:Fallback>
                <p:oleObj name="Equation" r:id="rId3" imgW="2654280" imgH="59688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DF24B8DE-1698-43EB-BBCF-CD053E2FCD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7766" y="433079"/>
                        <a:ext cx="5880100" cy="132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136B8A28-282A-4307-8172-E1135D35DD5A}"/>
              </a:ext>
            </a:extLst>
          </p:cNvPr>
          <p:cNvSpPr/>
          <p:nvPr/>
        </p:nvSpPr>
        <p:spPr>
          <a:xfrm>
            <a:off x="275303" y="166511"/>
            <a:ext cx="11641394" cy="64211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ABCCA3C-6D27-402F-89AD-84644BBB5B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675324"/>
              </p:ext>
            </p:extLst>
          </p:nvPr>
        </p:nvGraphicFramePr>
        <p:xfrm>
          <a:off x="1176337" y="2026797"/>
          <a:ext cx="9490076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tion" r:id="rId5" imgW="5219640" imgH="863280" progId="Equation.DSMT4">
                  <p:embed/>
                </p:oleObj>
              </mc:Choice>
              <mc:Fallback>
                <p:oleObj name="Equation" r:id="rId5" imgW="5219640" imgH="86328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564B1FA5-4125-4EF3-B3BC-C60A50ADE0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6337" y="2026797"/>
                        <a:ext cx="9490076" cy="157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3CE1EEB4-AF61-47DB-859B-4B39D26E50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911684"/>
              </p:ext>
            </p:extLst>
          </p:nvPr>
        </p:nvGraphicFramePr>
        <p:xfrm>
          <a:off x="1800236" y="4372585"/>
          <a:ext cx="2770787" cy="72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7" imgW="1663560" imgH="431640" progId="Equation.DSMT4">
                  <p:embed/>
                </p:oleObj>
              </mc:Choice>
              <mc:Fallback>
                <p:oleObj name="Equation" r:id="rId7" imgW="1663560" imgH="43164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95E6BDBD-E1AD-4CBE-A685-A99CE69602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00236" y="4372585"/>
                        <a:ext cx="2770787" cy="720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49378622-425F-4FBA-AF79-1092207F89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5133" y="3976450"/>
            <a:ext cx="2357868" cy="2371228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68ED6ABE-A572-471E-A32C-0E0469166ECB}"/>
              </a:ext>
            </a:extLst>
          </p:cNvPr>
          <p:cNvSpPr/>
          <p:nvPr/>
        </p:nvSpPr>
        <p:spPr>
          <a:xfrm>
            <a:off x="7767484" y="4812798"/>
            <a:ext cx="1120877" cy="56043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6FC722E-7133-4C95-A847-D3ACC987DB8C}"/>
              </a:ext>
            </a:extLst>
          </p:cNvPr>
          <p:cNvSpPr txBox="1"/>
          <p:nvPr/>
        </p:nvSpPr>
        <p:spPr>
          <a:xfrm>
            <a:off x="9055510" y="4874568"/>
            <a:ext cx="2487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FORNECE AS TABELAS QUE PODEMOS CONSTRUIR NO EXCEL COMO MOSTRA O PRÓXIMO SLIDE</a:t>
            </a:r>
          </a:p>
        </p:txBody>
      </p:sp>
    </p:spTree>
    <p:extLst>
      <p:ext uri="{BB962C8B-B14F-4D97-AF65-F5344CB8AC3E}">
        <p14:creationId xmlns:p14="http://schemas.microsoft.com/office/powerpoint/2010/main" val="176732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8F9DB21-2CA9-46DC-95A2-85DC4EA8A2AF}"/>
              </a:ext>
            </a:extLst>
          </p:cNvPr>
          <p:cNvSpPr/>
          <p:nvPr/>
        </p:nvSpPr>
        <p:spPr>
          <a:xfrm>
            <a:off x="275303" y="166511"/>
            <a:ext cx="11641394" cy="64211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DD6BFEA-3031-4AF6-8D4E-BE10FAF7F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502228"/>
              </p:ext>
            </p:extLst>
          </p:nvPr>
        </p:nvGraphicFramePr>
        <p:xfrm>
          <a:off x="2438399" y="3754144"/>
          <a:ext cx="914400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2674657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606085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11343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5048342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287057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823807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401491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602060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97689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850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31127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634114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934023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876541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51380595"/>
                    </a:ext>
                  </a:extLst>
                </a:gridCol>
              </a:tblGrid>
              <a:tr h="182880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215044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 = b/y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valores de z</a:t>
                      </a:r>
                      <a:endParaRPr lang="pt-BR" sz="1100" b="1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44062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1,75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2,25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2,5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2,75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3,25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3,5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06896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0,530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0,771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0,859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0,935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1,001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1,061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1,114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1,164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1,253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1,294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1,332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1,404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19475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0,300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0,640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0,850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0,929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0,998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1,058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1,113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1,164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1,254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1,294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1,333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1,438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3683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0,453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0,735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0,921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0,993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1,056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1,112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1,163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1,254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1,295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1,334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1,371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1,406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1,472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78695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0,572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0,818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0,986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1,052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1,110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1,163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1,211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1,297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1,336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1,373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1,408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1,442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1,505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86683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0,672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0,893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1,046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1,107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1,162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1,211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1,256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1,298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1,337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1,375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1,444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1,476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1,537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64807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0,760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0,961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1,103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1,159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1,257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1,299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1,339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1,376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1,446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1,478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1,509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77520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0,838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1,023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1,155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1,209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1,257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1,341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1,378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1,448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1,481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1,542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1,598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0294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0,909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1,082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1,205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1,342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1,451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1,483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1,544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1,573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1,628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27828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0,974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1,136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1,253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1,343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1,382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1,419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1,453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1,486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1,547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1,576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1,604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1,657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30823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1,034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1,187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1,298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1,342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1,383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1,488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1,579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1,607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1,634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1,685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1168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1,091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1,236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1,340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1,383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1,422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1,458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1,491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1,523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1,553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1,582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1,610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1,637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1,663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1,713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6750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2,02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1,096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1,241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1,345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1,387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1,461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1,495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1,556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1,585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1,613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1,640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1,666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1,716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6850620"/>
                  </a:ext>
                </a:extLst>
              </a:tr>
            </a:tbl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0F11040-1D3D-41B6-B659-078F9A8216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597742"/>
              </p:ext>
            </p:extLst>
          </p:nvPr>
        </p:nvGraphicFramePr>
        <p:xfrm>
          <a:off x="1225789" y="359427"/>
          <a:ext cx="588010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Equation" r:id="rId3" imgW="2654280" imgH="596880" progId="Equation.DSMT4">
                  <p:embed/>
                </p:oleObj>
              </mc:Choice>
              <mc:Fallback>
                <p:oleObj name="Equation" r:id="rId3" imgW="2654280" imgH="59688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DF24B8DE-1698-43EB-BBCF-CD053E2FCD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5789" y="359427"/>
                        <a:ext cx="5880100" cy="132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47C20C3-625C-4D3C-89B0-5B642AFE1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838400"/>
              </p:ext>
            </p:extLst>
          </p:nvPr>
        </p:nvGraphicFramePr>
        <p:xfrm>
          <a:off x="1187450" y="1258888"/>
          <a:ext cx="9815513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tion" r:id="rId5" imgW="4952880" imgH="1091880" progId="Equation.DSMT4">
                  <p:embed/>
                </p:oleObj>
              </mc:Choice>
              <mc:Fallback>
                <p:oleObj name="Equation" r:id="rId5" imgW="4952880" imgH="109188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56A1B381-0B33-45FB-8DA9-8A47A813E1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450" y="1258888"/>
                        <a:ext cx="9815513" cy="217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48226C0B-6389-403F-9C16-24B5E0FBE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1" y="3748216"/>
            <a:ext cx="891617" cy="1973751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4240ADB6-599B-47B4-A98E-453CB5A8908F}"/>
              </a:ext>
            </a:extLst>
          </p:cNvPr>
          <p:cNvSpPr/>
          <p:nvPr/>
        </p:nvSpPr>
        <p:spPr>
          <a:xfrm>
            <a:off x="976751" y="2816053"/>
            <a:ext cx="2651352" cy="855406"/>
          </a:xfrm>
          <a:prstGeom prst="wedgeEllipseCallout">
            <a:avLst>
              <a:gd name="adj1" fmla="val -31958"/>
              <a:gd name="adj2" fmla="val 117672"/>
            </a:avLst>
          </a:prstGeom>
          <a:solidFill>
            <a:srgbClr val="7F001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Tabela obtida no Excel</a:t>
            </a:r>
          </a:p>
        </p:txBody>
      </p:sp>
    </p:spTree>
    <p:extLst>
      <p:ext uri="{BB962C8B-B14F-4D97-AF65-F5344CB8AC3E}">
        <p14:creationId xmlns:p14="http://schemas.microsoft.com/office/powerpoint/2010/main" val="329060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941</Words>
  <Application>Microsoft Office PowerPoint</Application>
  <PresentationFormat>Widescreen</PresentationFormat>
  <Paragraphs>325</Paragraphs>
  <Slides>20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Tema do Office</vt:lpstr>
      <vt:lpstr>Equation</vt:lpstr>
      <vt:lpstr>MathType 6.0 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19</cp:revision>
  <dcterms:created xsi:type="dcterms:W3CDTF">2019-06-03T00:05:00Z</dcterms:created>
  <dcterms:modified xsi:type="dcterms:W3CDTF">2019-06-03T16:57:20Z</dcterms:modified>
</cp:coreProperties>
</file>