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58" r:id="rId12"/>
    <p:sldId id="259" r:id="rId13"/>
    <p:sldId id="270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51D"/>
    <a:srgbClr val="BB6607"/>
    <a:srgbClr val="343737"/>
    <a:srgbClr val="292C2C"/>
    <a:srgbClr val="9C2E2A"/>
    <a:srgbClr val="836262"/>
    <a:srgbClr val="B8000B"/>
    <a:srgbClr val="5F262D"/>
    <a:srgbClr val="C45E3C"/>
    <a:srgbClr val="C25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2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26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50.wmf"/><Relationship Id="rId1" Type="http://schemas.openxmlformats.org/officeDocument/2006/relationships/image" Target="../media/image26.wmf"/><Relationship Id="rId5" Type="http://schemas.openxmlformats.org/officeDocument/2006/relationships/image" Target="../media/image51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50.wmf"/><Relationship Id="rId1" Type="http://schemas.openxmlformats.org/officeDocument/2006/relationships/image" Target="../media/image26.wmf"/><Relationship Id="rId5" Type="http://schemas.openxmlformats.org/officeDocument/2006/relationships/image" Target="../media/image51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9.wmf"/><Relationship Id="rId7" Type="http://schemas.openxmlformats.org/officeDocument/2006/relationships/image" Target="../media/image72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51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Relationship Id="rId9" Type="http://schemas.openxmlformats.org/officeDocument/2006/relationships/image" Target="../media/image7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87E1C-3D10-4F90-9723-C51BF0013B77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8AC9C-EAF1-4DC0-BFC2-EAFB79D32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00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AC9C-EAF1-4DC0-BFC2-EAFB79D32A5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599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AC9C-EAF1-4DC0-BFC2-EAFB79D32A5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302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AC9C-EAF1-4DC0-BFC2-EAFB79D32A5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818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AC9C-EAF1-4DC0-BFC2-EAFB79D32A5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371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AC9C-EAF1-4DC0-BFC2-EAFB79D32A5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725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AC9C-EAF1-4DC0-BFC2-EAFB79D32A5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993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AC9C-EAF1-4DC0-BFC2-EAFB79D32A5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7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AC9C-EAF1-4DC0-BFC2-EAFB79D32A5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64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AC9C-EAF1-4DC0-BFC2-EAFB79D32A5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42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AC9C-EAF1-4DC0-BFC2-EAFB79D32A5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458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AC9C-EAF1-4DC0-BFC2-EAFB79D32A5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51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AC9C-EAF1-4DC0-BFC2-EAFB79D32A5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285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AC9C-EAF1-4DC0-BFC2-EAFB79D32A5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72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AC9C-EAF1-4DC0-BFC2-EAFB79D32A5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657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AC9C-EAF1-4DC0-BFC2-EAFB79D32A5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273C3-389B-4326-B487-C940BE2E9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9F240F-9944-4309-B66E-C8EE6667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C5615B-4832-4B96-94BD-08088549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5AD-7A17-43F5-BCAF-2168170C3D6B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3D41A7-E52F-43D3-93B5-CF9C5BFB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0A684E-94B4-4334-A21F-B8F52E8B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124-D9CA-4BDD-B837-73706B713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9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84AD0-A89F-409E-8FC4-8F2691B7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FFDA376-B33C-480D-9936-6628D5145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8B4F9F-625B-4E79-A0A9-6CF6BECB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5AD-7A17-43F5-BCAF-2168170C3D6B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C22665-C0DD-42BE-ACB0-ABAF4E5E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F47783-C6B9-4150-9327-782B7B42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124-D9CA-4BDD-B837-73706B713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5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36B21D-E3BA-4D1D-9AFD-3D138CE27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BE5A4D-F976-4DFF-ACD1-8FA936367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AADECA-0C72-4859-AF59-05D105FC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5AD-7A17-43F5-BCAF-2168170C3D6B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B8D966-CAE3-47D7-B142-5D5CF17C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DC5C1-E5C3-49A7-908A-EDC02F30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124-D9CA-4BDD-B837-73706B713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6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50C1B-F1B4-403A-B12F-14B28387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CCDC5-58EE-440B-9C97-EA317BEDB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1AD18D-FF95-40FB-B75A-7685CD6F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5AD-7A17-43F5-BCAF-2168170C3D6B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19E504-2BFA-4E55-B436-213C5E77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86B976-44F4-474A-875B-641CE77B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124-D9CA-4BDD-B837-73706B713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8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F676D-B6B9-4DBB-9163-BEF265DB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562D8F-65A6-44C0-9EA1-53358CFED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D78CE8-26A2-42A4-A104-118FCBE9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5AD-7A17-43F5-BCAF-2168170C3D6B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3EB174-8100-4601-9B6E-95F77775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60F55D-8A09-4C96-8634-85E6F692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124-D9CA-4BDD-B837-73706B713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30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F7BCF-6CBE-4A38-8B2C-48780962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D56CFF-B82F-460C-A7C3-2787AD10A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EDCFCE-6AC9-439E-BD96-3F6D64614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4A56AB-D50C-48EC-BF98-5C46E2EE7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5AD-7A17-43F5-BCAF-2168170C3D6B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819F96-7CCE-46AE-8F11-B50719C9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1A9509-0149-4617-82FB-99798D16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124-D9CA-4BDD-B837-73706B713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51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84222-B72B-4B88-8D1A-E2CF4D6F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BCA0DA-EB60-4F0E-81D8-213311E34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452A72-C2B1-4804-B9F2-497F9D5F9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C498370-7BA4-4177-AEF4-E8E2F0AA3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808002-E9CF-45AE-82A7-13EBA3258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BEA1600-A4B8-44EE-95B1-DD9C7AB6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5AD-7A17-43F5-BCAF-2168170C3D6B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A9B3E6-5349-4407-AAB2-C1172512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E973A67-71C8-4D8B-A1AD-AB05068B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124-D9CA-4BDD-B837-73706B713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64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1ADFC-C586-438D-96D3-CD5488E2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483449-682D-4803-AC4C-3848EF84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5AD-7A17-43F5-BCAF-2168170C3D6B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59DAAF-661F-46EB-B0A0-48D09A15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38CAE2-57B8-4C76-A23A-C602FBB9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124-D9CA-4BDD-B837-73706B713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17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0CA019F-FA81-4C37-9FD6-A4706A08D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5AD-7A17-43F5-BCAF-2168170C3D6B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86EB8D6-AEA6-4024-8D81-D9C2FB1A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03CE96-CE7C-439B-8981-6A9321DF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124-D9CA-4BDD-B837-73706B713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2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8672D-4E17-414E-9575-B9D0FE94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29F6DC-597E-4E59-BB36-4B5797D9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B01AA5-F084-45B1-BCB9-9E44169F3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22E8AC-79D4-4503-93DB-18B6F665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5AD-7A17-43F5-BCAF-2168170C3D6B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407B26-57CD-4768-9BC6-B95E338D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B63C8-DA54-436C-8723-F7FF2875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124-D9CA-4BDD-B837-73706B713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72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9F30A-A345-4229-B74B-3A06CAFB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2755009-F89B-4BB5-A824-A6E632BD2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BDE727-FC62-4D29-85BA-75FF3D5AA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AD4454-EE75-4951-8F1A-A3C211D0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05AD-7A17-43F5-BCAF-2168170C3D6B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986E56-BD71-43CC-BD74-C0CBE077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1E91D5-5E92-481A-96E9-BEBF26C3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0124-D9CA-4BDD-B837-73706B713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18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6A0820D-9A82-4595-B4D6-2D6C686B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F8D8C3-4AA2-4B7B-9D9B-07F4142B3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48D5FA-B947-4F78-9D62-C43B3946C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05AD-7A17-43F5-BCAF-2168170C3D6B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68DD41-7A5C-4C2E-907B-0865490D4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8B47A1-4DAE-404C-8159-966EC3079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30124-D9CA-4BDD-B837-73706B713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44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60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png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62.png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56.wmf"/><Relationship Id="rId4" Type="http://schemas.openxmlformats.org/officeDocument/2006/relationships/image" Target="../media/image61.pn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5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6.wmf"/><Relationship Id="rId5" Type="http://schemas.openxmlformats.org/officeDocument/2006/relationships/image" Target="../media/image65.png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64.png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4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6.wmf"/><Relationship Id="rId5" Type="http://schemas.openxmlformats.org/officeDocument/2006/relationships/image" Target="../media/image65.png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66.png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5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58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74.wmf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73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5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1F_9LeX_QAA" TargetMode="Externa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82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8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86.wmf"/><Relationship Id="rId19" Type="http://schemas.openxmlformats.org/officeDocument/2006/relationships/hyperlink" Target="https://youtu.be/1F_9LeX_QAA" TargetMode="External"/><Relationship Id="rId4" Type="http://schemas.openxmlformats.org/officeDocument/2006/relationships/image" Target="../media/image83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8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6.wmf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3.png"/><Relationship Id="rId7" Type="http://schemas.openxmlformats.org/officeDocument/2006/relationships/image" Target="../media/image23.wmf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29.png"/><Relationship Id="rId15" Type="http://schemas.openxmlformats.org/officeDocument/2006/relationships/oleObject" Target="../embeddings/oleObject10.bin"/><Relationship Id="rId23" Type="http://schemas.openxmlformats.org/officeDocument/2006/relationships/image" Target="../media/image27.wmf"/><Relationship Id="rId10" Type="http://schemas.openxmlformats.org/officeDocument/2006/relationships/image" Target="../media/image31.png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28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5.wmf"/><Relationship Id="rId22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0.wmf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37.wmf"/><Relationship Id="rId23" Type="http://schemas.openxmlformats.org/officeDocument/2006/relationships/image" Target="../media/image41.wmf"/><Relationship Id="rId10" Type="http://schemas.openxmlformats.org/officeDocument/2006/relationships/image" Target="../media/image35.wmf"/><Relationship Id="rId19" Type="http://schemas.openxmlformats.org/officeDocument/2006/relationships/image" Target="../media/image39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46.wmf"/><Relationship Id="rId10" Type="http://schemas.openxmlformats.org/officeDocument/2006/relationships/image" Target="../media/image44.wmf"/><Relationship Id="rId4" Type="http://schemas.openxmlformats.org/officeDocument/2006/relationships/image" Target="../media/image48.png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53.png"/><Relationship Id="rId10" Type="http://schemas.openxmlformats.org/officeDocument/2006/relationships/image" Target="../media/image51.wmf"/><Relationship Id="rId4" Type="http://schemas.openxmlformats.org/officeDocument/2006/relationships/image" Target="../media/image52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natureza, árvore, água, cascata&#10;&#10;Descrição gerada automaticamente">
            <a:extLst>
              <a:ext uri="{FF2B5EF4-FFF2-40B4-BE49-F238E27FC236}">
                <a16:creationId xmlns:a16="http://schemas.microsoft.com/office/drawing/2014/main" id="{465625BF-46DC-4D14-ADA3-EA228BD736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11"/>
          <a:stretch/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6" name="Imagem 5" descr="Uma imagem contendo mapa&#10;&#10;Descrição gerada automaticamente">
            <a:extLst>
              <a:ext uri="{FF2B5EF4-FFF2-40B4-BE49-F238E27FC236}">
                <a16:creationId xmlns:a16="http://schemas.microsoft.com/office/drawing/2014/main" id="{F57F4169-768E-424F-8FC9-7BD0C50D28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8" r="-1" b="7918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8B9047-EBB5-4EEC-892E-EF535D2DF0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720" r="1" b="11348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7C675E7-8578-40A8-A2B2-C5059D5EAA7B}"/>
              </a:ext>
            </a:extLst>
          </p:cNvPr>
          <p:cNvSpPr/>
          <p:nvPr/>
        </p:nvSpPr>
        <p:spPr>
          <a:xfrm>
            <a:off x="1102253" y="4080063"/>
            <a:ext cx="3697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800" b="1" cap="none" spc="0" dirty="0">
                <a:ln/>
                <a:solidFill>
                  <a:srgbClr val="FF0000"/>
                </a:solidFill>
                <a:effectLst/>
              </a:rPr>
              <a:t>Seção circular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9917F7-F24A-4ECD-B5AA-FB5A341F2E09}"/>
              </a:ext>
            </a:extLst>
          </p:cNvPr>
          <p:cNvSpPr txBox="1"/>
          <p:nvPr/>
        </p:nvSpPr>
        <p:spPr>
          <a:xfrm>
            <a:off x="717754" y="4908699"/>
            <a:ext cx="4540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mais usada em canais fechados.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D1A8A4F-B841-4582-910A-D20291CF0A66}"/>
              </a:ext>
            </a:extLst>
          </p:cNvPr>
          <p:cNvSpPr/>
          <p:nvPr/>
        </p:nvSpPr>
        <p:spPr>
          <a:xfrm>
            <a:off x="885752" y="5478086"/>
            <a:ext cx="41303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>
                <a:ln/>
                <a:solidFill>
                  <a:srgbClr val="FF0000"/>
                </a:solidFill>
              </a:rPr>
              <a:t>Hidráulica Básica – aula 13</a:t>
            </a:r>
            <a:endParaRPr lang="pt-BR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723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4FFB0F8-1092-47FD-A2C2-385A6D5337C2}"/>
              </a:ext>
            </a:extLst>
          </p:cNvPr>
          <p:cNvSpPr/>
          <p:nvPr/>
        </p:nvSpPr>
        <p:spPr>
          <a:xfrm>
            <a:off x="176981" y="157316"/>
            <a:ext cx="11857703" cy="6518787"/>
          </a:xfrm>
          <a:prstGeom prst="rect">
            <a:avLst/>
          </a:prstGeom>
          <a:noFill/>
          <a:ln w="76200">
            <a:solidFill>
              <a:srgbClr val="C45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pessoa, homem, parede, interior&#10;&#10;Descrição gerada automaticamente">
            <a:extLst>
              <a:ext uri="{FF2B5EF4-FFF2-40B4-BE49-F238E27FC236}">
                <a16:creationId xmlns:a16="http://schemas.microsoft.com/office/drawing/2014/main" id="{8B6A764B-7985-4BED-B2EF-E440098C5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7" y="4296901"/>
            <a:ext cx="2670530" cy="2337162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6A6DD4DE-BFD0-41D5-AC11-CBC3C937ADBA}"/>
              </a:ext>
            </a:extLst>
          </p:cNvPr>
          <p:cNvSpPr/>
          <p:nvPr/>
        </p:nvSpPr>
        <p:spPr>
          <a:xfrm>
            <a:off x="1566042" y="3037489"/>
            <a:ext cx="3226675" cy="1912883"/>
          </a:xfrm>
          <a:prstGeom prst="wedgeEllipseCallout">
            <a:avLst>
              <a:gd name="adj1" fmla="val -37165"/>
              <a:gd name="adj2" fmla="val 56409"/>
            </a:avLst>
          </a:prstGeom>
          <a:solidFill>
            <a:srgbClr val="71351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primeira solução está baseada no livro Manual de Hidráulica escrito por Azevedo Netto e outros.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71E526A-E9D1-44E9-B4A0-F52103E5E1FB}"/>
              </a:ext>
            </a:extLst>
          </p:cNvPr>
          <p:cNvSpPr txBox="1"/>
          <p:nvPr/>
        </p:nvSpPr>
        <p:spPr>
          <a:xfrm>
            <a:off x="830263" y="1837160"/>
            <a:ext cx="4172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 apresentado pelos professores</a:t>
            </a: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Ariovaldo Nuvolari e Acácio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Eiji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Ito da Faculdade de Tecnologia de São Paulo (FATEC – SP)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00586AA-CAFE-4D4D-92F7-4E0A65794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75" y="224358"/>
            <a:ext cx="968764" cy="134848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082DCF0-7057-4676-951B-994E697F6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042" y="577748"/>
            <a:ext cx="1669332" cy="134536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8C13E5-BCE7-4D43-A93A-AA1C179A07A7}"/>
              </a:ext>
            </a:extLst>
          </p:cNvPr>
          <p:cNvSpPr txBox="1"/>
          <p:nvPr/>
        </p:nvSpPr>
        <p:spPr>
          <a:xfrm>
            <a:off x="5339397" y="377693"/>
            <a:ext cx="6358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Iniciamos calculando o parâmetro adimensional a seguir: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2876938B-8751-4B11-B994-C629EF6161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133300"/>
              </p:ext>
            </p:extLst>
          </p:nvPr>
        </p:nvGraphicFramePr>
        <p:xfrm>
          <a:off x="7935451" y="994554"/>
          <a:ext cx="1166649" cy="928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" name="Equation" r:id="rId7" imgW="622080" imgH="495000" progId="Equation.DSMT4">
                  <p:embed/>
                </p:oleObj>
              </mc:Choice>
              <mc:Fallback>
                <p:oleObj name="Equation" r:id="rId7" imgW="6220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35451" y="994554"/>
                        <a:ext cx="1166649" cy="928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88185B9D-58BA-4F4E-919E-3751A3EBD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808762"/>
              </p:ext>
            </p:extLst>
          </p:nvPr>
        </p:nvGraphicFramePr>
        <p:xfrm>
          <a:off x="6506406" y="2081672"/>
          <a:ext cx="411956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" name="Equation" r:id="rId9" imgW="2197080" imgH="495000" progId="Equation.DSMT4">
                  <p:embed/>
                </p:oleObj>
              </mc:Choice>
              <mc:Fallback>
                <p:oleObj name="Equation" r:id="rId9" imgW="2197080" imgH="49500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2876938B-8751-4B11-B994-C629EF6161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06406" y="2081672"/>
                        <a:ext cx="4119562" cy="92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0E3061E0-12B3-42A8-BC80-F8555A35AB3C}"/>
              </a:ext>
            </a:extLst>
          </p:cNvPr>
          <p:cNvSpPr txBox="1"/>
          <p:nvPr/>
        </p:nvSpPr>
        <p:spPr>
          <a:xfrm>
            <a:off x="5738648" y="3416709"/>
            <a:ext cx="586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 tabela 14.5, apresentada no próximo slide, temos: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2A0B0401-3BC8-4B90-B506-543289578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212108"/>
              </p:ext>
            </p:extLst>
          </p:nvPr>
        </p:nvGraphicFramePr>
        <p:xfrm>
          <a:off x="5002870" y="4101453"/>
          <a:ext cx="1857375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0" name="Equation" r:id="rId11" imgW="990360" imgH="825480" progId="Equation.DSMT4">
                  <p:embed/>
                </p:oleObj>
              </mc:Choice>
              <mc:Fallback>
                <p:oleObj name="Equation" r:id="rId11" imgW="990360" imgH="8254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88185B9D-58BA-4F4E-919E-3751A3EBDE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02870" y="4101453"/>
                        <a:ext cx="1857375" cy="154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B5010C4C-A836-4AF3-B1D0-6EB0A93D70F8}"/>
              </a:ext>
            </a:extLst>
          </p:cNvPr>
          <p:cNvSpPr/>
          <p:nvPr/>
        </p:nvSpPr>
        <p:spPr>
          <a:xfrm>
            <a:off x="7052441" y="4685255"/>
            <a:ext cx="883010" cy="265117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74F10F52-CE55-4392-B038-1064DFA858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399356"/>
              </p:ext>
            </p:extLst>
          </p:nvPr>
        </p:nvGraphicFramePr>
        <p:xfrm>
          <a:off x="8152350" y="3786041"/>
          <a:ext cx="366712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" name="Equation" r:id="rId13" imgW="1955520" imgH="596880" progId="Equation.DSMT4">
                  <p:embed/>
                </p:oleObj>
              </mc:Choice>
              <mc:Fallback>
                <p:oleObj name="Equation" r:id="rId13" imgW="1955520" imgH="5968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88185B9D-58BA-4F4E-919E-3751A3EBDE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52350" y="3786041"/>
                        <a:ext cx="3667125" cy="111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5FCB77C1-D354-4225-8904-0539394D41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179168"/>
              </p:ext>
            </p:extLst>
          </p:nvPr>
        </p:nvGraphicFramePr>
        <p:xfrm>
          <a:off x="7668939" y="4875359"/>
          <a:ext cx="4119563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2" name="Equation" r:id="rId15" imgW="2197080" imgH="596880" progId="Equation.DSMT4">
                  <p:embed/>
                </p:oleObj>
              </mc:Choice>
              <mc:Fallback>
                <p:oleObj name="Equation" r:id="rId15" imgW="2197080" imgH="59688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74F10F52-CE55-4392-B038-1064DFA858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68939" y="4875359"/>
                        <a:ext cx="4119563" cy="111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B4D4459E-EE09-4BD5-9319-3FD5137EA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546385"/>
              </p:ext>
            </p:extLst>
          </p:nvPr>
        </p:nvGraphicFramePr>
        <p:xfrm>
          <a:off x="5264808" y="6043947"/>
          <a:ext cx="15954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" name="Equation" r:id="rId17" imgW="850680" imgH="203040" progId="Equation.DSMT4">
                  <p:embed/>
                </p:oleObj>
              </mc:Choice>
              <mc:Fallback>
                <p:oleObj name="Equation" r:id="rId17" imgW="850680" imgH="2030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2876938B-8751-4B11-B994-C629EF6161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64808" y="6043947"/>
                        <a:ext cx="159543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ângulo 20">
            <a:extLst>
              <a:ext uri="{FF2B5EF4-FFF2-40B4-BE49-F238E27FC236}">
                <a16:creationId xmlns:a16="http://schemas.microsoft.com/office/drawing/2014/main" id="{B2F10D39-D7C0-4100-B949-CD83CF8B3CA1}"/>
              </a:ext>
            </a:extLst>
          </p:cNvPr>
          <p:cNvSpPr/>
          <p:nvPr/>
        </p:nvSpPr>
        <p:spPr>
          <a:xfrm>
            <a:off x="5171090" y="5896303"/>
            <a:ext cx="1857375" cy="5840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9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  <p:bldP spid="1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476C2477-43D5-45CD-8BB4-8C147270014C}"/>
              </a:ext>
            </a:extLst>
          </p:cNvPr>
          <p:cNvGrpSpPr/>
          <p:nvPr/>
        </p:nvGrpSpPr>
        <p:grpSpPr>
          <a:xfrm>
            <a:off x="1114425" y="228600"/>
            <a:ext cx="9963150" cy="6400800"/>
            <a:chOff x="1114425" y="228600"/>
            <a:chExt cx="9963150" cy="6400800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DEC31BCC-2044-42EF-AAE0-A4CA750A1761}"/>
                </a:ext>
              </a:extLst>
            </p:cNvPr>
            <p:cNvGrpSpPr/>
            <p:nvPr/>
          </p:nvGrpSpPr>
          <p:grpSpPr>
            <a:xfrm>
              <a:off x="1114425" y="228600"/>
              <a:ext cx="9963150" cy="6400800"/>
              <a:chOff x="1114425" y="228600"/>
              <a:chExt cx="9963150" cy="6400800"/>
            </a:xfrm>
          </p:grpSpPr>
          <p:pic>
            <p:nvPicPr>
              <p:cNvPr id="2050" name="Picture 2" descr="C:\Users\Raimundo F Ignacio\AppData\Local\Temp\SNAGHTML1537d61c.PNG">
                <a:extLst>
                  <a:ext uri="{FF2B5EF4-FFF2-40B4-BE49-F238E27FC236}">
                    <a16:creationId xmlns:a16="http://schemas.microsoft.com/office/drawing/2014/main" id="{DE305E05-D39D-486E-98D5-34B01D272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4425" y="228600"/>
                <a:ext cx="9963150" cy="6400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" name="Conector reto 2">
                <a:extLst>
                  <a:ext uri="{FF2B5EF4-FFF2-40B4-BE49-F238E27FC236}">
                    <a16:creationId xmlns:a16="http://schemas.microsoft.com/office/drawing/2014/main" id="{750CA63A-7518-492D-83DB-CB403C60D0EC}"/>
                  </a:ext>
                </a:extLst>
              </p:cNvPr>
              <p:cNvCxnSpPr/>
              <p:nvPr/>
            </p:nvCxnSpPr>
            <p:spPr>
              <a:xfrm>
                <a:off x="1199535" y="373626"/>
                <a:ext cx="0" cy="285135"/>
              </a:xfrm>
              <a:prstGeom prst="line">
                <a:avLst/>
              </a:prstGeom>
              <a:ln w="19050">
                <a:solidFill>
                  <a:srgbClr val="D6CF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65A48B2-3AB6-49DA-8694-D4FEDCEBE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1041" y="373626"/>
              <a:ext cx="1554615" cy="1897544"/>
            </a:xfrm>
            <a:prstGeom prst="rect">
              <a:avLst/>
            </a:prstGeom>
          </p:spPr>
        </p:pic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F9B78299-DC7E-4A03-AD33-E9EFE9D53797}"/>
              </a:ext>
            </a:extLst>
          </p:cNvPr>
          <p:cNvSpPr/>
          <p:nvPr/>
        </p:nvSpPr>
        <p:spPr>
          <a:xfrm>
            <a:off x="176981" y="157316"/>
            <a:ext cx="11857703" cy="6518787"/>
          </a:xfrm>
          <a:prstGeom prst="rect">
            <a:avLst/>
          </a:prstGeom>
          <a:noFill/>
          <a:ln w="76200">
            <a:solidFill>
              <a:srgbClr val="C45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DD2D1BEC-D09E-4B5F-A037-697F9B7FE8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239914"/>
              </p:ext>
            </p:extLst>
          </p:nvPr>
        </p:nvGraphicFramePr>
        <p:xfrm>
          <a:off x="5135438" y="2431409"/>
          <a:ext cx="1940788" cy="71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" name="Equation" r:id="rId6" imgW="1104840" imgH="406080" progId="Equation.DSMT4">
                  <p:embed/>
                </p:oleObj>
              </mc:Choice>
              <mc:Fallback>
                <p:oleObj name="Equation" r:id="rId6" imgW="1104840" imgH="406080" progId="Equation.DSMT4">
                  <p:embed/>
                  <p:pic>
                    <p:nvPicPr>
                      <p:cNvPr id="6193" name="Objeto 6192">
                        <a:extLst>
                          <a:ext uri="{FF2B5EF4-FFF2-40B4-BE49-F238E27FC236}">
                            <a16:creationId xmlns:a16="http://schemas.microsoft.com/office/drawing/2014/main" id="{1C3545A7-8286-4EAD-9FFD-B55A84B679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35438" y="2431409"/>
                        <a:ext cx="1940788" cy="713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1488CF67-3BD0-4255-A57E-38354A8F1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059887"/>
              </p:ext>
            </p:extLst>
          </p:nvPr>
        </p:nvGraphicFramePr>
        <p:xfrm>
          <a:off x="5344981" y="3111713"/>
          <a:ext cx="14732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" name="Equation" r:id="rId8" imgW="914400" imgH="444240" progId="Equation.DSMT4">
                  <p:embed/>
                </p:oleObj>
              </mc:Choice>
              <mc:Fallback>
                <p:oleObj name="Equation" r:id="rId8" imgW="914400" imgH="44424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id="{7F9666D3-A49C-4D87-AD12-760E47DB5B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4981" y="3111713"/>
                        <a:ext cx="1473200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DAF148BD-1A61-425D-8DB6-0200C72DDE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514683"/>
              </p:ext>
            </p:extLst>
          </p:nvPr>
        </p:nvGraphicFramePr>
        <p:xfrm>
          <a:off x="4990613" y="4733208"/>
          <a:ext cx="22304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" name="Equation" r:id="rId10" imgW="1066680" imgH="444240" progId="Equation.DSMT4">
                  <p:embed/>
                </p:oleObj>
              </mc:Choice>
              <mc:Fallback>
                <p:oleObj name="Equation" r:id="rId10" imgW="1066680" imgH="44424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43F2C37E-2FAC-4F9F-901D-C9EBA305E4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90613" y="4733208"/>
                        <a:ext cx="2230438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AF4BD7AB-50D3-49E0-B07A-9EEB75703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249722"/>
              </p:ext>
            </p:extLst>
          </p:nvPr>
        </p:nvGraphicFramePr>
        <p:xfrm>
          <a:off x="4497848" y="5699125"/>
          <a:ext cx="29210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" name="Equation" r:id="rId12" imgW="1396800" imgH="444240" progId="Equation.DSMT4">
                  <p:embed/>
                </p:oleObj>
              </mc:Choice>
              <mc:Fallback>
                <p:oleObj name="Equation" r:id="rId12" imgW="1396800" imgH="44424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1F1E5EC3-4B3B-466C-85D6-C01F150FF1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97848" y="5699125"/>
                        <a:ext cx="29210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89D5095F-6597-426F-B9C0-58AEB2E418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007124"/>
              </p:ext>
            </p:extLst>
          </p:nvPr>
        </p:nvGraphicFramePr>
        <p:xfrm>
          <a:off x="4737560" y="3825566"/>
          <a:ext cx="24415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" name="Equation" r:id="rId14" imgW="1168200" imgH="419040" progId="Equation.DSMT4">
                  <p:embed/>
                </p:oleObj>
              </mc:Choice>
              <mc:Fallback>
                <p:oleObj name="Equation" r:id="rId14" imgW="1168200" imgH="4190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155F37E-BCE4-4D25-9A0B-48BF2CF35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37560" y="3825566"/>
                        <a:ext cx="244157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866171BC-8AD7-423D-A093-808AD5A3C58A}"/>
              </a:ext>
            </a:extLst>
          </p:cNvPr>
          <p:cNvSpPr/>
          <p:nvPr/>
        </p:nvSpPr>
        <p:spPr>
          <a:xfrm>
            <a:off x="3026979" y="4361793"/>
            <a:ext cx="1061545" cy="2207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8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53A2A615-CA13-4E96-BC70-CC5C01003190}"/>
              </a:ext>
            </a:extLst>
          </p:cNvPr>
          <p:cNvGrpSpPr/>
          <p:nvPr/>
        </p:nvGrpSpPr>
        <p:grpSpPr>
          <a:xfrm>
            <a:off x="306052" y="104075"/>
            <a:ext cx="11404168" cy="6753925"/>
            <a:chOff x="306052" y="104075"/>
            <a:chExt cx="11404168" cy="6753925"/>
          </a:xfrm>
        </p:grpSpPr>
        <p:pic>
          <p:nvPicPr>
            <p:cNvPr id="3074" name="Picture 2" descr="C:\Users\Raimundo F Ignacio\AppData\Local\Temp\SNAGHTML1540980d.PNG">
              <a:extLst>
                <a:ext uri="{FF2B5EF4-FFF2-40B4-BE49-F238E27FC236}">
                  <a16:creationId xmlns:a16="http://schemas.microsoft.com/office/drawing/2014/main" id="{9368890F-2F0D-457D-8535-752A92517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52" y="104075"/>
              <a:ext cx="11404168" cy="675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D37DF230-ADCF-4F14-8A07-642EF21B4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0828" y="104075"/>
              <a:ext cx="1554615" cy="1897544"/>
            </a:xfrm>
            <a:prstGeom prst="rect">
              <a:avLst/>
            </a:prstGeom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CA350C21-4C5A-439D-AE1C-C09B0A4E711E}"/>
              </a:ext>
            </a:extLst>
          </p:cNvPr>
          <p:cNvSpPr/>
          <p:nvPr/>
        </p:nvSpPr>
        <p:spPr>
          <a:xfrm>
            <a:off x="176981" y="104076"/>
            <a:ext cx="11857703" cy="6649850"/>
          </a:xfrm>
          <a:prstGeom prst="rect">
            <a:avLst/>
          </a:prstGeom>
          <a:noFill/>
          <a:ln w="76200">
            <a:solidFill>
              <a:srgbClr val="C45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5A1D341-71AF-4912-AE2C-C10E3CE0B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23492"/>
              </p:ext>
            </p:extLst>
          </p:nvPr>
        </p:nvGraphicFramePr>
        <p:xfrm>
          <a:off x="4987954" y="2154055"/>
          <a:ext cx="1940788" cy="71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6" name="Equation" r:id="rId6" imgW="1104840" imgH="406080" progId="Equation.DSMT4">
                  <p:embed/>
                </p:oleObj>
              </mc:Choice>
              <mc:Fallback>
                <p:oleObj name="Equation" r:id="rId6" imgW="1104840" imgH="406080" progId="Equation.DSMT4">
                  <p:embed/>
                  <p:pic>
                    <p:nvPicPr>
                      <p:cNvPr id="6193" name="Objeto 6192">
                        <a:extLst>
                          <a:ext uri="{FF2B5EF4-FFF2-40B4-BE49-F238E27FC236}">
                            <a16:creationId xmlns:a16="http://schemas.microsoft.com/office/drawing/2014/main" id="{1C3545A7-8286-4EAD-9FFD-B55A84B679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87954" y="2154055"/>
                        <a:ext cx="1940788" cy="713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985A35FD-5480-4ECB-BD0C-D0B577F97F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61587"/>
              </p:ext>
            </p:extLst>
          </p:nvPr>
        </p:nvGraphicFramePr>
        <p:xfrm>
          <a:off x="5312243" y="2909637"/>
          <a:ext cx="14732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" name="Equation" r:id="rId8" imgW="914400" imgH="444240" progId="Equation.DSMT4">
                  <p:embed/>
                </p:oleObj>
              </mc:Choice>
              <mc:Fallback>
                <p:oleObj name="Equation" r:id="rId8" imgW="914400" imgH="44424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1488CF67-3BD0-4255-A57E-38354A8F1B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12243" y="2909637"/>
                        <a:ext cx="1473200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0BC7EB5-21A4-4192-B38A-C06FFED50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093742"/>
              </p:ext>
            </p:extLst>
          </p:nvPr>
        </p:nvGraphicFramePr>
        <p:xfrm>
          <a:off x="4892916" y="4644324"/>
          <a:ext cx="22304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" name="Equation" r:id="rId10" imgW="1066680" imgH="444240" progId="Equation.DSMT4">
                  <p:embed/>
                </p:oleObj>
              </mc:Choice>
              <mc:Fallback>
                <p:oleObj name="Equation" r:id="rId10" imgW="1066680" imgH="44424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DAF148BD-1A61-425D-8DB6-0200C72DDE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92916" y="4644324"/>
                        <a:ext cx="2230438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E5E56E2-36FF-4AEC-969E-6B6C2B5BAD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706606"/>
              </p:ext>
            </p:extLst>
          </p:nvPr>
        </p:nvGraphicFramePr>
        <p:xfrm>
          <a:off x="4497848" y="5699125"/>
          <a:ext cx="29210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" name="Equation" r:id="rId12" imgW="1396800" imgH="444240" progId="Equation.DSMT4">
                  <p:embed/>
                </p:oleObj>
              </mc:Choice>
              <mc:Fallback>
                <p:oleObj name="Equation" r:id="rId12" imgW="1396800" imgH="44424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AF4BD7AB-50D3-49E0-B07A-9EEB75703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97848" y="5699125"/>
                        <a:ext cx="29210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00B1CE29-5ACF-40AE-A2C7-4A93FF90A8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656029"/>
              </p:ext>
            </p:extLst>
          </p:nvPr>
        </p:nvGraphicFramePr>
        <p:xfrm>
          <a:off x="4787347" y="3696811"/>
          <a:ext cx="24415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" name="Equation" r:id="rId14" imgW="1168200" imgH="419040" progId="Equation.DSMT4">
                  <p:embed/>
                </p:oleObj>
              </mc:Choice>
              <mc:Fallback>
                <p:oleObj name="Equation" r:id="rId14" imgW="1168200" imgH="4190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89D5095F-6597-426F-B9C0-58AEB2E418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7347" y="3696811"/>
                        <a:ext cx="244157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03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759AA57-2372-4EC0-8031-977ED4F3B0D4}"/>
              </a:ext>
            </a:extLst>
          </p:cNvPr>
          <p:cNvSpPr/>
          <p:nvPr/>
        </p:nvSpPr>
        <p:spPr>
          <a:xfrm>
            <a:off x="176981" y="157316"/>
            <a:ext cx="11857703" cy="6518787"/>
          </a:xfrm>
          <a:prstGeom prst="rect">
            <a:avLst/>
          </a:prstGeom>
          <a:noFill/>
          <a:ln w="76200">
            <a:solidFill>
              <a:srgbClr val="C45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B0468C-9CDC-4E9C-B168-BCCFE6E25800}"/>
              </a:ext>
            </a:extLst>
          </p:cNvPr>
          <p:cNvSpPr txBox="1"/>
          <p:nvPr/>
        </p:nvSpPr>
        <p:spPr>
          <a:xfrm>
            <a:off x="525517" y="346841"/>
            <a:ext cx="557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Cálculo da velocidade média do escoamento: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974C954-DD7A-4716-A7E0-5FAAB12A7A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651853"/>
              </p:ext>
            </p:extLst>
          </p:nvPr>
        </p:nvGraphicFramePr>
        <p:xfrm>
          <a:off x="5099706" y="215462"/>
          <a:ext cx="1616404" cy="62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2" name="Equation" r:id="rId4" imgW="1054080" imgH="406080" progId="Equation.DSMT4">
                  <p:embed/>
                </p:oleObj>
              </mc:Choice>
              <mc:Fallback>
                <p:oleObj name="Equation" r:id="rId4" imgW="1054080" imgH="40608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D2C69F2F-EC2D-41CA-BB14-CF4E1F4D8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9706" y="215462"/>
                        <a:ext cx="1616404" cy="623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7FD612A-306F-44A5-BA01-631A483D96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184664"/>
              </p:ext>
            </p:extLst>
          </p:nvPr>
        </p:nvGraphicFramePr>
        <p:xfrm>
          <a:off x="525517" y="896800"/>
          <a:ext cx="57102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3" name="Equation" r:id="rId6" imgW="2730240" imgH="444240" progId="Equation.DSMT4">
                  <p:embed/>
                </p:oleObj>
              </mc:Choice>
              <mc:Fallback>
                <p:oleObj name="Equation" r:id="rId6" imgW="2730240" imgH="44424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1E5E56E2-36FF-4AEC-969E-6B6C2B5BAD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517" y="896800"/>
                        <a:ext cx="5710238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FC9F6675-1787-49F4-9292-3B9D0BDA5BA0}"/>
              </a:ext>
            </a:extLst>
          </p:cNvPr>
          <p:cNvSpPr/>
          <p:nvPr/>
        </p:nvSpPr>
        <p:spPr>
          <a:xfrm>
            <a:off x="6442841" y="1249374"/>
            <a:ext cx="662152" cy="225125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EEE4ADF-70B1-46A6-9834-7B81F3735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84742"/>
              </p:ext>
            </p:extLst>
          </p:nvPr>
        </p:nvGraphicFramePr>
        <p:xfrm>
          <a:off x="7442643" y="527058"/>
          <a:ext cx="347662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4" name="Equation" r:id="rId8" imgW="1854000" imgH="863280" progId="Equation.DSMT4">
                  <p:embed/>
                </p:oleObj>
              </mc:Choice>
              <mc:Fallback>
                <p:oleObj name="Equation" r:id="rId8" imgW="1854000" imgH="86328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2A0B0401-3BC8-4B90-B506-5432895788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42643" y="527058"/>
                        <a:ext cx="3476625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D12BD4D-C320-4E49-B3ED-B2A0BD8925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341520"/>
              </p:ext>
            </p:extLst>
          </p:nvPr>
        </p:nvGraphicFramePr>
        <p:xfrm>
          <a:off x="678713" y="2146308"/>
          <a:ext cx="1940788" cy="71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5" name="Equation" r:id="rId10" imgW="1104840" imgH="406080" progId="Equation.DSMT4">
                  <p:embed/>
                </p:oleObj>
              </mc:Choice>
              <mc:Fallback>
                <p:oleObj name="Equation" r:id="rId10" imgW="1104840" imgH="40608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5A1D341-71AF-4912-AE2C-C10E3CE0B6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8713" y="2146308"/>
                        <a:ext cx="1940788" cy="713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F98DE90A-BFE4-4051-BBE3-4B122F37321F}"/>
              </a:ext>
            </a:extLst>
          </p:cNvPr>
          <p:cNvSpPr/>
          <p:nvPr/>
        </p:nvSpPr>
        <p:spPr>
          <a:xfrm>
            <a:off x="2979682" y="2390671"/>
            <a:ext cx="662152" cy="225125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A8AA7149-F00C-47C6-A755-52EB77516E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300949"/>
              </p:ext>
            </p:extLst>
          </p:nvPr>
        </p:nvGraphicFramePr>
        <p:xfrm>
          <a:off x="3821089" y="2140155"/>
          <a:ext cx="26781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6" name="Equation" r:id="rId12" imgW="1523880" imgH="406080" progId="Equation.DSMT4">
                  <p:embed/>
                </p:oleObj>
              </mc:Choice>
              <mc:Fallback>
                <p:oleObj name="Equation" r:id="rId12" imgW="1523880" imgH="40608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D12BD4D-C320-4E49-B3ED-B2A0BD8925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21089" y="2140155"/>
                        <a:ext cx="2678113" cy="71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BC525E86-BAEB-47E3-8F81-7934D1047B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274021"/>
              </p:ext>
            </p:extLst>
          </p:nvPr>
        </p:nvGraphicFramePr>
        <p:xfrm>
          <a:off x="678713" y="3134491"/>
          <a:ext cx="2074997" cy="74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7" name="Equation" r:id="rId14" imgW="1168200" imgH="419040" progId="Equation.DSMT4">
                  <p:embed/>
                </p:oleObj>
              </mc:Choice>
              <mc:Fallback>
                <p:oleObj name="Equation" r:id="rId14" imgW="1168200" imgH="4190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89D5095F-6597-426F-B9C0-58AEB2E418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8713" y="3134491"/>
                        <a:ext cx="2074997" cy="744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DEFDCFC0-4C1F-485D-85C8-D0E041D37C7A}"/>
              </a:ext>
            </a:extLst>
          </p:cNvPr>
          <p:cNvSpPr/>
          <p:nvPr/>
        </p:nvSpPr>
        <p:spPr>
          <a:xfrm>
            <a:off x="3049560" y="3429000"/>
            <a:ext cx="662152" cy="225125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1A2733E-BD33-4086-9931-28BC1C68D7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189188"/>
              </p:ext>
            </p:extLst>
          </p:nvPr>
        </p:nvGraphicFramePr>
        <p:xfrm>
          <a:off x="3895780" y="3128576"/>
          <a:ext cx="42195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8" name="Equation" r:id="rId16" imgW="2374560" imgH="419040" progId="Equation.DSMT4">
                  <p:embed/>
                </p:oleObj>
              </mc:Choice>
              <mc:Fallback>
                <p:oleObj name="Equation" r:id="rId16" imgW="2374560" imgH="41904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BC525E86-BAEB-47E3-8F81-7934D1047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95780" y="3128576"/>
                        <a:ext cx="4219575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AFF5D62D-5911-4355-8AE6-92EDB442E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827105"/>
              </p:ext>
            </p:extLst>
          </p:nvPr>
        </p:nvGraphicFramePr>
        <p:xfrm>
          <a:off x="678713" y="4398352"/>
          <a:ext cx="30908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9" name="Equation" r:id="rId18" imgW="1739880" imgH="431640" progId="Equation.DSMT4">
                  <p:embed/>
                </p:oleObj>
              </mc:Choice>
              <mc:Fallback>
                <p:oleObj name="Equation" r:id="rId18" imgW="1739880" imgH="43164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BC525E86-BAEB-47E3-8F81-7934D1047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8713" y="4398352"/>
                        <a:ext cx="3090863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4BA1B168-92EE-4580-93B8-8A026FFBF912}"/>
              </a:ext>
            </a:extLst>
          </p:cNvPr>
          <p:cNvSpPr/>
          <p:nvPr/>
        </p:nvSpPr>
        <p:spPr>
          <a:xfrm>
            <a:off x="4095339" y="4630257"/>
            <a:ext cx="662152" cy="225125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FE09C533-4E77-4E59-A8E2-2539C37895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043543"/>
              </p:ext>
            </p:extLst>
          </p:nvPr>
        </p:nvGraphicFramePr>
        <p:xfrm>
          <a:off x="4955135" y="4308952"/>
          <a:ext cx="54768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0" name="Equation" r:id="rId20" imgW="2819160" imgH="431640" progId="Equation.DSMT4">
                  <p:embed/>
                </p:oleObj>
              </mc:Choice>
              <mc:Fallback>
                <p:oleObj name="Equation" r:id="rId20" imgW="2819160" imgH="4316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974C954-DD7A-4716-A7E0-5FAAB12A7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955135" y="4308952"/>
                        <a:ext cx="547687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D38D5705-D6BC-4EB9-86F9-0CFB89872387}"/>
              </a:ext>
            </a:extLst>
          </p:cNvPr>
          <p:cNvSpPr/>
          <p:nvPr/>
        </p:nvSpPr>
        <p:spPr>
          <a:xfrm>
            <a:off x="9017876" y="4398352"/>
            <a:ext cx="1692165" cy="74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52A93FC-CA8F-4DD1-9C20-4CA83FFEA793}"/>
              </a:ext>
            </a:extLst>
          </p:cNvPr>
          <p:cNvSpPr txBox="1"/>
          <p:nvPr/>
        </p:nvSpPr>
        <p:spPr>
          <a:xfrm>
            <a:off x="678713" y="5591503"/>
            <a:ext cx="10977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outra maneira de resolver é pelo Excel e recorrendo ao teste de hipóteses denominado de atingir metas.</a:t>
            </a:r>
          </a:p>
        </p:txBody>
      </p:sp>
    </p:spTree>
    <p:extLst>
      <p:ext uri="{BB962C8B-B14F-4D97-AF65-F5344CB8AC3E}">
        <p14:creationId xmlns:p14="http://schemas.microsoft.com/office/powerpoint/2010/main" val="40124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B294421-DADC-4604-B875-F0EADBFC2429}"/>
              </a:ext>
            </a:extLst>
          </p:cNvPr>
          <p:cNvSpPr/>
          <p:nvPr/>
        </p:nvSpPr>
        <p:spPr>
          <a:xfrm>
            <a:off x="176981" y="104076"/>
            <a:ext cx="11857703" cy="6649850"/>
          </a:xfrm>
          <a:prstGeom prst="rect">
            <a:avLst/>
          </a:prstGeom>
          <a:noFill/>
          <a:ln w="76200">
            <a:solidFill>
              <a:srgbClr val="C45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88FE4EC-6EE6-4E8C-A248-B4ED6BB2F017}"/>
              </a:ext>
            </a:extLst>
          </p:cNvPr>
          <p:cNvSpPr/>
          <p:nvPr/>
        </p:nvSpPr>
        <p:spPr>
          <a:xfrm>
            <a:off x="2045857" y="170410"/>
            <a:ext cx="6003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Resolução pelo Excel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540C78C-0EDD-4F7A-BABA-58C799258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293" y="1140372"/>
            <a:ext cx="8794242" cy="302540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ED641DA-8E03-47D1-A6F3-82A82902E80A}"/>
              </a:ext>
            </a:extLst>
          </p:cNvPr>
          <p:cNvSpPr/>
          <p:nvPr/>
        </p:nvSpPr>
        <p:spPr>
          <a:xfrm>
            <a:off x="2363682" y="3429000"/>
            <a:ext cx="1776249" cy="165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C2D6ED-7E0D-4AA4-8C17-C0AA2A88D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8" y="4146110"/>
            <a:ext cx="1795439" cy="25684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0C214F1-DD64-423C-B62D-31DD2343E529}"/>
              </a:ext>
            </a:extLst>
          </p:cNvPr>
          <p:cNvSpPr txBox="1"/>
          <p:nvPr/>
        </p:nvSpPr>
        <p:spPr>
          <a:xfrm>
            <a:off x="2693834" y="3906460"/>
            <a:ext cx="896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velocidade média do escoamento já está calculada e é aproximadamente igual a 1,74 m/s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F651E08-A2AA-4E3C-A4C4-A64117776C54}"/>
              </a:ext>
            </a:extLst>
          </p:cNvPr>
          <p:cNvSpPr txBox="1"/>
          <p:nvPr/>
        </p:nvSpPr>
        <p:spPr>
          <a:xfrm>
            <a:off x="2119293" y="4399003"/>
            <a:ext cx="937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responder ao item c, devemos lembrar que: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C2439465-C059-491F-83DB-E48424AC5E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846267"/>
              </p:ext>
            </p:extLst>
          </p:nvPr>
        </p:nvGraphicFramePr>
        <p:xfrm>
          <a:off x="3308870" y="4891546"/>
          <a:ext cx="6415088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6" imgW="3301920" imgH="876240" progId="Equation.DSMT4">
                  <p:embed/>
                </p:oleObj>
              </mc:Choice>
              <mc:Fallback>
                <p:oleObj name="Equation" r:id="rId6" imgW="3301920" imgH="87624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FE09C533-4E77-4E59-A8E2-2539C37895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8870" y="4891546"/>
                        <a:ext cx="6415088" cy="170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EA84D0DC-396F-4539-BB12-053AD258D572}"/>
              </a:ext>
            </a:extLst>
          </p:cNvPr>
          <p:cNvSpPr/>
          <p:nvPr/>
        </p:nvSpPr>
        <p:spPr>
          <a:xfrm>
            <a:off x="8336692" y="524769"/>
            <a:ext cx="3214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8"/>
              </a:rPr>
              <a:t>https://youtu.be/1F_9LeX_QAA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22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CDA74E5-4523-4195-9496-611A8A70A69F}"/>
              </a:ext>
            </a:extLst>
          </p:cNvPr>
          <p:cNvSpPr/>
          <p:nvPr/>
        </p:nvSpPr>
        <p:spPr>
          <a:xfrm>
            <a:off x="176981" y="104076"/>
            <a:ext cx="11857703" cy="6649850"/>
          </a:xfrm>
          <a:prstGeom prst="rect">
            <a:avLst/>
          </a:prstGeom>
          <a:noFill/>
          <a:ln w="76200">
            <a:solidFill>
              <a:srgbClr val="C45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291EDE6-C211-48C2-BB01-194FEEA7A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056183"/>
              </p:ext>
            </p:extLst>
          </p:nvPr>
        </p:nvGraphicFramePr>
        <p:xfrm>
          <a:off x="1740462" y="192242"/>
          <a:ext cx="8982076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Equation" r:id="rId4" imgW="4622760" imgH="876240" progId="Equation.DSMT4">
                  <p:embed/>
                </p:oleObj>
              </mc:Choice>
              <mc:Fallback>
                <p:oleObj name="Equation" r:id="rId4" imgW="4622760" imgH="87624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C2439465-C059-491F-83DB-E48424AC5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0462" y="192242"/>
                        <a:ext cx="8982076" cy="170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9AFFCFC-287A-4C2A-A894-EF9495ED1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872137"/>
              </p:ext>
            </p:extLst>
          </p:nvPr>
        </p:nvGraphicFramePr>
        <p:xfrm>
          <a:off x="2678113" y="2247900"/>
          <a:ext cx="68357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Equation" r:id="rId6" imgW="3517560" imgH="241200" progId="Equation.DSMT4">
                  <p:embed/>
                </p:oleObj>
              </mc:Choice>
              <mc:Fallback>
                <p:oleObj name="Equation" r:id="rId6" imgW="3517560" imgH="2412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291EDE6-C211-48C2-BB01-194FEEA7A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8113" y="2247900"/>
                        <a:ext cx="6835775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166823A0-D081-4CC1-AC3F-6EE25CE8C27D}"/>
              </a:ext>
            </a:extLst>
          </p:cNvPr>
          <p:cNvSpPr/>
          <p:nvPr/>
        </p:nvSpPr>
        <p:spPr>
          <a:xfrm rot="2401194">
            <a:off x="6273765" y="1559135"/>
            <a:ext cx="285136" cy="62614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B98F1C54-E820-4E73-AD6F-F0D17A164C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361789"/>
              </p:ext>
            </p:extLst>
          </p:nvPr>
        </p:nvGraphicFramePr>
        <p:xfrm>
          <a:off x="1857272" y="3437391"/>
          <a:ext cx="7723188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Equation" r:id="rId8" imgW="3974760" imgH="495000" progId="Equation.DSMT4">
                  <p:embed/>
                </p:oleObj>
              </mc:Choice>
              <mc:Fallback>
                <p:oleObj name="Equation" r:id="rId8" imgW="3974760" imgH="4950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291EDE6-C211-48C2-BB01-194FEEA7A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57272" y="3437391"/>
                        <a:ext cx="7723188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DE62C5F-E8BA-43F5-A6CE-5278AD47A5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3022"/>
              </p:ext>
            </p:extLst>
          </p:nvPr>
        </p:nvGraphicFramePr>
        <p:xfrm>
          <a:off x="570246" y="4679385"/>
          <a:ext cx="4811712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" name="Equation" r:id="rId10" imgW="2476440" imgH="533160" progId="Equation.DSMT4">
                  <p:embed/>
                </p:oleObj>
              </mc:Choice>
              <mc:Fallback>
                <p:oleObj name="Equation" r:id="rId10" imgW="2476440" imgH="53316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B98F1C54-E820-4E73-AD6F-F0D17A164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0246" y="4679385"/>
                        <a:ext cx="4811712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8F3223CF-9E62-4720-93CD-A56D02E0CA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842120"/>
              </p:ext>
            </p:extLst>
          </p:nvPr>
        </p:nvGraphicFramePr>
        <p:xfrm>
          <a:off x="4624234" y="5942764"/>
          <a:ext cx="71818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" name="Equation" r:id="rId12" imgW="3695400" imgH="241200" progId="Equation.DSMT4">
                  <p:embed/>
                </p:oleObj>
              </mc:Choice>
              <mc:Fallback>
                <p:oleObj name="Equation" r:id="rId12" imgW="3695400" imgH="2412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9AFFCFC-287A-4C2A-A894-EF9495ED1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24234" y="5942764"/>
                        <a:ext cx="7181850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eta: Dobrada para Cima 8">
            <a:extLst>
              <a:ext uri="{FF2B5EF4-FFF2-40B4-BE49-F238E27FC236}">
                <a16:creationId xmlns:a16="http://schemas.microsoft.com/office/drawing/2014/main" id="{1830C841-A347-4A1C-97A0-E3A2C95B8954}"/>
              </a:ext>
            </a:extLst>
          </p:cNvPr>
          <p:cNvSpPr/>
          <p:nvPr/>
        </p:nvSpPr>
        <p:spPr>
          <a:xfrm flipV="1">
            <a:off x="5718866" y="5139717"/>
            <a:ext cx="1665160" cy="746648"/>
          </a:xfrm>
          <a:prstGeom prst="bent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3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2D2BA25-6678-43F9-AB5D-7262C1F356EB}"/>
              </a:ext>
            </a:extLst>
          </p:cNvPr>
          <p:cNvSpPr/>
          <p:nvPr/>
        </p:nvSpPr>
        <p:spPr>
          <a:xfrm>
            <a:off x="176981" y="104076"/>
            <a:ext cx="11857703" cy="6649850"/>
          </a:xfrm>
          <a:prstGeom prst="rect">
            <a:avLst/>
          </a:prstGeom>
          <a:noFill/>
          <a:ln w="76200">
            <a:solidFill>
              <a:srgbClr val="C45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B29355C-06FF-4BB3-B278-E388AD2A24E3}"/>
              </a:ext>
            </a:extLst>
          </p:cNvPr>
          <p:cNvSpPr/>
          <p:nvPr/>
        </p:nvSpPr>
        <p:spPr>
          <a:xfrm>
            <a:off x="241741" y="368528"/>
            <a:ext cx="44350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Resolução pelo Excel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13816FF-7BE5-4F1C-B761-50769BBE0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25370"/>
              </p:ext>
            </p:extLst>
          </p:nvPr>
        </p:nvGraphicFramePr>
        <p:xfrm>
          <a:off x="1002891" y="2040377"/>
          <a:ext cx="3195483" cy="4551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161">
                  <a:extLst>
                    <a:ext uri="{9D8B030D-6E8A-4147-A177-3AD203B41FA5}">
                      <a16:colId xmlns:a16="http://schemas.microsoft.com/office/drawing/2014/main" val="1617561322"/>
                    </a:ext>
                  </a:extLst>
                </a:gridCol>
                <a:gridCol w="1065161">
                  <a:extLst>
                    <a:ext uri="{9D8B030D-6E8A-4147-A177-3AD203B41FA5}">
                      <a16:colId xmlns:a16="http://schemas.microsoft.com/office/drawing/2014/main" val="2863871336"/>
                    </a:ext>
                  </a:extLst>
                </a:gridCol>
                <a:gridCol w="1065161">
                  <a:extLst>
                    <a:ext uri="{9D8B030D-6E8A-4147-A177-3AD203B41FA5}">
                      <a16:colId xmlns:a16="http://schemas.microsoft.com/office/drawing/2014/main" val="2636259988"/>
                    </a:ext>
                  </a:extLst>
                </a:gridCol>
              </a:tblGrid>
              <a:tr h="3501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m³/s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9705502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0,013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s/m^1/3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7099077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0,0025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m/m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2800803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865647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6059133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0,94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6833591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y/D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0,94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0222473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teta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5,293317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radiano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281391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0,766159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m²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0494333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anose="05050102010706020507" pitchFamily="18" charset="2"/>
                        </a:rPr>
                        <a:t>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anose="05050102010706020507" pitchFamily="18" charset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2,646659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7464528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RH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0,289482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5274312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1,68309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m/s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0820458"/>
                  </a:ext>
                </a:extLst>
              </a:tr>
              <a:tr h="3501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1,290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m³/s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8684026"/>
                  </a:ext>
                </a:extLst>
              </a:tr>
            </a:tbl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89A0AB7-A2BF-48F4-97E6-7AB462C72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99623"/>
              </p:ext>
            </p:extLst>
          </p:nvPr>
        </p:nvGraphicFramePr>
        <p:xfrm>
          <a:off x="5258724" y="927361"/>
          <a:ext cx="53911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" name="Equation" r:id="rId3" imgW="2577960" imgH="444240" progId="Equation.DSMT4">
                  <p:embed/>
                </p:oleObj>
              </mc:Choice>
              <mc:Fallback>
                <p:oleObj name="Equation" r:id="rId3" imgW="2577960" imgH="4442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7FD612A-306F-44A5-BA01-631A483D9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8724" y="927361"/>
                        <a:ext cx="53911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A92196C5-1F88-41A0-8936-56E8CB668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391940"/>
              </p:ext>
            </p:extLst>
          </p:nvPr>
        </p:nvGraphicFramePr>
        <p:xfrm>
          <a:off x="5278389" y="1857636"/>
          <a:ext cx="602456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" name="Equation" r:id="rId5" imgW="3213000" imgH="647640" progId="Equation.DSMT4">
                  <p:embed/>
                </p:oleObj>
              </mc:Choice>
              <mc:Fallback>
                <p:oleObj name="Equation" r:id="rId5" imgW="3213000" imgH="6476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0EEE4ADF-70B1-46A6-9834-7B81F37356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78389" y="1857636"/>
                        <a:ext cx="6024563" cy="121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4C4F56B-1DE1-4D0E-A80B-17C9BE360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868779"/>
              </p:ext>
            </p:extLst>
          </p:nvPr>
        </p:nvGraphicFramePr>
        <p:xfrm>
          <a:off x="5383825" y="3072073"/>
          <a:ext cx="1940788" cy="71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" name="Equation" r:id="rId7" imgW="1104840" imgH="406080" progId="Equation.DSMT4">
                  <p:embed/>
                </p:oleObj>
              </mc:Choice>
              <mc:Fallback>
                <p:oleObj name="Equation" r:id="rId7" imgW="1104840" imgH="40608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D12BD4D-C320-4E49-B3ED-B2A0BD8925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83825" y="3072073"/>
                        <a:ext cx="1940788" cy="713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323DB94F-4EFA-4A9C-9783-DE71E8B8C20B}"/>
              </a:ext>
            </a:extLst>
          </p:cNvPr>
          <p:cNvSpPr/>
          <p:nvPr/>
        </p:nvSpPr>
        <p:spPr>
          <a:xfrm>
            <a:off x="7594511" y="3316436"/>
            <a:ext cx="662152" cy="225125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E3244603-F689-47C5-BA8D-0135E587A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81001"/>
              </p:ext>
            </p:extLst>
          </p:nvPr>
        </p:nvGraphicFramePr>
        <p:xfrm>
          <a:off x="8465414" y="3045987"/>
          <a:ext cx="26781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" name="Equation" r:id="rId9" imgW="1523880" imgH="406080" progId="Equation.DSMT4">
                  <p:embed/>
                </p:oleObj>
              </mc:Choice>
              <mc:Fallback>
                <p:oleObj name="Equation" r:id="rId9" imgW="1523880" imgH="40608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A8AA7149-F00C-47C6-A755-52EB77516E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65414" y="3045987"/>
                        <a:ext cx="2678113" cy="71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B99A66D2-B989-4B5D-9347-8726BF1AE3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545553"/>
              </p:ext>
            </p:extLst>
          </p:nvPr>
        </p:nvGraphicFramePr>
        <p:xfrm>
          <a:off x="4398208" y="3912136"/>
          <a:ext cx="2074997" cy="74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7" name="Equation" r:id="rId11" imgW="1168200" imgH="419040" progId="Equation.DSMT4">
                  <p:embed/>
                </p:oleObj>
              </mc:Choice>
              <mc:Fallback>
                <p:oleObj name="Equation" r:id="rId11" imgW="1168200" imgH="41904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BC525E86-BAEB-47E3-8F81-7934D1047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8208" y="3912136"/>
                        <a:ext cx="2074997" cy="744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9E248BA4-53C8-41CF-900F-A750ADEAABD5}"/>
              </a:ext>
            </a:extLst>
          </p:cNvPr>
          <p:cNvSpPr/>
          <p:nvPr/>
        </p:nvSpPr>
        <p:spPr>
          <a:xfrm>
            <a:off x="6769055" y="4206645"/>
            <a:ext cx="662152" cy="225125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0705DABB-E402-4BC0-BBBF-6C78B6B69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051816"/>
              </p:ext>
            </p:extLst>
          </p:nvPr>
        </p:nvGraphicFramePr>
        <p:xfrm>
          <a:off x="7615275" y="3906221"/>
          <a:ext cx="42195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" name="Equation" r:id="rId13" imgW="2374560" imgH="419040" progId="Equation.DSMT4">
                  <p:embed/>
                </p:oleObj>
              </mc:Choice>
              <mc:Fallback>
                <p:oleObj name="Equation" r:id="rId13" imgW="2374560" imgH="4190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1A2733E-BD33-4086-9931-28BC1C68D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15275" y="3906221"/>
                        <a:ext cx="4219575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8D40857A-0C02-4338-B7EE-1C83FAACE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39362"/>
              </p:ext>
            </p:extLst>
          </p:nvPr>
        </p:nvGraphicFramePr>
        <p:xfrm>
          <a:off x="4465419" y="4784704"/>
          <a:ext cx="309086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9" name="Equation" r:id="rId15" imgW="1739880" imgH="431640" progId="Equation.DSMT4">
                  <p:embed/>
                </p:oleObj>
              </mc:Choice>
              <mc:Fallback>
                <p:oleObj name="Equation" r:id="rId15" imgW="1739880" imgH="43164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AFF5D62D-5911-4355-8AE6-92EDB442E2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65419" y="4784704"/>
                        <a:ext cx="3090862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ADAC0B20-5C0B-46AB-A704-0E89DDCF4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051241"/>
              </p:ext>
            </p:extLst>
          </p:nvPr>
        </p:nvGraphicFramePr>
        <p:xfrm>
          <a:off x="4821031" y="5720896"/>
          <a:ext cx="6119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0" name="Equation" r:id="rId17" imgW="3149280" imgH="444240" progId="Equation.DSMT4">
                  <p:embed/>
                </p:oleObj>
              </mc:Choice>
              <mc:Fallback>
                <p:oleObj name="Equation" r:id="rId17" imgW="3149280" imgH="44424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FE09C533-4E77-4E59-A8E2-2539C37895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21031" y="5720896"/>
                        <a:ext cx="6119812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eta: Dobrada para Cima 16">
            <a:extLst>
              <a:ext uri="{FF2B5EF4-FFF2-40B4-BE49-F238E27FC236}">
                <a16:creationId xmlns:a16="http://schemas.microsoft.com/office/drawing/2014/main" id="{58AB3DC1-EB36-43C4-9A03-04766266173F}"/>
              </a:ext>
            </a:extLst>
          </p:cNvPr>
          <p:cNvSpPr/>
          <p:nvPr/>
        </p:nvSpPr>
        <p:spPr>
          <a:xfrm flipV="1">
            <a:off x="7772401" y="5100134"/>
            <a:ext cx="688256" cy="536047"/>
          </a:xfrm>
          <a:prstGeom prst="bentUp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723E246-6DD8-42AE-AE61-7DD1F2A0F205}"/>
              </a:ext>
            </a:extLst>
          </p:cNvPr>
          <p:cNvSpPr/>
          <p:nvPr/>
        </p:nvSpPr>
        <p:spPr>
          <a:xfrm>
            <a:off x="5172072" y="133583"/>
            <a:ext cx="50531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Resolução pelas equações</a:t>
            </a:r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9E49A7EB-FDC2-4CDC-8A07-FE494B3E559D}"/>
              </a:ext>
            </a:extLst>
          </p:cNvPr>
          <p:cNvSpPr/>
          <p:nvPr/>
        </p:nvSpPr>
        <p:spPr>
          <a:xfrm>
            <a:off x="2355977" y="1767806"/>
            <a:ext cx="231418" cy="256299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821DA8D-29E0-4FC1-849C-DBEB47945E05}"/>
              </a:ext>
            </a:extLst>
          </p:cNvPr>
          <p:cNvSpPr/>
          <p:nvPr/>
        </p:nvSpPr>
        <p:spPr>
          <a:xfrm>
            <a:off x="1002891" y="206773"/>
            <a:ext cx="3214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19"/>
              </a:rPr>
              <a:t>https://youtu.be/1F_9LeX_QAA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36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7F041DE-F00C-408D-AB9D-BA2E712614D4}"/>
              </a:ext>
            </a:extLst>
          </p:cNvPr>
          <p:cNvSpPr/>
          <p:nvPr/>
        </p:nvSpPr>
        <p:spPr>
          <a:xfrm>
            <a:off x="176981" y="104076"/>
            <a:ext cx="11857703" cy="6649850"/>
          </a:xfrm>
          <a:prstGeom prst="rect">
            <a:avLst/>
          </a:prstGeom>
          <a:noFill/>
          <a:ln w="76200">
            <a:solidFill>
              <a:srgbClr val="C45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0AC3B61-6508-4A3E-A70D-DBAE319A95B3}"/>
              </a:ext>
            </a:extLst>
          </p:cNvPr>
          <p:cNvSpPr/>
          <p:nvPr/>
        </p:nvSpPr>
        <p:spPr>
          <a:xfrm>
            <a:off x="323245" y="284823"/>
            <a:ext cx="113968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5100" indent="-1435100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17 – </a:t>
            </a:r>
            <a:r>
              <a:rPr lang="pt-BR" dirty="0"/>
              <a:t>Um canal fechado de seção circular com declividade de 0,5% transporta água a uma vazão de 20 L/s. Sabendo que se trata de manilhas cerâmicas (n = 0,013) e que têm diâmetro interno igual a 200 mm, pede-se:</a:t>
            </a:r>
          </a:p>
          <a:p>
            <a:pPr marL="1700213" lvl="3" indent="-328613">
              <a:buFont typeface="+mj-lt"/>
              <a:buAutoNum type="alphaLcPeriod"/>
            </a:pPr>
            <a:r>
              <a:rPr lang="pt-BR" dirty="0"/>
              <a:t>calcular a lâmina (y) d’água em seu interior;</a:t>
            </a:r>
          </a:p>
          <a:p>
            <a:pPr marL="1700213" lvl="3" indent="-328613">
              <a:buFont typeface="+mj-lt"/>
              <a:buAutoNum type="alphaLcPeriod"/>
            </a:pPr>
            <a:r>
              <a:rPr lang="pt-BR" dirty="0"/>
              <a:t>a classificação do escoamento segundo o número de Froude;</a:t>
            </a:r>
          </a:p>
          <a:p>
            <a:pPr marL="1700213" lvl="3" indent="-328613">
              <a:buFont typeface="+mj-lt"/>
              <a:buAutoNum type="alphaLcPeriod"/>
            </a:pPr>
            <a:r>
              <a:rPr lang="pt-BR" dirty="0"/>
              <a:t>a classificação do escoamento segundo o número de Reynolds. 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Dados:</a:t>
            </a:r>
            <a:r>
              <a:rPr lang="pt-BR" dirty="0"/>
              <a:t> </a:t>
            </a:r>
            <a:r>
              <a:rPr lang="pt-BR" dirty="0">
                <a:latin typeface="Symbol" panose="05050102010706020507" pitchFamily="18" charset="2"/>
              </a:rPr>
              <a:t>n</a:t>
            </a:r>
            <a:r>
              <a:rPr lang="pt-BR" dirty="0"/>
              <a:t> = 10</a:t>
            </a:r>
            <a:r>
              <a:rPr lang="pt-BR" baseline="30000" dirty="0"/>
              <a:t>-6</a:t>
            </a:r>
            <a:r>
              <a:rPr lang="pt-BR" dirty="0"/>
              <a:t> m²/s e g = 9,8 m/s²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9327C32-F519-4D75-8F49-EA18363B8F83}"/>
              </a:ext>
            </a:extLst>
          </p:cNvPr>
          <p:cNvSpPr/>
          <p:nvPr/>
        </p:nvSpPr>
        <p:spPr>
          <a:xfrm>
            <a:off x="397596" y="3429000"/>
            <a:ext cx="113968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5100" indent="-1435100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18 – </a:t>
            </a:r>
            <a:r>
              <a:rPr lang="pt-BR" dirty="0"/>
              <a:t>Um bueiro circular de 80 cm de diâmetro interno conduz água por baixo de uma estrada com uma lâmina de 56 cm. Sabendo que a declividade do mesmo é de 1 por 1000 e que a rugosidade do concreto é 0,015 s/m</a:t>
            </a:r>
            <a:r>
              <a:rPr lang="pt-BR" baseline="30000" dirty="0"/>
              <a:t>1/3</a:t>
            </a:r>
            <a:r>
              <a:rPr lang="pt-BR" dirty="0"/>
              <a:t>, pede-se:</a:t>
            </a:r>
          </a:p>
          <a:p>
            <a:pPr marL="1700213" lvl="3" indent="-328613">
              <a:buFont typeface="+mj-lt"/>
              <a:buAutoNum type="alphaLcPeriod"/>
            </a:pPr>
            <a:r>
              <a:rPr lang="pt-BR" dirty="0"/>
              <a:t>a velocidade média do escoamento;</a:t>
            </a:r>
          </a:p>
          <a:p>
            <a:pPr marL="1700213" lvl="3" indent="-328613">
              <a:buFont typeface="+mj-lt"/>
              <a:buAutoNum type="alphaLcPeriod"/>
            </a:pPr>
            <a:r>
              <a:rPr lang="pt-BR" dirty="0"/>
              <a:t>a vazão do escoamento;</a:t>
            </a:r>
          </a:p>
          <a:p>
            <a:pPr marL="1700213" lvl="3" indent="-328613">
              <a:buFont typeface="+mj-lt"/>
              <a:buAutoNum type="alphaLcPeriod"/>
            </a:pPr>
            <a:r>
              <a:rPr lang="pt-BR" dirty="0"/>
              <a:t>a classificação do escoamento segundo o número de Froude;</a:t>
            </a:r>
          </a:p>
          <a:p>
            <a:pPr marL="1700213" lvl="3" indent="-328613">
              <a:buFont typeface="+mj-lt"/>
              <a:buAutoNum type="alphaLcPeriod"/>
            </a:pPr>
            <a:r>
              <a:rPr lang="pt-BR" dirty="0"/>
              <a:t>a classificação do escoamento segundo o número de Reynolds;</a:t>
            </a:r>
          </a:p>
          <a:p>
            <a:pPr marL="1700213" lvl="3" indent="-328613">
              <a:buFont typeface="+mj-lt"/>
              <a:buAutoNum type="alphaLcPeriod"/>
              <a:tabLst>
                <a:tab pos="1700213" algn="l"/>
              </a:tabLst>
            </a:pPr>
            <a:r>
              <a:rPr lang="pt-BR" dirty="0"/>
              <a:t> responder:  a vazão calculada no item b é a vazão máxima? Caso não seja, qual seria o seu valor? </a:t>
            </a:r>
          </a:p>
          <a:p>
            <a:pPr lvl="3">
              <a:tabLst>
                <a:tab pos="1700213" algn="l"/>
              </a:tabLst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tabLst>
                <a:tab pos="1700213" algn="l"/>
              </a:tabLs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Dados:</a:t>
            </a:r>
            <a:r>
              <a:rPr lang="pt-BR" dirty="0"/>
              <a:t> </a:t>
            </a:r>
            <a:r>
              <a:rPr lang="pt-BR" dirty="0">
                <a:latin typeface="Symbol" panose="05050102010706020507" pitchFamily="18" charset="2"/>
              </a:rPr>
              <a:t>n</a:t>
            </a:r>
            <a:r>
              <a:rPr lang="pt-BR" dirty="0"/>
              <a:t> = 10</a:t>
            </a:r>
            <a:r>
              <a:rPr lang="pt-BR" baseline="30000" dirty="0"/>
              <a:t>-6</a:t>
            </a:r>
            <a:r>
              <a:rPr lang="pt-BR" dirty="0"/>
              <a:t> m²/s e g = 9,8 m/s²</a:t>
            </a:r>
          </a:p>
        </p:txBody>
      </p:sp>
    </p:spTree>
    <p:extLst>
      <p:ext uri="{BB962C8B-B14F-4D97-AF65-F5344CB8AC3E}">
        <p14:creationId xmlns:p14="http://schemas.microsoft.com/office/powerpoint/2010/main" val="10270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7B46425-7A5C-48ED-B1E4-417151F6C732}"/>
              </a:ext>
            </a:extLst>
          </p:cNvPr>
          <p:cNvSpPr/>
          <p:nvPr/>
        </p:nvSpPr>
        <p:spPr>
          <a:xfrm>
            <a:off x="3695106" y="1288913"/>
            <a:ext cx="82717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25D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dois canais com um mesmo material de fabricação (rugosidade), a mesma área molhada e igual declividade, quanto menor a extensão da seção transversal em contato com a água (perímetro molhado), maior será a velocidade média do escoamento e, em consequência, maior será também a vazão ou descarga. E essa vantagem, só a seção transversal de formato circular nos propicia.</a:t>
            </a:r>
          </a:p>
        </p:txBody>
      </p:sp>
      <p:pic>
        <p:nvPicPr>
          <p:cNvPr id="4" name="Imagem 3" descr="Uma imagem contendo vestuário&#10;&#10;Descrição gerada automaticamente">
            <a:extLst>
              <a:ext uri="{FF2B5EF4-FFF2-40B4-BE49-F238E27FC236}">
                <a16:creationId xmlns:a16="http://schemas.microsoft.com/office/drawing/2014/main" id="{C72BB695-E177-4ACC-AC17-E1566C7A6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8646" y="2049660"/>
            <a:ext cx="2255715" cy="2758679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7DA3A06B-A56E-4CB6-A394-0325D4B6C991}"/>
              </a:ext>
            </a:extLst>
          </p:cNvPr>
          <p:cNvSpPr/>
          <p:nvPr/>
        </p:nvSpPr>
        <p:spPr>
          <a:xfrm>
            <a:off x="1809135" y="314633"/>
            <a:ext cx="3490452" cy="1012722"/>
          </a:xfrm>
          <a:prstGeom prst="wedgeEllipseCallout">
            <a:avLst>
              <a:gd name="adj1" fmla="val -23932"/>
              <a:gd name="adj2" fmla="val 138228"/>
            </a:avLst>
          </a:prstGeom>
          <a:solidFill>
            <a:srgbClr val="C45E3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Consegue justificar?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3A46B20-B1E7-4469-A3CA-DC407641B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559" y="4035055"/>
            <a:ext cx="1193060" cy="264104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97EFF17-278D-484D-834E-758883BFB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16" y="4145651"/>
            <a:ext cx="2798557" cy="249325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807FBFD-9496-4119-A402-D4948B83B3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48" y="4460423"/>
            <a:ext cx="2286000" cy="2286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FCEE052-12D3-403C-B1C2-07F68BE2551D}"/>
              </a:ext>
            </a:extLst>
          </p:cNvPr>
          <p:cNvSpPr/>
          <p:nvPr/>
        </p:nvSpPr>
        <p:spPr>
          <a:xfrm>
            <a:off x="176981" y="157316"/>
            <a:ext cx="11857703" cy="6518787"/>
          </a:xfrm>
          <a:prstGeom prst="rect">
            <a:avLst/>
          </a:prstGeom>
          <a:noFill/>
          <a:ln w="76200">
            <a:solidFill>
              <a:srgbClr val="C45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1CE0032-A4C7-4156-95EF-A4B47B2B60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76" y="4542632"/>
            <a:ext cx="2286001" cy="2083444"/>
          </a:xfrm>
          <a:prstGeom prst="rect">
            <a:avLst/>
          </a:prstGeom>
        </p:spPr>
      </p:pic>
      <p:sp>
        <p:nvSpPr>
          <p:cNvPr id="16" name="Balão de Pensamento: Nuvem 15">
            <a:extLst>
              <a:ext uri="{FF2B5EF4-FFF2-40B4-BE49-F238E27FC236}">
                <a16:creationId xmlns:a16="http://schemas.microsoft.com/office/drawing/2014/main" id="{4D237EF2-412B-4A45-86F8-21520DBF1777}"/>
              </a:ext>
            </a:extLst>
          </p:cNvPr>
          <p:cNvSpPr/>
          <p:nvPr/>
        </p:nvSpPr>
        <p:spPr>
          <a:xfrm>
            <a:off x="4365523" y="3834581"/>
            <a:ext cx="1730477" cy="973758"/>
          </a:xfrm>
          <a:prstGeom prst="cloudCallout">
            <a:avLst>
              <a:gd name="adj1" fmla="val 49622"/>
              <a:gd name="adj2" fmla="val 41296"/>
            </a:avLst>
          </a:prstGeom>
          <a:solidFill>
            <a:srgbClr val="5F262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engenheiro precisa resolver problemas.</a:t>
            </a:r>
          </a:p>
        </p:txBody>
      </p:sp>
    </p:spTree>
    <p:extLst>
      <p:ext uri="{BB962C8B-B14F-4D97-AF65-F5344CB8AC3E}">
        <p14:creationId xmlns:p14="http://schemas.microsoft.com/office/powerpoint/2010/main" val="391533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6C02131-7C51-4B97-AFEE-33F6BCA9D11C}"/>
              </a:ext>
            </a:extLst>
          </p:cNvPr>
          <p:cNvSpPr/>
          <p:nvPr/>
        </p:nvSpPr>
        <p:spPr>
          <a:xfrm>
            <a:off x="176981" y="157316"/>
            <a:ext cx="11857703" cy="6518787"/>
          </a:xfrm>
          <a:prstGeom prst="rect">
            <a:avLst/>
          </a:prstGeom>
          <a:noFill/>
          <a:ln w="76200">
            <a:solidFill>
              <a:srgbClr val="C45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12761F-551D-45A2-B6DA-017C2FA25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123" y="1786397"/>
            <a:ext cx="9296400" cy="48387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16B4EF4-4BFE-4A6B-8EDE-2F1631373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2817" y="181897"/>
            <a:ext cx="1402202" cy="182895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FFD33C3-B688-4E15-87F7-D12D9F394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47" y="181897"/>
            <a:ext cx="1295512" cy="1859441"/>
          </a:xfrm>
          <a:prstGeom prst="rect">
            <a:avLst/>
          </a:prstGeom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E1C166C-DB33-4B2A-8CB6-DC37C8CAF1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013975"/>
              </p:ext>
            </p:extLst>
          </p:nvPr>
        </p:nvGraphicFramePr>
        <p:xfrm>
          <a:off x="11189110" y="3429000"/>
          <a:ext cx="679921" cy="304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3" name="Equation" r:id="rId7" imgW="368280" imgH="1650960" progId="Equation.DSMT4">
                  <p:embed/>
                </p:oleObj>
              </mc:Choice>
              <mc:Fallback>
                <p:oleObj name="Equation" r:id="rId7" imgW="368280" imgH="1650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89110" y="3429000"/>
                        <a:ext cx="679921" cy="3047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48BB3EFD-45AF-4947-8644-931F05AF9501}"/>
              </a:ext>
            </a:extLst>
          </p:cNvPr>
          <p:cNvSpPr/>
          <p:nvPr/>
        </p:nvSpPr>
        <p:spPr>
          <a:xfrm>
            <a:off x="11169444" y="2241755"/>
            <a:ext cx="275303" cy="884903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1759EBE6-ACE3-4ECA-8672-EF3B52352839}"/>
              </a:ext>
            </a:extLst>
          </p:cNvPr>
          <p:cNvSpPr/>
          <p:nvPr/>
        </p:nvSpPr>
        <p:spPr>
          <a:xfrm>
            <a:off x="597200" y="2224569"/>
            <a:ext cx="275303" cy="884903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3A37BAD4-2584-476F-A037-7B5E3E470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695061"/>
              </p:ext>
            </p:extLst>
          </p:nvPr>
        </p:nvGraphicFramePr>
        <p:xfrm>
          <a:off x="563205" y="3192575"/>
          <a:ext cx="539750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" name="Equation" r:id="rId9" imgW="291960" imgH="1841400" progId="Equation.DSMT4">
                  <p:embed/>
                </p:oleObj>
              </mc:Choice>
              <mc:Fallback>
                <p:oleObj name="Equation" r:id="rId9" imgW="291960" imgH="18414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FE1C166C-DB33-4B2A-8CB6-DC37C8CAF1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3205" y="3192575"/>
                        <a:ext cx="539750" cy="340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6C7E6EDA-ED23-4166-BD12-430BCB0620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571883"/>
              </p:ext>
            </p:extLst>
          </p:nvPr>
        </p:nvGraphicFramePr>
        <p:xfrm>
          <a:off x="1733673" y="324056"/>
          <a:ext cx="2824724" cy="403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" name="Equation" r:id="rId11" imgW="1600200" imgH="228600" progId="Equation.DSMT4">
                  <p:embed/>
                </p:oleObj>
              </mc:Choice>
              <mc:Fallback>
                <p:oleObj name="Equation" r:id="rId11" imgW="1600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33673" y="324056"/>
                        <a:ext cx="2824724" cy="403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D7641206-45CC-4756-8B05-2FA939605B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981840"/>
              </p:ext>
            </p:extLst>
          </p:nvPr>
        </p:nvGraphicFramePr>
        <p:xfrm>
          <a:off x="1696374" y="969360"/>
          <a:ext cx="67246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Equation" r:id="rId13" imgW="3809880" imgH="406080" progId="Equation.DSMT4">
                  <p:embed/>
                </p:oleObj>
              </mc:Choice>
              <mc:Fallback>
                <p:oleObj name="Equation" r:id="rId13" imgW="3809880" imgH="40608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6C7E6EDA-ED23-4166-BD12-430BCB0620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96374" y="969360"/>
                        <a:ext cx="67246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ta: Dobrada 12">
            <a:extLst>
              <a:ext uri="{FF2B5EF4-FFF2-40B4-BE49-F238E27FC236}">
                <a16:creationId xmlns:a16="http://schemas.microsoft.com/office/drawing/2014/main" id="{B4DB9077-2A7D-40E9-85C9-BCAEA31F4F05}"/>
              </a:ext>
            </a:extLst>
          </p:cNvPr>
          <p:cNvSpPr/>
          <p:nvPr/>
        </p:nvSpPr>
        <p:spPr>
          <a:xfrm>
            <a:off x="6582717" y="648929"/>
            <a:ext cx="680137" cy="511850"/>
          </a:xfrm>
          <a:prstGeom prst="ben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860C6CC5-E416-474F-A432-B400B55F2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962083"/>
              </p:ext>
            </p:extLst>
          </p:nvPr>
        </p:nvGraphicFramePr>
        <p:xfrm>
          <a:off x="7282519" y="402734"/>
          <a:ext cx="3213107" cy="64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Equation" r:id="rId15" imgW="1206360" imgH="241200" progId="Equation.DSMT4">
                  <p:embed/>
                </p:oleObj>
              </mc:Choice>
              <mc:Fallback>
                <p:oleObj name="Equation" r:id="rId15" imgW="1206360" imgH="24120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D7641206-45CC-4756-8B05-2FA939605B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82519" y="402734"/>
                        <a:ext cx="3213107" cy="642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31F0692F-1203-46B2-A5CA-5EB7C73427BB}"/>
              </a:ext>
            </a:extLst>
          </p:cNvPr>
          <p:cNvSpPr/>
          <p:nvPr/>
        </p:nvSpPr>
        <p:spPr>
          <a:xfrm>
            <a:off x="8721390" y="828629"/>
            <a:ext cx="1555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c.q.d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38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edifício&#10;&#10;Descrição gerada automaticamente">
            <a:extLst>
              <a:ext uri="{FF2B5EF4-FFF2-40B4-BE49-F238E27FC236}">
                <a16:creationId xmlns:a16="http://schemas.microsoft.com/office/drawing/2014/main" id="{5228E586-D685-4E8B-8C31-EEE0AAE797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82BD3C8-2E4B-42B3-B9AD-101C965CD462}"/>
              </a:ext>
            </a:extLst>
          </p:cNvPr>
          <p:cNvSpPr/>
          <p:nvPr/>
        </p:nvSpPr>
        <p:spPr>
          <a:xfrm>
            <a:off x="1514167" y="843677"/>
            <a:ext cx="77576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VARIEDADE DE APLICAÇÕES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A facilidade de usarmos tubos comerciais, principalmente os de PVC rígidos por serem lisos, leves, resistentes, baratos e duráveis – para transportar água por gravidade (o que justifica o termo “canais”) no meio rural, enseja uma gama variada de aplicações: irrigação por tubos janelados, sifões rígidos para canais em concreto (ainda na irrigação por sulcos), alimentação de tanques de piscicultura e, até mesmo a construção de redes de esgotos sanitários, redes pluviais, bueiros, etc. ...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363B5A-1424-40C5-AD1F-1905E0C55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167" y="4176712"/>
            <a:ext cx="1019175" cy="1933575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CDB99158-63C4-4476-9D5C-08E4A5E6211D}"/>
              </a:ext>
            </a:extLst>
          </p:cNvPr>
          <p:cNvSpPr/>
          <p:nvPr/>
        </p:nvSpPr>
        <p:spPr>
          <a:xfrm>
            <a:off x="2533341" y="3491002"/>
            <a:ext cx="4683535" cy="1563329"/>
          </a:xfrm>
          <a:prstGeom prst="wedgeEllipseCallout">
            <a:avLst>
              <a:gd name="adj1" fmla="val -53792"/>
              <a:gd name="adj2" fmla="val 36085"/>
            </a:avLst>
          </a:prstGeom>
          <a:solidFill>
            <a:srgbClr val="83626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então estudar os elementos hidráulicos da seção circular do canal.</a:t>
            </a:r>
          </a:p>
        </p:txBody>
      </p:sp>
    </p:spTree>
    <p:extLst>
      <p:ext uri="{BB962C8B-B14F-4D97-AF65-F5344CB8AC3E}">
        <p14:creationId xmlns:p14="http://schemas.microsoft.com/office/powerpoint/2010/main" val="741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07CDC51-FBF4-4499-AC3B-BF2AFBB1AD15}"/>
              </a:ext>
            </a:extLst>
          </p:cNvPr>
          <p:cNvSpPr/>
          <p:nvPr/>
        </p:nvSpPr>
        <p:spPr>
          <a:xfrm>
            <a:off x="176981" y="157316"/>
            <a:ext cx="11857703" cy="6518787"/>
          </a:xfrm>
          <a:prstGeom prst="rect">
            <a:avLst/>
          </a:prstGeom>
          <a:noFill/>
          <a:ln w="76200">
            <a:solidFill>
              <a:srgbClr val="C45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213258-F3CC-4EFD-A115-49FFED2DC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607" y="1970216"/>
            <a:ext cx="9237419" cy="2639262"/>
          </a:xfrm>
          <a:prstGeom prst="rect">
            <a:avLst/>
          </a:prstGeom>
        </p:spPr>
      </p:pic>
      <p:pic>
        <p:nvPicPr>
          <p:cNvPr id="13" name="Imagem 12" descr="Uma imagem contendo brinquedo&#10;&#10;Descrição gerada automaticamente">
            <a:extLst>
              <a:ext uri="{FF2B5EF4-FFF2-40B4-BE49-F238E27FC236}">
                <a16:creationId xmlns:a16="http://schemas.microsoft.com/office/drawing/2014/main" id="{CFE7029E-DEF6-43E1-AE16-7AD390920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90" y="216893"/>
            <a:ext cx="1826349" cy="1871137"/>
          </a:xfrm>
          <a:prstGeom prst="rect">
            <a:avLst/>
          </a:prstGeom>
        </p:spPr>
      </p:pic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C4D46881-F204-4B2D-9DA4-034762A5294F}"/>
              </a:ext>
            </a:extLst>
          </p:cNvPr>
          <p:cNvSpPr/>
          <p:nvPr/>
        </p:nvSpPr>
        <p:spPr>
          <a:xfrm>
            <a:off x="3647768" y="452284"/>
            <a:ext cx="3864077" cy="1150374"/>
          </a:xfrm>
          <a:prstGeom prst="wedgeEllipseCallout">
            <a:avLst>
              <a:gd name="adj1" fmla="val -60069"/>
              <a:gd name="adj2" fmla="val 35150"/>
            </a:avLst>
          </a:prstGeom>
          <a:solidFill>
            <a:srgbClr val="B8000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Tínhamos visto que:</a:t>
            </a:r>
          </a:p>
        </p:txBody>
      </p:sp>
      <p:pic>
        <p:nvPicPr>
          <p:cNvPr id="5122" name="Picture 2" descr="C:\Users\Raimundo F Ignacio\AppData\Local\Temp\SNAGHTML15dd384e.PNG">
            <a:extLst>
              <a:ext uri="{FF2B5EF4-FFF2-40B4-BE49-F238E27FC236}">
                <a16:creationId xmlns:a16="http://schemas.microsoft.com/office/drawing/2014/main" id="{065F25FC-DC8A-43E7-AEE4-A27CB55F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218" y="4519306"/>
            <a:ext cx="10191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id="{913FD610-F98B-4196-ABA9-A345FA95F176}"/>
              </a:ext>
            </a:extLst>
          </p:cNvPr>
          <p:cNvSpPr/>
          <p:nvPr/>
        </p:nvSpPr>
        <p:spPr>
          <a:xfrm>
            <a:off x="5496232" y="4778477"/>
            <a:ext cx="3755923" cy="1337188"/>
          </a:xfrm>
          <a:prstGeom prst="wedgeEllipseCallout">
            <a:avLst>
              <a:gd name="adj1" fmla="val 62151"/>
              <a:gd name="adj2" fmla="val -16176"/>
            </a:avLst>
          </a:prstGeom>
          <a:solidFill>
            <a:srgbClr val="83626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como engenheiro, temos que saber explicar como chegamos a elas!</a:t>
            </a:r>
          </a:p>
        </p:txBody>
      </p:sp>
      <p:pic>
        <p:nvPicPr>
          <p:cNvPr id="17" name="Imagem 16" descr="Uma imagem contendo texto&#10;&#10;Descrição gerada automaticamente">
            <a:extLst>
              <a:ext uri="{FF2B5EF4-FFF2-40B4-BE49-F238E27FC236}">
                <a16:creationId xmlns:a16="http://schemas.microsoft.com/office/drawing/2014/main" id="{07659756-18B9-436B-ACDE-7801CE5A81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84" y="307565"/>
            <a:ext cx="1867061" cy="1771803"/>
          </a:xfrm>
          <a:prstGeom prst="rect">
            <a:avLst/>
          </a:prstGeom>
        </p:spPr>
      </p:pic>
      <p:pic>
        <p:nvPicPr>
          <p:cNvPr id="19" name="Imagem 18" descr="Uma imagem contendo vestuário&#10;&#10;Descrição gerada automaticamente">
            <a:extLst>
              <a:ext uri="{FF2B5EF4-FFF2-40B4-BE49-F238E27FC236}">
                <a16:creationId xmlns:a16="http://schemas.microsoft.com/office/drawing/2014/main" id="{A333C75D-E361-43E1-BBA2-6898C768B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4557" y="4609478"/>
            <a:ext cx="1660033" cy="2030175"/>
          </a:xfrm>
          <a:prstGeom prst="rect">
            <a:avLst/>
          </a:prstGeom>
        </p:spPr>
      </p:pic>
      <p:sp>
        <p:nvSpPr>
          <p:cNvPr id="18" name="Balão de Fala: Oval 17">
            <a:extLst>
              <a:ext uri="{FF2B5EF4-FFF2-40B4-BE49-F238E27FC236}">
                <a16:creationId xmlns:a16="http://schemas.microsoft.com/office/drawing/2014/main" id="{B284CAE9-62A0-4276-8B98-3E406DA27EE6}"/>
              </a:ext>
            </a:extLst>
          </p:cNvPr>
          <p:cNvSpPr/>
          <p:nvPr/>
        </p:nvSpPr>
        <p:spPr>
          <a:xfrm>
            <a:off x="658761" y="4778477"/>
            <a:ext cx="2785796" cy="1584324"/>
          </a:xfrm>
          <a:prstGeom prst="wedgeEllipseCallout">
            <a:avLst>
              <a:gd name="adj1" fmla="val 64932"/>
              <a:gd name="adj2" fmla="val -20039"/>
            </a:avLst>
          </a:prstGeom>
          <a:solidFill>
            <a:srgbClr val="9C2E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é tão complicado assim, como veremos a seguir!</a:t>
            </a:r>
          </a:p>
        </p:txBody>
      </p:sp>
    </p:spTree>
    <p:extLst>
      <p:ext uri="{BB962C8B-B14F-4D97-AF65-F5344CB8AC3E}">
        <p14:creationId xmlns:p14="http://schemas.microsoft.com/office/powerpoint/2010/main" val="26021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>
            <a:extLst>
              <a:ext uri="{FF2B5EF4-FFF2-40B4-BE49-F238E27FC236}">
                <a16:creationId xmlns:a16="http://schemas.microsoft.com/office/drawing/2014/main" id="{7BED13DB-5962-4381-BD96-ABECA76DEB70}"/>
              </a:ext>
            </a:extLst>
          </p:cNvPr>
          <p:cNvSpPr/>
          <p:nvPr/>
        </p:nvSpPr>
        <p:spPr>
          <a:xfrm>
            <a:off x="956603" y="769312"/>
            <a:ext cx="2341104" cy="20318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C6E7ABD-A12E-449A-B1B0-8F5ECD902A6A}"/>
              </a:ext>
            </a:extLst>
          </p:cNvPr>
          <p:cNvSpPr/>
          <p:nvPr/>
        </p:nvSpPr>
        <p:spPr>
          <a:xfrm>
            <a:off x="176981" y="157316"/>
            <a:ext cx="11857703" cy="6518787"/>
          </a:xfrm>
          <a:prstGeom prst="rect">
            <a:avLst/>
          </a:prstGeom>
          <a:noFill/>
          <a:ln w="76200">
            <a:solidFill>
              <a:srgbClr val="C45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F0BF31B-1C89-4FEF-858D-CC01BE5CC84F}"/>
              </a:ext>
            </a:extLst>
          </p:cNvPr>
          <p:cNvCxnSpPr>
            <a:cxnSpLocks/>
          </p:cNvCxnSpPr>
          <p:nvPr/>
        </p:nvCxnSpPr>
        <p:spPr>
          <a:xfrm>
            <a:off x="275303" y="1792083"/>
            <a:ext cx="3667433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Raimundo F Ignacio\AppData\Local\Temp\SNAGHTML15f31932.PNG">
            <a:extLst>
              <a:ext uri="{FF2B5EF4-FFF2-40B4-BE49-F238E27FC236}">
                <a16:creationId xmlns:a16="http://schemas.microsoft.com/office/drawing/2014/main" id="{1FEC7164-214E-4ACC-A035-8D77D6AE1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03" y="2308733"/>
            <a:ext cx="24193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lipse 28">
            <a:extLst>
              <a:ext uri="{FF2B5EF4-FFF2-40B4-BE49-F238E27FC236}">
                <a16:creationId xmlns:a16="http://schemas.microsoft.com/office/drawing/2014/main" id="{9C7B2C66-DB8E-4DB8-9B24-3754427CCACD}"/>
              </a:ext>
            </a:extLst>
          </p:cNvPr>
          <p:cNvSpPr/>
          <p:nvPr/>
        </p:nvSpPr>
        <p:spPr>
          <a:xfrm>
            <a:off x="977590" y="4049975"/>
            <a:ext cx="2341104" cy="20318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8" name="Picture 4" descr="C:\Users\Raimundo F Ignacio\AppData\Local\Temp\SNAGHTML15f485f1.PNG">
            <a:extLst>
              <a:ext uri="{FF2B5EF4-FFF2-40B4-BE49-F238E27FC236}">
                <a16:creationId xmlns:a16="http://schemas.microsoft.com/office/drawing/2014/main" id="{8B8A3349-93FA-4B6B-88BE-3C13D332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05" y="4615010"/>
            <a:ext cx="2583479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44" name="Conector reto 6143">
            <a:extLst>
              <a:ext uri="{FF2B5EF4-FFF2-40B4-BE49-F238E27FC236}">
                <a16:creationId xmlns:a16="http://schemas.microsoft.com/office/drawing/2014/main" id="{5C05AC7F-D7EF-4F2D-A99C-40D330C21D3A}"/>
              </a:ext>
            </a:extLst>
          </p:cNvPr>
          <p:cNvCxnSpPr>
            <a:cxnSpLocks/>
          </p:cNvCxnSpPr>
          <p:nvPr/>
        </p:nvCxnSpPr>
        <p:spPr>
          <a:xfrm>
            <a:off x="2131148" y="1700887"/>
            <a:ext cx="2388" cy="16873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Conector reto 6149">
            <a:extLst>
              <a:ext uri="{FF2B5EF4-FFF2-40B4-BE49-F238E27FC236}">
                <a16:creationId xmlns:a16="http://schemas.microsoft.com/office/drawing/2014/main" id="{97F2267D-3142-4B54-B003-A0AB2F179E73}"/>
              </a:ext>
            </a:extLst>
          </p:cNvPr>
          <p:cNvCxnSpPr>
            <a:cxnSpLocks/>
          </p:cNvCxnSpPr>
          <p:nvPr/>
        </p:nvCxnSpPr>
        <p:spPr>
          <a:xfrm flipH="1">
            <a:off x="1170872" y="1792081"/>
            <a:ext cx="962664" cy="518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2" name="Conector reto 6151">
            <a:extLst>
              <a:ext uri="{FF2B5EF4-FFF2-40B4-BE49-F238E27FC236}">
                <a16:creationId xmlns:a16="http://schemas.microsoft.com/office/drawing/2014/main" id="{A7BEA3C7-BBDE-4169-95F5-2B4F2C87D046}"/>
              </a:ext>
            </a:extLst>
          </p:cNvPr>
          <p:cNvCxnSpPr>
            <a:cxnSpLocks/>
          </p:cNvCxnSpPr>
          <p:nvPr/>
        </p:nvCxnSpPr>
        <p:spPr>
          <a:xfrm>
            <a:off x="2138942" y="1794680"/>
            <a:ext cx="952353" cy="514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4" name="Conector reto 6153">
            <a:extLst>
              <a:ext uri="{FF2B5EF4-FFF2-40B4-BE49-F238E27FC236}">
                <a16:creationId xmlns:a16="http://schemas.microsoft.com/office/drawing/2014/main" id="{BF0D8476-9989-4147-9808-CDFB8A7AB6F8}"/>
              </a:ext>
            </a:extLst>
          </p:cNvPr>
          <p:cNvCxnSpPr>
            <a:cxnSpLocks/>
          </p:cNvCxnSpPr>
          <p:nvPr/>
        </p:nvCxnSpPr>
        <p:spPr>
          <a:xfrm>
            <a:off x="2147119" y="4994787"/>
            <a:ext cx="0" cy="1474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1" name="Arco 6170">
            <a:extLst>
              <a:ext uri="{FF2B5EF4-FFF2-40B4-BE49-F238E27FC236}">
                <a16:creationId xmlns:a16="http://schemas.microsoft.com/office/drawing/2014/main" id="{3D761988-F08C-469E-8E70-285E1FBF664E}"/>
              </a:ext>
            </a:extLst>
          </p:cNvPr>
          <p:cNvSpPr/>
          <p:nvPr/>
        </p:nvSpPr>
        <p:spPr>
          <a:xfrm rot="8161365">
            <a:off x="1801974" y="1391405"/>
            <a:ext cx="688539" cy="619399"/>
          </a:xfrm>
          <a:prstGeom prst="arc">
            <a:avLst>
              <a:gd name="adj1" fmla="val 16200000"/>
              <a:gd name="adj2" fmla="val 108461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172" name="Objeto 6171">
            <a:extLst>
              <a:ext uri="{FF2B5EF4-FFF2-40B4-BE49-F238E27FC236}">
                <a16:creationId xmlns:a16="http://schemas.microsoft.com/office/drawing/2014/main" id="{48190A3C-3C7F-4EEA-B31D-FE33E269E9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067588"/>
              </p:ext>
            </p:extLst>
          </p:nvPr>
        </p:nvGraphicFramePr>
        <p:xfrm>
          <a:off x="1849231" y="1976383"/>
          <a:ext cx="237392" cy="332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3"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9231" y="1976383"/>
                        <a:ext cx="237392" cy="332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83" name="Picture 7" descr="C:\Users\Raimundo F Ignacio\AppData\Local\Temp\SNAGHTML1606af0d.PNG">
            <a:extLst>
              <a:ext uri="{FF2B5EF4-FFF2-40B4-BE49-F238E27FC236}">
                <a16:creationId xmlns:a16="http://schemas.microsoft.com/office/drawing/2014/main" id="{563E3530-B452-4EA4-B53D-5DD305C2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12" y="4865434"/>
            <a:ext cx="10191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60" name="Conector reto 6159">
            <a:extLst>
              <a:ext uri="{FF2B5EF4-FFF2-40B4-BE49-F238E27FC236}">
                <a16:creationId xmlns:a16="http://schemas.microsoft.com/office/drawing/2014/main" id="{BA066A12-13BD-4D9B-B813-E44286743D5A}"/>
              </a:ext>
            </a:extLst>
          </p:cNvPr>
          <p:cNvCxnSpPr>
            <a:cxnSpLocks/>
          </p:cNvCxnSpPr>
          <p:nvPr/>
        </p:nvCxnSpPr>
        <p:spPr>
          <a:xfrm flipV="1">
            <a:off x="2147119" y="4615009"/>
            <a:ext cx="996745" cy="4486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8" name="Conector reto 6157">
            <a:extLst>
              <a:ext uri="{FF2B5EF4-FFF2-40B4-BE49-F238E27FC236}">
                <a16:creationId xmlns:a16="http://schemas.microsoft.com/office/drawing/2014/main" id="{12DDB43A-B6BF-4304-93B5-5E83F7AE2EDE}"/>
              </a:ext>
            </a:extLst>
          </p:cNvPr>
          <p:cNvCxnSpPr/>
          <p:nvPr/>
        </p:nvCxnSpPr>
        <p:spPr>
          <a:xfrm flipH="1" flipV="1">
            <a:off x="1150374" y="4615009"/>
            <a:ext cx="996745" cy="4486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to 72">
            <a:extLst>
              <a:ext uri="{FF2B5EF4-FFF2-40B4-BE49-F238E27FC236}">
                <a16:creationId xmlns:a16="http://schemas.microsoft.com/office/drawing/2014/main" id="{481E0FCB-5A5D-4ACC-BF67-354C5931C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5809"/>
              </p:ext>
            </p:extLst>
          </p:nvPr>
        </p:nvGraphicFramePr>
        <p:xfrm>
          <a:off x="1606724" y="5173541"/>
          <a:ext cx="294256" cy="411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4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6172" name="Objeto 6171">
                        <a:extLst>
                          <a:ext uri="{FF2B5EF4-FFF2-40B4-BE49-F238E27FC236}">
                            <a16:creationId xmlns:a16="http://schemas.microsoft.com/office/drawing/2014/main" id="{48190A3C-3C7F-4EEA-B31D-FE33E269E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6724" y="5173541"/>
                        <a:ext cx="294256" cy="411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87" name="Imagem 6186">
            <a:extLst>
              <a:ext uri="{FF2B5EF4-FFF2-40B4-BE49-F238E27FC236}">
                <a16:creationId xmlns:a16="http://schemas.microsoft.com/office/drawing/2014/main" id="{17513D7F-E466-47D9-8ACB-8EBB8A4A5F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163" y="320253"/>
            <a:ext cx="2341104" cy="2595125"/>
          </a:xfrm>
          <a:prstGeom prst="rect">
            <a:avLst/>
          </a:prstGeom>
        </p:spPr>
      </p:pic>
      <p:sp>
        <p:nvSpPr>
          <p:cNvPr id="6188" name="Balão de Fala: Oval 6187">
            <a:extLst>
              <a:ext uri="{FF2B5EF4-FFF2-40B4-BE49-F238E27FC236}">
                <a16:creationId xmlns:a16="http://schemas.microsoft.com/office/drawing/2014/main" id="{90CB33E2-7EBE-4A80-A0E7-B995668F2315}"/>
              </a:ext>
            </a:extLst>
          </p:cNvPr>
          <p:cNvSpPr/>
          <p:nvPr/>
        </p:nvSpPr>
        <p:spPr>
          <a:xfrm>
            <a:off x="7243635" y="1377748"/>
            <a:ext cx="2482714" cy="1700567"/>
          </a:xfrm>
          <a:prstGeom prst="wedgeEllipseCallout">
            <a:avLst>
              <a:gd name="adj1" fmla="val 82885"/>
              <a:gd name="adj2" fmla="val -15375"/>
            </a:avLst>
          </a:prstGeom>
          <a:solidFill>
            <a:srgbClr val="292C2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Visualizando duas possibilidades para a seção:</a:t>
            </a:r>
          </a:p>
        </p:txBody>
      </p:sp>
      <p:graphicFrame>
        <p:nvGraphicFramePr>
          <p:cNvPr id="6189" name="Objeto 6188">
            <a:extLst>
              <a:ext uri="{FF2B5EF4-FFF2-40B4-BE49-F238E27FC236}">
                <a16:creationId xmlns:a16="http://schemas.microsoft.com/office/drawing/2014/main" id="{19A9A399-CFB9-4F63-8189-D96529701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28474"/>
              </p:ext>
            </p:extLst>
          </p:nvPr>
        </p:nvGraphicFramePr>
        <p:xfrm>
          <a:off x="1353260" y="1863247"/>
          <a:ext cx="265718" cy="26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5" name="Equation" r:id="rId11" imgW="164880" imgH="164880" progId="Equation.DSMT4">
                  <p:embed/>
                </p:oleObj>
              </mc:Choice>
              <mc:Fallback>
                <p:oleObj name="Equation" r:id="rId11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53260" y="1863247"/>
                        <a:ext cx="265718" cy="265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to 79">
            <a:extLst>
              <a:ext uri="{FF2B5EF4-FFF2-40B4-BE49-F238E27FC236}">
                <a16:creationId xmlns:a16="http://schemas.microsoft.com/office/drawing/2014/main" id="{186B4E0D-05D1-4759-8BC2-2095977212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212318"/>
              </p:ext>
            </p:extLst>
          </p:nvPr>
        </p:nvGraphicFramePr>
        <p:xfrm>
          <a:off x="2673509" y="1844926"/>
          <a:ext cx="265718" cy="26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6" name="Equation" r:id="rId13" imgW="164880" imgH="164880" progId="Equation.DSMT4">
                  <p:embed/>
                </p:oleObj>
              </mc:Choice>
              <mc:Fallback>
                <p:oleObj name="Equation" r:id="rId13" imgW="164880" imgH="164880" progId="Equation.DSMT4">
                  <p:embed/>
                  <p:pic>
                    <p:nvPicPr>
                      <p:cNvPr id="6189" name="Objeto 6188">
                        <a:extLst>
                          <a:ext uri="{FF2B5EF4-FFF2-40B4-BE49-F238E27FC236}">
                            <a16:creationId xmlns:a16="http://schemas.microsoft.com/office/drawing/2014/main" id="{19A9A399-CFB9-4F63-8189-D96529701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73509" y="1844926"/>
                        <a:ext cx="265718" cy="265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to 80">
            <a:extLst>
              <a:ext uri="{FF2B5EF4-FFF2-40B4-BE49-F238E27FC236}">
                <a16:creationId xmlns:a16="http://schemas.microsoft.com/office/drawing/2014/main" id="{109D91CE-C101-4424-8D4F-77B73692F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241701"/>
              </p:ext>
            </p:extLst>
          </p:nvPr>
        </p:nvGraphicFramePr>
        <p:xfrm>
          <a:off x="1298352" y="4732575"/>
          <a:ext cx="265718" cy="26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6189" name="Objeto 6188">
                        <a:extLst>
                          <a:ext uri="{FF2B5EF4-FFF2-40B4-BE49-F238E27FC236}">
                            <a16:creationId xmlns:a16="http://schemas.microsoft.com/office/drawing/2014/main" id="{19A9A399-CFB9-4F63-8189-D96529701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98352" y="4732575"/>
                        <a:ext cx="265718" cy="265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to 81">
            <a:extLst>
              <a:ext uri="{FF2B5EF4-FFF2-40B4-BE49-F238E27FC236}">
                <a16:creationId xmlns:a16="http://schemas.microsoft.com/office/drawing/2014/main" id="{B97B46B3-C7D6-41B1-8EEA-29881C66E9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295303"/>
              </p:ext>
            </p:extLst>
          </p:nvPr>
        </p:nvGraphicFramePr>
        <p:xfrm>
          <a:off x="2798121" y="4740975"/>
          <a:ext cx="265718" cy="26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" name="Equation" r:id="rId16" imgW="164880" imgH="164880" progId="Equation.DSMT4">
                  <p:embed/>
                </p:oleObj>
              </mc:Choice>
              <mc:Fallback>
                <p:oleObj name="Equation" r:id="rId16" imgW="164880" imgH="164880" progId="Equation.DSMT4">
                  <p:embed/>
                  <p:pic>
                    <p:nvPicPr>
                      <p:cNvPr id="6189" name="Objeto 6188">
                        <a:extLst>
                          <a:ext uri="{FF2B5EF4-FFF2-40B4-BE49-F238E27FC236}">
                            <a16:creationId xmlns:a16="http://schemas.microsoft.com/office/drawing/2014/main" id="{19A9A399-CFB9-4F63-8189-D96529701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98121" y="4740975"/>
                        <a:ext cx="265718" cy="265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DD88092D-A4D4-4097-B3D7-DA47DBA4D7E8}"/>
              </a:ext>
            </a:extLst>
          </p:cNvPr>
          <p:cNvCxnSpPr>
            <a:cxnSpLocks/>
          </p:cNvCxnSpPr>
          <p:nvPr/>
        </p:nvCxnSpPr>
        <p:spPr>
          <a:xfrm>
            <a:off x="301699" y="5050875"/>
            <a:ext cx="3667433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0" name="CaixaDeTexto 6189">
            <a:extLst>
              <a:ext uri="{FF2B5EF4-FFF2-40B4-BE49-F238E27FC236}">
                <a16:creationId xmlns:a16="http://schemas.microsoft.com/office/drawing/2014/main" id="{F6CAE4B5-4E04-4B8D-BE17-78FD57384CC7}"/>
              </a:ext>
            </a:extLst>
          </p:cNvPr>
          <p:cNvSpPr txBox="1"/>
          <p:nvPr/>
        </p:nvSpPr>
        <p:spPr>
          <a:xfrm>
            <a:off x="4085872" y="330763"/>
            <a:ext cx="2775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Lembrando que o perímetro molhado (</a:t>
            </a:r>
            <a:r>
              <a:rPr lang="pt-BR" b="1" dirty="0">
                <a:latin typeface="Symbol" panose="05050102010706020507" pitchFamily="18" charset="2"/>
              </a:rPr>
              <a:t>s</a:t>
            </a:r>
            <a:r>
              <a:rPr lang="pt-BR" b="1" dirty="0"/>
              <a:t>) é obtido pelo contato do fluido com a parede sólida, para ambas situações, temos que o perímetro molhado é o comprimento do arco estabelecido pelo ângulo central </a:t>
            </a:r>
            <a:r>
              <a:rPr lang="pt-BR" b="1" dirty="0">
                <a:latin typeface="Symbol" panose="05050102010706020507" pitchFamily="18" charset="2"/>
              </a:rPr>
              <a:t>q.</a:t>
            </a:r>
            <a:r>
              <a:rPr lang="pt-BR" b="1" dirty="0"/>
              <a:t> </a:t>
            </a:r>
          </a:p>
        </p:txBody>
      </p:sp>
      <p:cxnSp>
        <p:nvCxnSpPr>
          <p:cNvPr id="6192" name="Conector de Seta Reta 6191">
            <a:extLst>
              <a:ext uri="{FF2B5EF4-FFF2-40B4-BE49-F238E27FC236}">
                <a16:creationId xmlns:a16="http://schemas.microsoft.com/office/drawing/2014/main" id="{4655A223-DC9D-4A17-86D8-96ECBEEBF83E}"/>
              </a:ext>
            </a:extLst>
          </p:cNvPr>
          <p:cNvCxnSpPr/>
          <p:nvPr/>
        </p:nvCxnSpPr>
        <p:spPr>
          <a:xfrm>
            <a:off x="2609033" y="2769666"/>
            <a:ext cx="828951" cy="627804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93" name="Objeto 6192">
            <a:extLst>
              <a:ext uri="{FF2B5EF4-FFF2-40B4-BE49-F238E27FC236}">
                <a16:creationId xmlns:a16="http://schemas.microsoft.com/office/drawing/2014/main" id="{1C3545A7-8286-4EAD-9FFD-B55A84B67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743870"/>
              </p:ext>
            </p:extLst>
          </p:nvPr>
        </p:nvGraphicFramePr>
        <p:xfrm>
          <a:off x="3400021" y="3083568"/>
          <a:ext cx="1940788" cy="71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9" name="Equation" r:id="rId17" imgW="1104840" imgH="406080" progId="Equation.DSMT4">
                  <p:embed/>
                </p:oleObj>
              </mc:Choice>
              <mc:Fallback>
                <p:oleObj name="Equation" r:id="rId17" imgW="11048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00021" y="3083568"/>
                        <a:ext cx="1940788" cy="713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9" name="Conector de Seta Reta 88">
            <a:extLst>
              <a:ext uri="{FF2B5EF4-FFF2-40B4-BE49-F238E27FC236}">
                <a16:creationId xmlns:a16="http://schemas.microsoft.com/office/drawing/2014/main" id="{427B540C-31D3-4FF2-8632-9E0AD8795EB7}"/>
              </a:ext>
            </a:extLst>
          </p:cNvPr>
          <p:cNvCxnSpPr/>
          <p:nvPr/>
        </p:nvCxnSpPr>
        <p:spPr>
          <a:xfrm>
            <a:off x="3199802" y="5583546"/>
            <a:ext cx="828951" cy="627804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Objeto 89">
            <a:extLst>
              <a:ext uri="{FF2B5EF4-FFF2-40B4-BE49-F238E27FC236}">
                <a16:creationId xmlns:a16="http://schemas.microsoft.com/office/drawing/2014/main" id="{A4352D77-F8FE-4733-ACF7-872EF4B50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10536"/>
              </p:ext>
            </p:extLst>
          </p:nvPr>
        </p:nvGraphicFramePr>
        <p:xfrm>
          <a:off x="3990790" y="5897448"/>
          <a:ext cx="1940788" cy="71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0" name="Equation" r:id="rId19" imgW="1104840" imgH="406080" progId="Equation.DSMT4">
                  <p:embed/>
                </p:oleObj>
              </mc:Choice>
              <mc:Fallback>
                <p:oleObj name="Equation" r:id="rId19" imgW="1104840" imgH="406080" progId="Equation.DSMT4">
                  <p:embed/>
                  <p:pic>
                    <p:nvPicPr>
                      <p:cNvPr id="6193" name="Objeto 6192">
                        <a:extLst>
                          <a:ext uri="{FF2B5EF4-FFF2-40B4-BE49-F238E27FC236}">
                            <a16:creationId xmlns:a16="http://schemas.microsoft.com/office/drawing/2014/main" id="{1C3545A7-8286-4EAD-9FFD-B55A84B679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90790" y="5897448"/>
                        <a:ext cx="1940788" cy="713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4" name="CaixaDeTexto 6193">
            <a:extLst>
              <a:ext uri="{FF2B5EF4-FFF2-40B4-BE49-F238E27FC236}">
                <a16:creationId xmlns:a16="http://schemas.microsoft.com/office/drawing/2014/main" id="{205AFEC6-DB58-4A9A-8495-4BB4B9E55CB4}"/>
              </a:ext>
            </a:extLst>
          </p:cNvPr>
          <p:cNvSpPr txBox="1"/>
          <p:nvPr/>
        </p:nvSpPr>
        <p:spPr>
          <a:xfrm>
            <a:off x="4085872" y="4445876"/>
            <a:ext cx="211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q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radiano</a:t>
            </a:r>
          </a:p>
        </p:txBody>
      </p:sp>
      <p:cxnSp>
        <p:nvCxnSpPr>
          <p:cNvPr id="6196" name="Conector de Seta Reta 6195">
            <a:extLst>
              <a:ext uri="{FF2B5EF4-FFF2-40B4-BE49-F238E27FC236}">
                <a16:creationId xmlns:a16="http://schemas.microsoft.com/office/drawing/2014/main" id="{CF9B0619-8AF7-471B-9D42-3B0D8FE9D9B9}"/>
              </a:ext>
            </a:extLst>
          </p:cNvPr>
          <p:cNvCxnSpPr/>
          <p:nvPr/>
        </p:nvCxnSpPr>
        <p:spPr>
          <a:xfrm flipH="1">
            <a:off x="4561490" y="4732575"/>
            <a:ext cx="105103" cy="13492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de Seta Reta 93">
            <a:extLst>
              <a:ext uri="{FF2B5EF4-FFF2-40B4-BE49-F238E27FC236}">
                <a16:creationId xmlns:a16="http://schemas.microsoft.com/office/drawing/2014/main" id="{00A2A800-F4AE-4133-BBCD-A864790BD4CC}"/>
              </a:ext>
            </a:extLst>
          </p:cNvPr>
          <p:cNvCxnSpPr>
            <a:cxnSpLocks/>
          </p:cNvCxnSpPr>
          <p:nvPr/>
        </p:nvCxnSpPr>
        <p:spPr>
          <a:xfrm>
            <a:off x="4894859" y="4726133"/>
            <a:ext cx="471217" cy="1316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0" name="Conector de Seta Reta 6199">
            <a:extLst>
              <a:ext uri="{FF2B5EF4-FFF2-40B4-BE49-F238E27FC236}">
                <a16:creationId xmlns:a16="http://schemas.microsoft.com/office/drawing/2014/main" id="{3098FA1C-DAA1-47F9-8DD1-66DF90BD1212}"/>
              </a:ext>
            </a:extLst>
          </p:cNvPr>
          <p:cNvCxnSpPr/>
          <p:nvPr/>
        </p:nvCxnSpPr>
        <p:spPr>
          <a:xfrm>
            <a:off x="3966582" y="3564541"/>
            <a:ext cx="583658" cy="954907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98">
            <a:extLst>
              <a:ext uri="{FF2B5EF4-FFF2-40B4-BE49-F238E27FC236}">
                <a16:creationId xmlns:a16="http://schemas.microsoft.com/office/drawing/2014/main" id="{A776BDC1-F9DC-441D-B89D-23E1C0439305}"/>
              </a:ext>
            </a:extLst>
          </p:cNvPr>
          <p:cNvCxnSpPr>
            <a:cxnSpLocks/>
          </p:cNvCxnSpPr>
          <p:nvPr/>
        </p:nvCxnSpPr>
        <p:spPr>
          <a:xfrm>
            <a:off x="4792189" y="3572521"/>
            <a:ext cx="0" cy="946927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2" name="CaixaDeTexto 6201">
            <a:extLst>
              <a:ext uri="{FF2B5EF4-FFF2-40B4-BE49-F238E27FC236}">
                <a16:creationId xmlns:a16="http://schemas.microsoft.com/office/drawing/2014/main" id="{9D7A2F66-A285-4281-8E50-5C1CC286F853}"/>
              </a:ext>
            </a:extLst>
          </p:cNvPr>
          <p:cNvSpPr txBox="1"/>
          <p:nvPr/>
        </p:nvSpPr>
        <p:spPr>
          <a:xfrm>
            <a:off x="5931578" y="3429000"/>
            <a:ext cx="574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calcular a área molhada (A) para a possibilidade 1, onde temos:</a:t>
            </a:r>
          </a:p>
        </p:txBody>
      </p:sp>
      <p:sp>
        <p:nvSpPr>
          <p:cNvPr id="6203" name="Retângulo 6202">
            <a:extLst>
              <a:ext uri="{FF2B5EF4-FFF2-40B4-BE49-F238E27FC236}">
                <a16:creationId xmlns:a16="http://schemas.microsoft.com/office/drawing/2014/main" id="{34CA4714-98DB-4097-857E-1454E0DAE0C9}"/>
              </a:ext>
            </a:extLst>
          </p:cNvPr>
          <p:cNvSpPr/>
          <p:nvPr/>
        </p:nvSpPr>
        <p:spPr>
          <a:xfrm>
            <a:off x="420879" y="2949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04" name="Sinal de Subtração 6203">
            <a:extLst>
              <a:ext uri="{FF2B5EF4-FFF2-40B4-BE49-F238E27FC236}">
                <a16:creationId xmlns:a16="http://schemas.microsoft.com/office/drawing/2014/main" id="{63A76217-7C80-48B9-BE33-B97A5E032A76}"/>
              </a:ext>
            </a:extLst>
          </p:cNvPr>
          <p:cNvSpPr/>
          <p:nvPr/>
        </p:nvSpPr>
        <p:spPr>
          <a:xfrm>
            <a:off x="8639181" y="5302802"/>
            <a:ext cx="767256" cy="3549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207" name="Imagem 6206">
            <a:extLst>
              <a:ext uri="{FF2B5EF4-FFF2-40B4-BE49-F238E27FC236}">
                <a16:creationId xmlns:a16="http://schemas.microsoft.com/office/drawing/2014/main" id="{95B8B992-67E2-469F-B1BF-8E7B9D0E7B9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39621" y="4519448"/>
            <a:ext cx="2352675" cy="2066925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id="{AEE468FE-9686-4438-A565-0A335AEA44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24998" y="4480127"/>
            <a:ext cx="2305050" cy="2000250"/>
          </a:xfrm>
          <a:prstGeom prst="rect">
            <a:avLst/>
          </a:prstGeom>
        </p:spPr>
      </p:pic>
      <p:graphicFrame>
        <p:nvGraphicFramePr>
          <p:cNvPr id="65" name="Objeto 64">
            <a:extLst>
              <a:ext uri="{FF2B5EF4-FFF2-40B4-BE49-F238E27FC236}">
                <a16:creationId xmlns:a16="http://schemas.microsoft.com/office/drawing/2014/main" id="{366B1190-4F6B-455E-87F3-F4595DA43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333099"/>
              </p:ext>
            </p:extLst>
          </p:nvPr>
        </p:nvGraphicFramePr>
        <p:xfrm>
          <a:off x="5724892" y="3814922"/>
          <a:ext cx="57959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1" name="Equation" r:id="rId22" imgW="1726920" imgH="241200" progId="Equation.DSMT4">
                  <p:embed/>
                </p:oleObj>
              </mc:Choice>
              <mc:Fallback>
                <p:oleObj name="Equation" r:id="rId22" imgW="1726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724892" y="3814922"/>
                        <a:ext cx="5795963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9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  <p:bldP spid="6171" grpId="0" animBg="1"/>
      <p:bldP spid="6190" grpId="0"/>
      <p:bldP spid="6194" grpId="0"/>
      <p:bldP spid="6202" grpId="0"/>
      <p:bldP spid="6203" grpId="0"/>
      <p:bldP spid="62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3F3468-9288-4C4D-95EE-633E44896170}"/>
              </a:ext>
            </a:extLst>
          </p:cNvPr>
          <p:cNvSpPr/>
          <p:nvPr/>
        </p:nvSpPr>
        <p:spPr>
          <a:xfrm>
            <a:off x="176981" y="157316"/>
            <a:ext cx="11857703" cy="6518787"/>
          </a:xfrm>
          <a:prstGeom prst="rect">
            <a:avLst/>
          </a:prstGeom>
          <a:noFill/>
          <a:ln w="76200">
            <a:solidFill>
              <a:srgbClr val="C45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041813-3775-4AEF-965A-7861611EA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52" y="662152"/>
            <a:ext cx="2352675" cy="2066925"/>
          </a:xfrm>
          <a:prstGeom prst="rect">
            <a:avLst/>
          </a:prstGeom>
        </p:spPr>
      </p:pic>
      <p:sp>
        <p:nvSpPr>
          <p:cNvPr id="4" name="Arco 3">
            <a:extLst>
              <a:ext uri="{FF2B5EF4-FFF2-40B4-BE49-F238E27FC236}">
                <a16:creationId xmlns:a16="http://schemas.microsoft.com/office/drawing/2014/main" id="{E2872BBE-520C-4F97-8997-CD38732CF8B7}"/>
              </a:ext>
            </a:extLst>
          </p:cNvPr>
          <p:cNvSpPr/>
          <p:nvPr/>
        </p:nvSpPr>
        <p:spPr>
          <a:xfrm rot="8482906">
            <a:off x="1408386" y="1364274"/>
            <a:ext cx="588580" cy="557048"/>
          </a:xfrm>
          <a:prstGeom prst="arc">
            <a:avLst>
              <a:gd name="adj1" fmla="val 15816190"/>
              <a:gd name="adj2" fmla="val 203401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07A7ACF-92AB-48EC-8A12-99AD06162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538859"/>
              </p:ext>
            </p:extLst>
          </p:nvPr>
        </p:nvGraphicFramePr>
        <p:xfrm>
          <a:off x="1376264" y="1913323"/>
          <a:ext cx="237392" cy="332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5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6172" name="Objeto 6171">
                        <a:extLst>
                          <a:ext uri="{FF2B5EF4-FFF2-40B4-BE49-F238E27FC236}">
                            <a16:creationId xmlns:a16="http://schemas.microsoft.com/office/drawing/2014/main" id="{48190A3C-3C7F-4EEA-B31D-FE33E269E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6264" y="1913323"/>
                        <a:ext cx="237392" cy="332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EC896F5-A899-45FD-92D1-9235E8A9434E}"/>
              </a:ext>
            </a:extLst>
          </p:cNvPr>
          <p:cNvSpPr txBox="1"/>
          <p:nvPr/>
        </p:nvSpPr>
        <p:spPr>
          <a:xfrm>
            <a:off x="3289738" y="561568"/>
            <a:ext cx="733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área do setor é obtida por uma regra de três: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81FF866-5D19-4EAB-8B3C-4360D4571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490874"/>
              </p:ext>
            </p:extLst>
          </p:nvPr>
        </p:nvGraphicFramePr>
        <p:xfrm>
          <a:off x="3375752" y="1381859"/>
          <a:ext cx="1269112" cy="757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" name="Equation" r:id="rId7" imgW="787320" imgH="469800" progId="Equation.DSMT4">
                  <p:embed/>
                </p:oleObj>
              </mc:Choice>
              <mc:Fallback>
                <p:oleObj name="Equation" r:id="rId7" imgW="787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75752" y="1381859"/>
                        <a:ext cx="1269112" cy="757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F9C486A6-CAC2-48FF-8423-D6D536A23A98}"/>
              </a:ext>
            </a:extLst>
          </p:cNvPr>
          <p:cNvSpPr/>
          <p:nvPr/>
        </p:nvSpPr>
        <p:spPr>
          <a:xfrm>
            <a:off x="4836704" y="1595565"/>
            <a:ext cx="1349551" cy="348476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1977543-D213-4A14-A25C-B733923499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614842"/>
              </p:ext>
            </p:extLst>
          </p:nvPr>
        </p:nvGraphicFramePr>
        <p:xfrm>
          <a:off x="6528418" y="1041570"/>
          <a:ext cx="5164103" cy="145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7" name="Equation" r:id="rId9" imgW="2158920" imgH="609480" progId="Equation.DSMT4">
                  <p:embed/>
                </p:oleObj>
              </mc:Choice>
              <mc:Fallback>
                <p:oleObj name="Equation" r:id="rId9" imgW="2158920" imgH="6094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81FF866-5D19-4EAB-8B3C-4360D4571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28418" y="1041570"/>
                        <a:ext cx="5164103" cy="1456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E9D3FC9D-9873-4C44-A86C-45EEF80105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098" y="3195473"/>
            <a:ext cx="2305050" cy="20002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C7B4F1-8C50-42B6-8925-11302722DCD5}"/>
              </a:ext>
            </a:extLst>
          </p:cNvPr>
          <p:cNvSpPr txBox="1"/>
          <p:nvPr/>
        </p:nvSpPr>
        <p:spPr>
          <a:xfrm>
            <a:off x="5013435" y="3110441"/>
            <a:ext cx="447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área do triângulo: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6B13F6F3-0597-4F87-A4F4-BBD7FB980437}"/>
              </a:ext>
            </a:extLst>
          </p:cNvPr>
          <p:cNvCxnSpPr/>
          <p:nvPr/>
        </p:nvCxnSpPr>
        <p:spPr>
          <a:xfrm>
            <a:off x="872359" y="4687614"/>
            <a:ext cx="0" cy="11561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BAFD04BD-DEF7-4959-8C51-0FA3CBFA6986}"/>
              </a:ext>
            </a:extLst>
          </p:cNvPr>
          <p:cNvCxnSpPr/>
          <p:nvPr/>
        </p:nvCxnSpPr>
        <p:spPr>
          <a:xfrm>
            <a:off x="2590800" y="4687614"/>
            <a:ext cx="0" cy="11561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0F0ED9A4-36B4-401B-AB4A-F1D1EFC736DD}"/>
              </a:ext>
            </a:extLst>
          </p:cNvPr>
          <p:cNvCxnSpPr/>
          <p:nvPr/>
        </p:nvCxnSpPr>
        <p:spPr>
          <a:xfrm>
            <a:off x="872359" y="5696607"/>
            <a:ext cx="1702675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58D5E73-E5D2-4A33-A6F0-668F26ECAF9B}"/>
              </a:ext>
            </a:extLst>
          </p:cNvPr>
          <p:cNvSpPr txBox="1"/>
          <p:nvPr/>
        </p:nvSpPr>
        <p:spPr>
          <a:xfrm>
            <a:off x="1061545" y="5381915"/>
            <a:ext cx="72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3D57264-F4F8-4A3B-8E9F-9B9A121E5F92}"/>
              </a:ext>
            </a:extLst>
          </p:cNvPr>
          <p:cNvCxnSpPr>
            <a:cxnSpLocks/>
            <a:endCxn id="17" idx="3"/>
          </p:cNvCxnSpPr>
          <p:nvPr/>
        </p:nvCxnSpPr>
        <p:spPr>
          <a:xfrm>
            <a:off x="1745673" y="4195598"/>
            <a:ext cx="41081" cy="137098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E4606424-3822-4A87-BC50-4B220B8C14D0}"/>
              </a:ext>
            </a:extLst>
          </p:cNvPr>
          <p:cNvCxnSpPr/>
          <p:nvPr/>
        </p:nvCxnSpPr>
        <p:spPr>
          <a:xfrm>
            <a:off x="1748444" y="4195598"/>
            <a:ext cx="149074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A7975810-8ADF-45EE-BBC7-44CD296BEC6C}"/>
              </a:ext>
            </a:extLst>
          </p:cNvPr>
          <p:cNvCxnSpPr/>
          <p:nvPr/>
        </p:nvCxnSpPr>
        <p:spPr>
          <a:xfrm>
            <a:off x="1786754" y="5076560"/>
            <a:ext cx="150298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47486670-9AB2-4C13-A4FF-C3356F53AC43}"/>
              </a:ext>
            </a:extLst>
          </p:cNvPr>
          <p:cNvCxnSpPr/>
          <p:nvPr/>
        </p:nvCxnSpPr>
        <p:spPr>
          <a:xfrm>
            <a:off x="3108960" y="4195598"/>
            <a:ext cx="0" cy="88096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1585300-A498-49FB-B107-9FE15D4DC30D}"/>
              </a:ext>
            </a:extLst>
          </p:cNvPr>
          <p:cNvSpPr txBox="1"/>
          <p:nvPr/>
        </p:nvSpPr>
        <p:spPr>
          <a:xfrm>
            <a:off x="2859238" y="4441372"/>
            <a:ext cx="2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FCD65D4-4746-478B-B089-2AAB9C80863F}"/>
              </a:ext>
            </a:extLst>
          </p:cNvPr>
          <p:cNvSpPr txBox="1"/>
          <p:nvPr/>
        </p:nvSpPr>
        <p:spPr>
          <a:xfrm>
            <a:off x="1124891" y="4148592"/>
            <a:ext cx="2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D0FE5BE-4DB1-487C-840A-E0DB9DF1FC01}"/>
              </a:ext>
            </a:extLst>
          </p:cNvPr>
          <p:cNvSpPr txBox="1"/>
          <p:nvPr/>
        </p:nvSpPr>
        <p:spPr>
          <a:xfrm>
            <a:off x="2147833" y="4190449"/>
            <a:ext cx="29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R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2869CD07-55A9-4AAB-8FE8-0B8656B4B1A0}"/>
              </a:ext>
            </a:extLst>
          </p:cNvPr>
          <p:cNvCxnSpPr/>
          <p:nvPr/>
        </p:nvCxnSpPr>
        <p:spPr>
          <a:xfrm>
            <a:off x="1786754" y="5442065"/>
            <a:ext cx="804046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897A52F-3444-4B3E-9775-FA30ABB38C5A}"/>
              </a:ext>
            </a:extLst>
          </p:cNvPr>
          <p:cNvSpPr txBox="1"/>
          <p:nvPr/>
        </p:nvSpPr>
        <p:spPr>
          <a:xfrm>
            <a:off x="1945275" y="5150405"/>
            <a:ext cx="59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B/2</a:t>
            </a:r>
          </a:p>
        </p:txBody>
      </p:sp>
      <p:sp>
        <p:nvSpPr>
          <p:cNvPr id="46" name="Arco 45">
            <a:extLst>
              <a:ext uri="{FF2B5EF4-FFF2-40B4-BE49-F238E27FC236}">
                <a16:creationId xmlns:a16="http://schemas.microsoft.com/office/drawing/2014/main" id="{D58B0F47-72EB-4B24-832E-F7AB0B4C0623}"/>
              </a:ext>
            </a:extLst>
          </p:cNvPr>
          <p:cNvSpPr/>
          <p:nvPr/>
        </p:nvSpPr>
        <p:spPr>
          <a:xfrm rot="7405648">
            <a:off x="1713220" y="4161414"/>
            <a:ext cx="271928" cy="209430"/>
          </a:xfrm>
          <a:prstGeom prst="arc">
            <a:avLst>
              <a:gd name="adj1" fmla="val 16200000"/>
              <a:gd name="adj2" fmla="val 69373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22974EEE-0B1A-46A0-8EE5-D46A1922596E}"/>
              </a:ext>
            </a:extLst>
          </p:cNvPr>
          <p:cNvSpPr txBox="1"/>
          <p:nvPr/>
        </p:nvSpPr>
        <p:spPr>
          <a:xfrm>
            <a:off x="1512954" y="4312772"/>
            <a:ext cx="41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h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2B73AD0-D3C1-4AC5-AEF8-F2F142823100}"/>
              </a:ext>
            </a:extLst>
          </p:cNvPr>
          <p:cNvSpPr txBox="1"/>
          <p:nvPr/>
        </p:nvSpPr>
        <p:spPr>
          <a:xfrm>
            <a:off x="1722944" y="4322414"/>
            <a:ext cx="54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/2</a:t>
            </a:r>
          </a:p>
        </p:txBody>
      </p: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AB993DD3-D866-41BD-9224-2C52DBFE405A}"/>
              </a:ext>
            </a:extLst>
          </p:cNvPr>
          <p:cNvCxnSpPr/>
          <p:nvPr/>
        </p:nvCxnSpPr>
        <p:spPr>
          <a:xfrm>
            <a:off x="1756182" y="4691746"/>
            <a:ext cx="20540" cy="38481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880CE7B9-6511-4BA9-9F2F-42F85DB4CC07}"/>
              </a:ext>
            </a:extLst>
          </p:cNvPr>
          <p:cNvSpPr txBox="1"/>
          <p:nvPr/>
        </p:nvSpPr>
        <p:spPr>
          <a:xfrm>
            <a:off x="1531360" y="4669045"/>
            <a:ext cx="58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y</a:t>
            </a:r>
          </a:p>
        </p:txBody>
      </p:sp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11B3E638-17D1-4464-A751-A3537E367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149742"/>
              </p:ext>
            </p:extLst>
          </p:nvPr>
        </p:nvGraphicFramePr>
        <p:xfrm>
          <a:off x="3733101" y="3783238"/>
          <a:ext cx="18002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8" name="Equation" r:id="rId12" imgW="1117440" imgH="406080" progId="Equation.DSMT4">
                  <p:embed/>
                </p:oleObj>
              </mc:Choice>
              <mc:Fallback>
                <p:oleObj name="Equation" r:id="rId12" imgW="1117440" imgH="4060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81FF866-5D19-4EAB-8B3C-4360D4571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33101" y="3783238"/>
                        <a:ext cx="180022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o 52">
            <a:extLst>
              <a:ext uri="{FF2B5EF4-FFF2-40B4-BE49-F238E27FC236}">
                <a16:creationId xmlns:a16="http://schemas.microsoft.com/office/drawing/2014/main" id="{7F9666D3-A49C-4D87-AD12-760E47DB5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539253"/>
              </p:ext>
            </p:extLst>
          </p:nvPr>
        </p:nvGraphicFramePr>
        <p:xfrm>
          <a:off x="3685194" y="4532811"/>
          <a:ext cx="44799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" name="Equation" r:id="rId14" imgW="2781000" imgH="507960" progId="Equation.DSMT4">
                  <p:embed/>
                </p:oleObj>
              </mc:Choice>
              <mc:Fallback>
                <p:oleObj name="Equation" r:id="rId14" imgW="2781000" imgH="507960" progId="Equation.DSMT4">
                  <p:embed/>
                  <p:pic>
                    <p:nvPicPr>
                      <p:cNvPr id="52" name="Objeto 51">
                        <a:extLst>
                          <a:ext uri="{FF2B5EF4-FFF2-40B4-BE49-F238E27FC236}">
                            <a16:creationId xmlns:a16="http://schemas.microsoft.com/office/drawing/2014/main" id="{11B3E638-17D1-4464-A751-A3537E367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85194" y="4532811"/>
                        <a:ext cx="4479925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982413B6-EA9A-432B-8891-D99804166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333687"/>
              </p:ext>
            </p:extLst>
          </p:nvPr>
        </p:nvGraphicFramePr>
        <p:xfrm>
          <a:off x="3806825" y="5524500"/>
          <a:ext cx="423386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" name="Equation" r:id="rId16" imgW="2628720" imgH="444240" progId="Equation.DSMT4">
                  <p:embed/>
                </p:oleObj>
              </mc:Choice>
              <mc:Fallback>
                <p:oleObj name="Equation" r:id="rId16" imgW="2628720" imgH="444240" progId="Equation.DSMT4">
                  <p:embed/>
                  <p:pic>
                    <p:nvPicPr>
                      <p:cNvPr id="53" name="Objeto 52">
                        <a:extLst>
                          <a:ext uri="{FF2B5EF4-FFF2-40B4-BE49-F238E27FC236}">
                            <a16:creationId xmlns:a16="http://schemas.microsoft.com/office/drawing/2014/main" id="{7F9666D3-A49C-4D87-AD12-760E47DB5B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06825" y="5524500"/>
                        <a:ext cx="4233863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61B321C8-BDB3-4869-BFD3-490C12E85AE7}"/>
              </a:ext>
            </a:extLst>
          </p:cNvPr>
          <p:cNvSpPr/>
          <p:nvPr/>
        </p:nvSpPr>
        <p:spPr>
          <a:xfrm>
            <a:off x="5799564" y="3917653"/>
            <a:ext cx="1349551" cy="348476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2A8AA5AA-74BA-48C8-85DF-96FDA0E83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091953"/>
              </p:ext>
            </p:extLst>
          </p:nvPr>
        </p:nvGraphicFramePr>
        <p:xfrm>
          <a:off x="7252138" y="3664520"/>
          <a:ext cx="372427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" name="Equation" r:id="rId18" imgW="2311200" imgH="444240" progId="Equation.DSMT4">
                  <p:embed/>
                </p:oleObj>
              </mc:Choice>
              <mc:Fallback>
                <p:oleObj name="Equation" r:id="rId18" imgW="2311200" imgH="444240" progId="Equation.DSMT4">
                  <p:embed/>
                  <p:pic>
                    <p:nvPicPr>
                      <p:cNvPr id="52" name="Objeto 51">
                        <a:extLst>
                          <a:ext uri="{FF2B5EF4-FFF2-40B4-BE49-F238E27FC236}">
                            <a16:creationId xmlns:a16="http://schemas.microsoft.com/office/drawing/2014/main" id="{11B3E638-17D1-4464-A751-A3537E367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52138" y="3664520"/>
                        <a:ext cx="3724275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Seta: para Baixo 56">
            <a:extLst>
              <a:ext uri="{FF2B5EF4-FFF2-40B4-BE49-F238E27FC236}">
                <a16:creationId xmlns:a16="http://schemas.microsoft.com/office/drawing/2014/main" id="{DD53DFD9-0BBE-4752-A46B-82621E9CDD92}"/>
              </a:ext>
            </a:extLst>
          </p:cNvPr>
          <p:cNvSpPr/>
          <p:nvPr/>
        </p:nvSpPr>
        <p:spPr>
          <a:xfrm rot="18693248">
            <a:off x="8619732" y="4329055"/>
            <a:ext cx="262755" cy="544575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id="{CD6F0626-D47C-4999-8DB3-227D9D74B3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903268"/>
              </p:ext>
            </p:extLst>
          </p:nvPr>
        </p:nvGraphicFramePr>
        <p:xfrm>
          <a:off x="8969165" y="4463057"/>
          <a:ext cx="27432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2" name="Equation" r:id="rId20" imgW="1701720" imgH="444240" progId="Equation.DSMT4">
                  <p:embed/>
                </p:oleObj>
              </mc:Choice>
              <mc:Fallback>
                <p:oleObj name="Equation" r:id="rId20" imgW="1701720" imgH="444240" progId="Equation.DSMT4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2A8AA5AA-74BA-48C8-85DF-96FDA0E83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969165" y="4463057"/>
                        <a:ext cx="2743200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Seta: para Baixo 58">
            <a:extLst>
              <a:ext uri="{FF2B5EF4-FFF2-40B4-BE49-F238E27FC236}">
                <a16:creationId xmlns:a16="http://schemas.microsoft.com/office/drawing/2014/main" id="{56CAEAD7-A4AD-46B1-91E2-82D0E26F4AA2}"/>
              </a:ext>
            </a:extLst>
          </p:cNvPr>
          <p:cNvSpPr/>
          <p:nvPr/>
        </p:nvSpPr>
        <p:spPr>
          <a:xfrm>
            <a:off x="10030739" y="5044833"/>
            <a:ext cx="262755" cy="544575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787A0881-284E-4761-91C5-A870A4D1F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342634"/>
              </p:ext>
            </p:extLst>
          </p:nvPr>
        </p:nvGraphicFramePr>
        <p:xfrm>
          <a:off x="9169671" y="5584411"/>
          <a:ext cx="20875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" name="Equation" r:id="rId22" imgW="1295280" imgH="419040" progId="Equation.DSMT4">
                  <p:embed/>
                </p:oleObj>
              </mc:Choice>
              <mc:Fallback>
                <p:oleObj name="Equation" r:id="rId22" imgW="1295280" imgH="419040" progId="Equation.DSMT4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2A8AA5AA-74BA-48C8-85DF-96FDA0E83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169671" y="5584411"/>
                        <a:ext cx="2087563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tângulo 60">
            <a:extLst>
              <a:ext uri="{FF2B5EF4-FFF2-40B4-BE49-F238E27FC236}">
                <a16:creationId xmlns:a16="http://schemas.microsoft.com/office/drawing/2014/main" id="{8E137910-6740-4ADD-9FF6-2D95FECAC0D7}"/>
              </a:ext>
            </a:extLst>
          </p:cNvPr>
          <p:cNvSpPr/>
          <p:nvPr/>
        </p:nvSpPr>
        <p:spPr>
          <a:xfrm>
            <a:off x="5318234" y="4559781"/>
            <a:ext cx="2914150" cy="8737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28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7" grpId="0"/>
      <p:bldP spid="37" grpId="0"/>
      <p:bldP spid="38" grpId="0"/>
      <p:bldP spid="39" grpId="0"/>
      <p:bldP spid="45" grpId="0"/>
      <p:bldP spid="46" grpId="0" animBg="1"/>
      <p:bldP spid="47" grpId="0"/>
      <p:bldP spid="48" grpId="0"/>
      <p:bldP spid="51" grpId="0"/>
      <p:bldP spid="55" grpId="0" animBg="1"/>
      <p:bldP spid="57" grpId="0" animBg="1"/>
      <p:bldP spid="59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3F3468-9288-4C4D-95EE-633E44896170}"/>
              </a:ext>
            </a:extLst>
          </p:cNvPr>
          <p:cNvSpPr/>
          <p:nvPr/>
        </p:nvSpPr>
        <p:spPr>
          <a:xfrm>
            <a:off x="176981" y="157316"/>
            <a:ext cx="11857703" cy="6518787"/>
          </a:xfrm>
          <a:prstGeom prst="rect">
            <a:avLst/>
          </a:prstGeom>
          <a:noFill/>
          <a:ln w="76200">
            <a:solidFill>
              <a:srgbClr val="C45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 descr="C:\Users\Raimundo F Ignacio\AppData\Local\Temp\SNAGHTML166d757a.PNG">
            <a:extLst>
              <a:ext uri="{FF2B5EF4-FFF2-40B4-BE49-F238E27FC236}">
                <a16:creationId xmlns:a16="http://schemas.microsoft.com/office/drawing/2014/main" id="{E7F8773F-731A-4ADB-A6F5-0FD421AA6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7" y="447511"/>
            <a:ext cx="24860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6C90488-201C-4B05-A35D-79AAE1118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151894"/>
              </p:ext>
            </p:extLst>
          </p:nvPr>
        </p:nvGraphicFramePr>
        <p:xfrm>
          <a:off x="3417558" y="936600"/>
          <a:ext cx="3184636" cy="611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7" name="Equation" r:id="rId5" imgW="1257120" imgH="241200" progId="Equation.DSMT4">
                  <p:embed/>
                </p:oleObj>
              </mc:Choice>
              <mc:Fallback>
                <p:oleObj name="Equation" r:id="rId5" imgW="1257120" imgH="241200" progId="Equation.DSMT4">
                  <p:embed/>
                  <p:pic>
                    <p:nvPicPr>
                      <p:cNvPr id="65" name="Objeto 64">
                        <a:extLst>
                          <a:ext uri="{FF2B5EF4-FFF2-40B4-BE49-F238E27FC236}">
                            <a16:creationId xmlns:a16="http://schemas.microsoft.com/office/drawing/2014/main" id="{366B1190-4F6B-455E-87F3-F4595DA43F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7558" y="936600"/>
                        <a:ext cx="3184636" cy="611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A31E450-BABE-4A51-9475-090BD473E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345501"/>
              </p:ext>
            </p:extLst>
          </p:nvPr>
        </p:nvGraphicFramePr>
        <p:xfrm>
          <a:off x="8317898" y="804305"/>
          <a:ext cx="3054295" cy="87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" name="Equation" r:id="rId7" imgW="1460160" imgH="419040" progId="Equation.DSMT4">
                  <p:embed/>
                </p:oleObj>
              </mc:Choice>
              <mc:Fallback>
                <p:oleObj name="Equation" r:id="rId7" imgW="1460160" imgH="4190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86C90488-201C-4B05-A35D-79AAE1118E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17898" y="804305"/>
                        <a:ext cx="3054295" cy="87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8EFDAC4E-AFAB-489E-AB98-6C85AC1E7F3A}"/>
              </a:ext>
            </a:extLst>
          </p:cNvPr>
          <p:cNvSpPr/>
          <p:nvPr/>
        </p:nvSpPr>
        <p:spPr>
          <a:xfrm>
            <a:off x="6979470" y="1089360"/>
            <a:ext cx="834193" cy="305525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155F37E-BCE4-4D25-9A0B-48BF2CF350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37167"/>
              </p:ext>
            </p:extLst>
          </p:nvPr>
        </p:nvGraphicFramePr>
        <p:xfrm>
          <a:off x="5462478" y="1888779"/>
          <a:ext cx="27082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" name="Equation" r:id="rId9" imgW="1295280" imgH="419040" progId="Equation.DSMT4">
                  <p:embed/>
                </p:oleObj>
              </mc:Choice>
              <mc:Fallback>
                <p:oleObj name="Equation" r:id="rId9" imgW="1295280" imgH="4190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6A31E450-BABE-4A51-9475-090BD473E5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62478" y="1888779"/>
                        <a:ext cx="270827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D8343B0A-51B1-42B4-AA67-6272C4747F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154" y="3189557"/>
            <a:ext cx="2794404" cy="27318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297FA8B-60E2-4A2F-82EF-085F66EB075C}"/>
              </a:ext>
            </a:extLst>
          </p:cNvPr>
          <p:cNvSpPr txBox="1"/>
          <p:nvPr/>
        </p:nvSpPr>
        <p:spPr>
          <a:xfrm>
            <a:off x="3661815" y="3431628"/>
            <a:ext cx="450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Podemos escrever que: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938C84D2-00A8-4767-8CCF-162C8BF944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818287"/>
              </p:ext>
            </p:extLst>
          </p:nvPr>
        </p:nvGraphicFramePr>
        <p:xfrm>
          <a:off x="3790046" y="4018704"/>
          <a:ext cx="60531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" name="Equation" r:id="rId12" imgW="2895480" imgH="457200" progId="Equation.DSMT4">
                  <p:embed/>
                </p:oleObj>
              </mc:Choice>
              <mc:Fallback>
                <p:oleObj name="Equation" r:id="rId12" imgW="2895480" imgH="4572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155F37E-BCE4-4D25-9A0B-48BF2CF35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90046" y="4018704"/>
                        <a:ext cx="6053137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3F2C37E-2FAC-4F9F-901D-C9EBA305E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115023"/>
              </p:ext>
            </p:extLst>
          </p:nvPr>
        </p:nvGraphicFramePr>
        <p:xfrm>
          <a:off x="3790046" y="5103841"/>
          <a:ext cx="22304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1" name="Equation" r:id="rId14" imgW="1066680" imgH="444240" progId="Equation.DSMT4">
                  <p:embed/>
                </p:oleObj>
              </mc:Choice>
              <mc:Fallback>
                <p:oleObj name="Equation" r:id="rId14" imgW="1066680" imgH="44424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938C84D2-00A8-4767-8CCF-162C8BF944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90046" y="5103841"/>
                        <a:ext cx="2230438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C11578DC-FB94-48E9-BC6E-476657513A37}"/>
              </a:ext>
            </a:extLst>
          </p:cNvPr>
          <p:cNvSpPr/>
          <p:nvPr/>
        </p:nvSpPr>
        <p:spPr>
          <a:xfrm>
            <a:off x="3661815" y="4974379"/>
            <a:ext cx="2434185" cy="1165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D302DCCD-958B-4A20-913B-AA694B026FA5}"/>
              </a:ext>
            </a:extLst>
          </p:cNvPr>
          <p:cNvSpPr/>
          <p:nvPr/>
        </p:nvSpPr>
        <p:spPr>
          <a:xfrm>
            <a:off x="6562373" y="5379415"/>
            <a:ext cx="834193" cy="305525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1F1E5EC3-4B3B-466C-85D6-C01F150FF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386381"/>
              </p:ext>
            </p:extLst>
          </p:nvPr>
        </p:nvGraphicFramePr>
        <p:xfrm>
          <a:off x="7886371" y="5091913"/>
          <a:ext cx="29210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" name="Equation" r:id="rId16" imgW="1396800" imgH="444240" progId="Equation.DSMT4">
                  <p:embed/>
                </p:oleObj>
              </mc:Choice>
              <mc:Fallback>
                <p:oleObj name="Equation" r:id="rId16" imgW="1396800" imgH="44424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43F2C37E-2FAC-4F9F-901D-C9EBA305E4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86371" y="5091913"/>
                        <a:ext cx="29210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A192093B-F55C-46DE-9756-8CAB1B439044}"/>
              </a:ext>
            </a:extLst>
          </p:cNvPr>
          <p:cNvSpPr/>
          <p:nvPr/>
        </p:nvSpPr>
        <p:spPr>
          <a:xfrm>
            <a:off x="7651531" y="5091913"/>
            <a:ext cx="3289738" cy="1047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F7781B5-32A9-40A5-8E4A-7A0C17BB94C0}"/>
              </a:ext>
            </a:extLst>
          </p:cNvPr>
          <p:cNvSpPr/>
          <p:nvPr/>
        </p:nvSpPr>
        <p:spPr>
          <a:xfrm>
            <a:off x="5738648" y="1888779"/>
            <a:ext cx="2579250" cy="964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9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3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0A98649-72B0-4BEE-B6DC-371ED2D932E9}"/>
              </a:ext>
            </a:extLst>
          </p:cNvPr>
          <p:cNvSpPr/>
          <p:nvPr/>
        </p:nvSpPr>
        <p:spPr>
          <a:xfrm>
            <a:off x="176981" y="157316"/>
            <a:ext cx="11857703" cy="6518787"/>
          </a:xfrm>
          <a:prstGeom prst="rect">
            <a:avLst/>
          </a:prstGeom>
          <a:noFill/>
          <a:ln w="76200">
            <a:solidFill>
              <a:srgbClr val="C45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3FB7332-CFC0-4D14-A14E-EC76CF400F19}"/>
              </a:ext>
            </a:extLst>
          </p:cNvPr>
          <p:cNvSpPr/>
          <p:nvPr/>
        </p:nvSpPr>
        <p:spPr>
          <a:xfrm>
            <a:off x="527348" y="459093"/>
            <a:ext cx="10519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15 – </a:t>
            </a:r>
            <a:r>
              <a:rPr lang="pt-BR" dirty="0"/>
              <a:t>Demonstre que as equações obtidas para a possibilidade 1, são válidas para a possibilidade 2. </a:t>
            </a:r>
          </a:p>
        </p:txBody>
      </p:sp>
      <p:pic>
        <p:nvPicPr>
          <p:cNvPr id="9218" name="Picture 2" descr="C:\Users\Raimundo F Ignacio\AppData\Local\Temp\SNAGHTML1781cd7e.PNG">
            <a:extLst>
              <a:ext uri="{FF2B5EF4-FFF2-40B4-BE49-F238E27FC236}">
                <a16:creationId xmlns:a16="http://schemas.microsoft.com/office/drawing/2014/main" id="{E903B0EC-11FF-46B5-8FE4-2A35E73CD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4" y="828425"/>
            <a:ext cx="28003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48E83F01-CC65-4D04-B004-36548734F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412856"/>
              </p:ext>
            </p:extLst>
          </p:nvPr>
        </p:nvGraphicFramePr>
        <p:xfrm>
          <a:off x="3396537" y="1130202"/>
          <a:ext cx="1940788" cy="71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" name="Equation" r:id="rId5" imgW="1104840" imgH="406080" progId="Equation.DSMT4">
                  <p:embed/>
                </p:oleObj>
              </mc:Choice>
              <mc:Fallback>
                <p:oleObj name="Equation" r:id="rId5" imgW="1104840" imgH="40608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DD2D1BEC-D09E-4B5F-A037-697F9B7FE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6537" y="1130202"/>
                        <a:ext cx="1940788" cy="713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175A5E8-C039-48A3-B600-B8C202060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578440"/>
              </p:ext>
            </p:extLst>
          </p:nvPr>
        </p:nvGraphicFramePr>
        <p:xfrm>
          <a:off x="3630331" y="1895225"/>
          <a:ext cx="14732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" name="Equation" r:id="rId7" imgW="914400" imgH="444240" progId="Equation.DSMT4">
                  <p:embed/>
                </p:oleObj>
              </mc:Choice>
              <mc:Fallback>
                <p:oleObj name="Equation" r:id="rId7" imgW="914400" imgH="44424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1488CF67-3BD0-4255-A57E-38354A8F1B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0331" y="1895225"/>
                        <a:ext cx="1473200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8D8CC55-27B7-4A49-93C0-90F94A0EE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729498"/>
              </p:ext>
            </p:extLst>
          </p:nvPr>
        </p:nvGraphicFramePr>
        <p:xfrm>
          <a:off x="5787217" y="1018925"/>
          <a:ext cx="24415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1" name="Equation" r:id="rId9" imgW="1168200" imgH="419040" progId="Equation.DSMT4">
                  <p:embed/>
                </p:oleObj>
              </mc:Choice>
              <mc:Fallback>
                <p:oleObj name="Equation" r:id="rId9" imgW="1168200" imgH="4190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89D5095F-6597-426F-B9C0-58AEB2E418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87217" y="1018925"/>
                        <a:ext cx="244157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71E77437-3B4E-45DD-A667-4405CABAE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035600"/>
              </p:ext>
            </p:extLst>
          </p:nvPr>
        </p:nvGraphicFramePr>
        <p:xfrm>
          <a:off x="5787217" y="1788068"/>
          <a:ext cx="22304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" name="Equation" r:id="rId11" imgW="1066680" imgH="444240" progId="Equation.DSMT4">
                  <p:embed/>
                </p:oleObj>
              </mc:Choice>
              <mc:Fallback>
                <p:oleObj name="Equation" r:id="rId11" imgW="1066680" imgH="44424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DAF148BD-1A61-425D-8DB6-0200C72DDE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87217" y="1788068"/>
                        <a:ext cx="2230438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B1E4C917-AA91-405A-8137-B4133531B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170329"/>
              </p:ext>
            </p:extLst>
          </p:nvPr>
        </p:nvGraphicFramePr>
        <p:xfrm>
          <a:off x="8671238" y="1457075"/>
          <a:ext cx="29210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3" name="Equation" r:id="rId13" imgW="1396800" imgH="444240" progId="Equation.DSMT4">
                  <p:embed/>
                </p:oleObj>
              </mc:Choice>
              <mc:Fallback>
                <p:oleObj name="Equation" r:id="rId13" imgW="1396800" imgH="44424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AF4BD7AB-50D3-49E0-B07A-9EEB75703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71238" y="1457075"/>
                        <a:ext cx="29210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7ED115FB-AF3E-4DEF-9AF1-A64F8E2C9BB6}"/>
              </a:ext>
            </a:extLst>
          </p:cNvPr>
          <p:cNvSpPr/>
          <p:nvPr/>
        </p:nvSpPr>
        <p:spPr>
          <a:xfrm>
            <a:off x="392595" y="828425"/>
            <a:ext cx="4143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066AC1A-C24A-4192-8FDD-0BF26E01F3AE}"/>
              </a:ext>
            </a:extLst>
          </p:cNvPr>
          <p:cNvSpPr/>
          <p:nvPr/>
        </p:nvSpPr>
        <p:spPr>
          <a:xfrm>
            <a:off x="386584" y="3347232"/>
            <a:ext cx="113429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9863" indent="-1439863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16 – </a:t>
            </a:r>
            <a:r>
              <a:rPr lang="pt-BR" dirty="0"/>
              <a:t>Uma galeria de águas pluviais de 1,0 m de diâmetro, coeficiente de rugosidade de Manning n = 0,013 e declividade de fundo I</a:t>
            </a:r>
            <a:r>
              <a:rPr lang="pt-BR" baseline="-25000" dirty="0"/>
              <a:t>0</a:t>
            </a:r>
            <a:r>
              <a:rPr lang="pt-BR" dirty="0"/>
              <a:t> = 2,5 * 10</a:t>
            </a:r>
            <a:r>
              <a:rPr lang="pt-BR" baseline="30000" dirty="0"/>
              <a:t>-3</a:t>
            </a:r>
            <a:r>
              <a:rPr lang="pt-BR" dirty="0"/>
              <a:t> m/m transporta, em condições de regime permanente uniforme, uma vazão de 1,2 m³/s.</a:t>
            </a:r>
          </a:p>
          <a:p>
            <a:pPr marL="1439863">
              <a:buFont typeface="+mj-lt"/>
              <a:buAutoNum type="alphaLcPeriod"/>
            </a:pPr>
            <a:r>
              <a:rPr lang="pt-BR" dirty="0"/>
              <a:t> Determine a altura d’água e a velocidade média do escoamento.</a:t>
            </a:r>
          </a:p>
          <a:p>
            <a:pPr marL="1703388" indent="-263525">
              <a:buFont typeface="+mj-lt"/>
              <a:buAutoNum type="alphaLcPeriod" startAt="3"/>
            </a:pPr>
            <a:r>
              <a:rPr lang="pt-BR" dirty="0"/>
              <a:t>Qual seria a capacidade de vazão da galeria, se ela funcionasse na condição de máxima vazão?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ADF3D45-E130-4CDF-BE5A-22DE21D0A2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864" y="4886675"/>
            <a:ext cx="1684467" cy="169401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D9118AE-7569-4AAB-AC1E-854D25277C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7655" y="5592445"/>
            <a:ext cx="1501270" cy="823031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0D98A8A4-FB6A-4876-93F2-878F6A9D47E1}"/>
              </a:ext>
            </a:extLst>
          </p:cNvPr>
          <p:cNvSpPr/>
          <p:nvPr/>
        </p:nvSpPr>
        <p:spPr>
          <a:xfrm>
            <a:off x="4366931" y="5108028"/>
            <a:ext cx="3650724" cy="924910"/>
          </a:xfrm>
          <a:prstGeom prst="wedgeEllipseCallout">
            <a:avLst>
              <a:gd name="adj1" fmla="val 60354"/>
              <a:gd name="adj2" fmla="val 36364"/>
            </a:avLst>
          </a:prstGeom>
          <a:solidFill>
            <a:srgbClr val="BB660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retirado do livro de Hidráulica Básica página 263</a:t>
            </a:r>
          </a:p>
        </p:txBody>
      </p:sp>
    </p:spTree>
    <p:extLst>
      <p:ext uri="{BB962C8B-B14F-4D97-AF65-F5344CB8AC3E}">
        <p14:creationId xmlns:p14="http://schemas.microsoft.com/office/powerpoint/2010/main" val="6345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865</Words>
  <Application>Microsoft Office PowerPoint</Application>
  <PresentationFormat>Widescreen</PresentationFormat>
  <Paragraphs>112</Paragraphs>
  <Slides>17</Slides>
  <Notes>15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Tema do Office</vt:lpstr>
      <vt:lpstr>Equation</vt:lpstr>
      <vt:lpstr>MathType 6.0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20</cp:revision>
  <dcterms:created xsi:type="dcterms:W3CDTF">2019-05-25T13:36:18Z</dcterms:created>
  <dcterms:modified xsi:type="dcterms:W3CDTF">2019-05-27T14:31:22Z</dcterms:modified>
</cp:coreProperties>
</file>