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256" r:id="rId3"/>
    <p:sldId id="273" r:id="rId4"/>
    <p:sldId id="275" r:id="rId5"/>
    <p:sldId id="276" r:id="rId6"/>
    <p:sldId id="277" r:id="rId7"/>
    <p:sldId id="278" r:id="rId8"/>
    <p:sldId id="279" r:id="rId9"/>
    <p:sldId id="287" r:id="rId10"/>
    <p:sldId id="271" r:id="rId11"/>
    <p:sldId id="281" r:id="rId12"/>
    <p:sldId id="285" r:id="rId13"/>
    <p:sldId id="286" r:id="rId14"/>
    <p:sldId id="274" r:id="rId15"/>
    <p:sldId id="282" r:id="rId16"/>
    <p:sldId id="283" r:id="rId17"/>
    <p:sldId id="288" r:id="rId18"/>
    <p:sldId id="284" r:id="rId19"/>
    <p:sldId id="280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6969"/>
    <a:srgbClr val="E33E1D"/>
    <a:srgbClr val="CB0A10"/>
    <a:srgbClr val="1F1F22"/>
    <a:srgbClr val="8585FF"/>
    <a:srgbClr val="860011"/>
    <a:srgbClr val="9B2E2A"/>
    <a:srgbClr val="9C2E2A"/>
    <a:srgbClr val="B4620C"/>
    <a:srgbClr val="8400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17DF1-97E5-4A9B-8FE4-A574CEB7AEBD}" type="datetimeFigureOut">
              <a:rPr lang="pt-BR" smtClean="0"/>
              <a:t>16/05/2019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3835A-4139-4BE7-BB58-AB412899D3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42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3835A-4139-4BE7-BB58-AB412899D3F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444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3835A-4139-4BE7-BB58-AB412899D3F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01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3835A-4139-4BE7-BB58-AB412899D3F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7684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3835A-4139-4BE7-BB58-AB412899D3F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916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3835A-4139-4BE7-BB58-AB412899D3F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031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3835A-4139-4BE7-BB58-AB412899D3F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522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3835A-4139-4BE7-BB58-AB412899D3F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22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0154A2-14CD-4BBF-B8C9-DF13DD0C2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8B62A3-41C1-40EE-A997-5101ADA72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86E4AD0-1A4C-414B-855B-E2C5D4C5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5277-439C-4ABA-8341-5E6E9D344D92}" type="datetimeFigureOut">
              <a:rPr lang="pt-BR" smtClean="0"/>
              <a:t>16/05/2019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CD0B8C-C598-49A8-AC11-6DD45B0A8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0520A3-4F6E-459E-82FB-0C34FE79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CA4E-25F3-482B-93A5-A23D4E2777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48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CE1EE-46C3-4A7C-8262-29AC1B55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8CAF07-5E72-4BC4-8AB6-F934274B4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25A933-814B-405A-BF2F-1E50FCB8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5277-439C-4ABA-8341-5E6E9D344D92}" type="datetimeFigureOut">
              <a:rPr lang="pt-BR" smtClean="0"/>
              <a:t>16/05/2019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D82491-7E8B-4EA1-AE41-447707502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9FC9C9-C74B-4B4E-A1A1-96BF6F0D1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CA4E-25F3-482B-93A5-A23D4E2777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7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1955FC-9DC4-4161-9D44-D0C7F3E91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6002B3-0E73-49A8-8D9A-05908F27E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67DECC-D9A8-4F54-AB65-1647514B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5277-439C-4ABA-8341-5E6E9D344D92}" type="datetimeFigureOut">
              <a:rPr lang="pt-BR" smtClean="0"/>
              <a:t>16/05/2019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D20560-72E6-436F-BCD6-70CC8855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BE3CB3-E8B3-46DA-9C87-FD6A3686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CA4E-25F3-482B-93A5-A23D4E2777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64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68A1F-531C-4398-85A3-C2504A5FF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65505-5204-4DBC-BAC8-DBA869D00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03EA17-47C8-4CE2-885C-D8BC90F2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5277-439C-4ABA-8341-5E6E9D344D92}" type="datetimeFigureOut">
              <a:rPr lang="pt-BR" smtClean="0"/>
              <a:t>16/05/2019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44C6DF-0770-4ADA-AA8E-EB2CE3CD4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C3AA81-E0BD-403A-A0C6-854502CE7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CA4E-25F3-482B-93A5-A23D4E2777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41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F3F80D-1F9B-436E-B243-F89FC09CF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C0E6212-BE1F-487F-BE0A-560343A61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8AD175-2B47-478B-844E-C84FC6C4A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5277-439C-4ABA-8341-5E6E9D344D92}" type="datetimeFigureOut">
              <a:rPr lang="pt-BR" smtClean="0"/>
              <a:t>16/05/2019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431B31-7E7D-4187-8FC0-E4BA52554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860CBDE-6E75-41C4-AE36-EEEF2BB1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CA4E-25F3-482B-93A5-A23D4E2777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114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800F7-3EC7-44FD-B0B0-AAB86E9B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3A7A8C-9635-4756-9E3F-B1AC9D417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8F1340-84A1-48C0-B145-AAD83FF33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A1DCC70-E1E6-4EC1-95C2-A084F9D5C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5277-439C-4ABA-8341-5E6E9D344D92}" type="datetimeFigureOut">
              <a:rPr lang="pt-BR" smtClean="0"/>
              <a:t>16/05/2019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C5F19E-82A7-4F80-B4EE-3CD13C71E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A8A482-AFC4-4C56-AD04-695E8456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CA4E-25F3-482B-93A5-A23D4E2777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937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7772F-2C2F-4809-92D2-E90E8B65E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D15B98-1ADA-4E94-B00D-4A96147F1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01175C-F245-46B6-84BC-C6778AD1A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A7D98AA-EC39-4AB2-85F8-12B02C5660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A472CE3-5044-4D09-AB04-4666BE246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70C92D4-4B34-4B43-8527-A9CE32D2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5277-439C-4ABA-8341-5E6E9D344D92}" type="datetimeFigureOut">
              <a:rPr lang="pt-BR" smtClean="0"/>
              <a:t>16/05/2019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DA7F681-B8F1-47FE-9778-6ABAED90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9B0560F-28DF-471D-93D5-5AE40DCF0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CA4E-25F3-482B-93A5-A23D4E2777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55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7C72D8-29E4-472C-BAA9-A4879E67D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80680D8-FCA3-4B6A-BF53-826CB6CB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5277-439C-4ABA-8341-5E6E9D344D92}" type="datetimeFigureOut">
              <a:rPr lang="pt-BR" smtClean="0"/>
              <a:t>16/05/2019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DFAA86E-14E8-4892-ABD9-87BDB850F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7CD299D-BECA-4E60-A462-15468B3D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CA4E-25F3-482B-93A5-A23D4E2777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36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8038A5-17A1-446D-ACA7-F2C5772A5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5277-439C-4ABA-8341-5E6E9D344D92}" type="datetimeFigureOut">
              <a:rPr lang="pt-BR" smtClean="0"/>
              <a:t>16/05/2019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D21D7FB-8F53-4784-B0C1-334D46A67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E64F7E-0870-4476-A852-6DE4EBFD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CA4E-25F3-482B-93A5-A23D4E2777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60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BF9A2-82ED-4F27-9A4D-D6E4BCC4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ACF7EF-387E-4E2A-AD39-15C0B29D3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D67E04-CABC-4BDD-ABC7-BE2987EA9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F43928-4623-4D39-887B-0B28245E9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5277-439C-4ABA-8341-5E6E9D344D92}" type="datetimeFigureOut">
              <a:rPr lang="pt-BR" smtClean="0"/>
              <a:t>16/05/2019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4ABEF46-E648-41CE-80CB-5AF4B2C3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9A1F97-D746-427E-BB6A-CD0455622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CA4E-25F3-482B-93A5-A23D4E2777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723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31F25-CF4B-47A0-ACB4-5D68B7E68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D4DD024-E13F-4ED9-929D-2DBE1B86A0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7B90D8B-BC0C-46C7-BEA5-091EAD135A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3A76A2-1176-44F8-91B9-0A6D96C31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A5277-439C-4ABA-8341-5E6E9D344D92}" type="datetimeFigureOut">
              <a:rPr lang="pt-BR" smtClean="0"/>
              <a:t>16/05/2019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9DDB3A0-A3B3-4506-979E-A8954C06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5850D5-58A9-4969-BD90-EBAAED760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6CA4E-25F3-482B-93A5-A23D4E2777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36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0BD7EC0-93C2-415A-BDDB-C7550044D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64592AD-FED5-45C5-8A96-B6377AAC9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A2DC89-7503-4B84-8CD9-56C6BCB43B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A5277-439C-4ABA-8341-5E6E9D344D92}" type="datetimeFigureOut">
              <a:rPr lang="pt-BR" smtClean="0"/>
              <a:t>16/05/2019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8748A1-D563-42C9-8B30-CC819192C6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A47DC3-E213-4F69-9E44-0A411A757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CA4E-25F3-482B-93A5-A23D4E2777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59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7.png"/><Relationship Id="rId4" Type="http://schemas.openxmlformats.org/officeDocument/2006/relationships/image" Target="../media/image5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54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3.wmf"/><Relationship Id="rId4" Type="http://schemas.openxmlformats.org/officeDocument/2006/relationships/image" Target="../media/image55.png"/><Relationship Id="rId9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5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61.pn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wmf"/><Relationship Id="rId11" Type="http://schemas.openxmlformats.org/officeDocument/2006/relationships/image" Target="../media/image60.wmf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62.png"/><Relationship Id="rId9" Type="http://schemas.openxmlformats.org/officeDocument/2006/relationships/image" Target="../media/image5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38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5.png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1.w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7.wmf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23.png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10" Type="http://schemas.openxmlformats.org/officeDocument/2006/relationships/image" Target="../media/image16.wmf"/><Relationship Id="rId19" Type="http://schemas.openxmlformats.org/officeDocument/2006/relationships/image" Target="../media/image20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2.bin"/><Relationship Id="rId14" Type="http://schemas.openxmlformats.org/officeDocument/2006/relationships/oleObject" Target="../embeddings/oleObject4.bin"/><Relationship Id="rId22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9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8.wmf"/><Relationship Id="rId5" Type="http://schemas.openxmlformats.org/officeDocument/2006/relationships/image" Target="../media/image32.png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1.png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5.wmf"/><Relationship Id="rId5" Type="http://schemas.openxmlformats.org/officeDocument/2006/relationships/image" Target="../media/image38.png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32.png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9.bin"/><Relationship Id="rId7" Type="http://schemas.openxmlformats.org/officeDocument/2006/relationships/image" Target="../media/image44.png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5.png"/><Relationship Id="rId4" Type="http://schemas.openxmlformats.org/officeDocument/2006/relationships/image" Target="../media/image39.wmf"/><Relationship Id="rId9" Type="http://schemas.openxmlformats.org/officeDocument/2006/relationships/image" Target="../media/image41.wmf"/><Relationship Id="rId14" Type="http://schemas.openxmlformats.org/officeDocument/2006/relationships/image" Target="../media/image4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14" y="347091"/>
            <a:ext cx="2771429" cy="370476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97525" y="4463626"/>
            <a:ext cx="28820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viagem a Sales, a 440 quilômetros da capital, Sandra Mogami clicou o filho Diego, de 5 anos, nadando nas águas cristalinas do Rio Tietê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343" y="495965"/>
            <a:ext cx="4780952" cy="320952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7315200" y="4001430"/>
            <a:ext cx="2882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Trecho do rio Tietê na região de São Paulo</a:t>
            </a:r>
          </a:p>
        </p:txBody>
      </p:sp>
      <p:sp>
        <p:nvSpPr>
          <p:cNvPr id="2" name="Explosão 2 1"/>
          <p:cNvSpPr/>
          <p:nvPr/>
        </p:nvSpPr>
        <p:spPr>
          <a:xfrm>
            <a:off x="4641272" y="4647761"/>
            <a:ext cx="7398328" cy="2057839"/>
          </a:xfrm>
          <a:prstGeom prst="irregularSeal2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DEVEMOS DECIDIR O QUE DESEJAMOS VER E SER NO NOSSO AMANHÃ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20CA3B0-8BEB-4D52-BAA5-A5104C837765}"/>
              </a:ext>
            </a:extLst>
          </p:cNvPr>
          <p:cNvSpPr txBox="1"/>
          <p:nvPr/>
        </p:nvSpPr>
        <p:spPr>
          <a:xfrm>
            <a:off x="3982468" y="342404"/>
            <a:ext cx="2010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CANAIS COM ESCOAMENTO PERMANENTE E UNIFORME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70B810-1894-4CCE-9010-51752F5F6660}"/>
              </a:ext>
            </a:extLst>
          </p:cNvPr>
          <p:cNvSpPr txBox="1"/>
          <p:nvPr/>
        </p:nvSpPr>
        <p:spPr>
          <a:xfrm>
            <a:off x="3879530" y="2015613"/>
            <a:ext cx="2216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CONHECIMENTO É UMA FORMA DE CRIAR A CONSCIENTIZAÇÃO DA NOSSA RESPONSABILIDADE DE PRESERVAÇÃO</a:t>
            </a:r>
          </a:p>
        </p:txBody>
      </p:sp>
    </p:spTree>
    <p:extLst>
      <p:ext uri="{BB962C8B-B14F-4D97-AF65-F5344CB8AC3E}">
        <p14:creationId xmlns:p14="http://schemas.microsoft.com/office/powerpoint/2010/main" val="262067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30710"/>
            <a:ext cx="10515600" cy="808926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Tanto para utilizar o Reynolds como o Froude, devemos saber obter a velocidade média do escoamento e para isto, recorremos inicialmente a fórmula de Chézy.</a:t>
            </a: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803913"/>
              </p:ext>
            </p:extLst>
          </p:nvPr>
        </p:nvGraphicFramePr>
        <p:xfrm>
          <a:off x="1105772" y="2378134"/>
          <a:ext cx="2148706" cy="1899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3" imgW="1091880" imgH="965160" progId="Equation.DSMT4">
                  <p:embed/>
                </p:oleObj>
              </mc:Choice>
              <mc:Fallback>
                <p:oleObj name="Equation" r:id="rId3" imgW="1091880" imgH="965160" progId="Equation.DSMT4">
                  <p:embed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5772" y="2378134"/>
                        <a:ext cx="2148706" cy="1899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877529" y="5073445"/>
            <a:ext cx="10515600" cy="1383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cálculos de escoamentos uniformes são diretos, se as geometrias forem simples. Os resultados são independentes da densidade e da viscosidade da água porque o escoamento é hidraulicamente rugoso e originado pela gravidade.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247C61A-BB06-410C-ACC8-EE14E21C948F}"/>
              </a:ext>
            </a:extLst>
          </p:cNvPr>
          <p:cNvSpPr/>
          <p:nvPr/>
        </p:nvSpPr>
        <p:spPr>
          <a:xfrm>
            <a:off x="255639" y="167148"/>
            <a:ext cx="11759380" cy="650895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F907692-8FB5-44F7-AFD5-752C4E5F0E45}"/>
              </a:ext>
            </a:extLst>
          </p:cNvPr>
          <p:cNvSpPr/>
          <p:nvPr/>
        </p:nvSpPr>
        <p:spPr>
          <a:xfrm>
            <a:off x="4257026" y="181897"/>
            <a:ext cx="3756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rgbClr val="FF0000"/>
                </a:solidFill>
                <a:effectLst/>
              </a:rPr>
              <a:t>Sintetizando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2705BE0-CE36-46BE-98ED-1E9A17A36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4245" y="2184838"/>
            <a:ext cx="7315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8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7145" y="346404"/>
            <a:ext cx="114577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os canais típicos são grandes e rugosos, usa-se em geral, o limite de escoamento turbulento hidraulicamente rugoso, onde:</a:t>
            </a:r>
          </a:p>
          <a:p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1088" indent="-1081088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1088" indent="-1081088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1088" indent="-1081088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1088" indent="-1081088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1088" indent="-1081088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1088" indent="-1081088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1088" indent="-1081088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1088" indent="-1081088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1088" indent="-1081088"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1088" indent="-1081088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1088" indent="-1081088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81088" indent="-1081088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560134"/>
              </p:ext>
            </p:extLst>
          </p:nvPr>
        </p:nvGraphicFramePr>
        <p:xfrm>
          <a:off x="731428" y="2380790"/>
          <a:ext cx="6681787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Equation" r:id="rId3" imgW="3454200" imgH="660240" progId="Equation.DSMT4">
                  <p:embed/>
                </p:oleObj>
              </mc:Choice>
              <mc:Fallback>
                <p:oleObj name="Equation" r:id="rId3" imgW="3454200" imgH="660240" progId="Equation.DSMT4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428" y="2380790"/>
                        <a:ext cx="6681787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EB22E2A4-965D-4613-A22C-7BDB2B8918E0}"/>
              </a:ext>
            </a:extLst>
          </p:cNvPr>
          <p:cNvSpPr/>
          <p:nvPr/>
        </p:nvSpPr>
        <p:spPr>
          <a:xfrm>
            <a:off x="255639" y="167148"/>
            <a:ext cx="11759380" cy="650895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D272E1F0-0D6F-48DC-8DC0-AB720341E475}"/>
              </a:ext>
            </a:extLst>
          </p:cNvPr>
          <p:cNvGrpSpPr/>
          <p:nvPr/>
        </p:nvGrpSpPr>
        <p:grpSpPr>
          <a:xfrm>
            <a:off x="8063498" y="1334799"/>
            <a:ext cx="3543607" cy="3532170"/>
            <a:chOff x="8063498" y="1334799"/>
            <a:chExt cx="3543607" cy="353217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5D455C45-2303-42CF-A8F1-4CFD9AE84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3498" y="1334799"/>
              <a:ext cx="3543607" cy="3368332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6A1D8B3-9308-4ECC-930F-E7C918062118}"/>
                </a:ext>
              </a:extLst>
            </p:cNvPr>
            <p:cNvSpPr/>
            <p:nvPr/>
          </p:nvSpPr>
          <p:spPr>
            <a:xfrm>
              <a:off x="8063498" y="4663803"/>
              <a:ext cx="3543607" cy="2031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46F3CCBC-4447-4B6C-BB5B-684825BE2B8C}"/>
              </a:ext>
            </a:extLst>
          </p:cNvPr>
          <p:cNvSpPr/>
          <p:nvPr/>
        </p:nvSpPr>
        <p:spPr>
          <a:xfrm>
            <a:off x="5494141" y="1473196"/>
            <a:ext cx="3838147" cy="1442001"/>
          </a:xfrm>
          <a:prstGeom prst="wedgeEllipseCallout">
            <a:avLst>
              <a:gd name="adj1" fmla="val 62423"/>
              <a:gd name="adj2" fmla="val 18862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exercitar nosso cérebro e ampliar nossa inteligência.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3076343-0ECE-4164-A96B-2445D748BEEA}"/>
              </a:ext>
            </a:extLst>
          </p:cNvPr>
          <p:cNvSpPr txBox="1"/>
          <p:nvPr/>
        </p:nvSpPr>
        <p:spPr>
          <a:xfrm>
            <a:off x="629265" y="4866969"/>
            <a:ext cx="111104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69988" indent="-1169988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4: Um canal reto e retangular tem 1,8 m de largura e 0,9 m de profundidade e está com uma declividade de 2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O coeficiente de atrito (coeficiente de perda de carga distribuída) é 0,022. Estime a vazão para o escoamento uniforme em metros cúbicos por segundo. Estime a rugosidade equivalente e classifique o escoamento através dos números de Reynolds e Froude. Dado: viscosidade d’água igual a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m²/s.</a:t>
            </a:r>
          </a:p>
          <a:p>
            <a:r>
              <a:rPr lang="pt-BR" dirty="0">
                <a:solidFill>
                  <a:srgbClr val="FF0000"/>
                </a:solidFill>
              </a:rPr>
              <a:t>Respostas: Q = 12,124 m³/s; K = 2,85 mm; Re = 13469400 (turbulento) e </a:t>
            </a:r>
            <a:r>
              <a:rPr lang="pt-BR" dirty="0" err="1">
                <a:solidFill>
                  <a:srgbClr val="FF0000"/>
                </a:solidFill>
              </a:rPr>
              <a:t>Fr</a:t>
            </a:r>
            <a:r>
              <a:rPr lang="pt-BR" dirty="0">
                <a:solidFill>
                  <a:srgbClr val="FF0000"/>
                </a:solidFill>
              </a:rPr>
              <a:t> = 2,52 (supercrítico ou torrencial)</a:t>
            </a:r>
          </a:p>
        </p:txBody>
      </p:sp>
    </p:spTree>
    <p:extLst>
      <p:ext uri="{BB962C8B-B14F-4D97-AF65-F5344CB8AC3E}">
        <p14:creationId xmlns:p14="http://schemas.microsoft.com/office/powerpoint/2010/main" val="297086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D3EDBDB-24F1-4690-81A6-B5AAFBCB9D12}"/>
              </a:ext>
            </a:extLst>
          </p:cNvPr>
          <p:cNvSpPr txBox="1"/>
          <p:nvPr/>
        </p:nvSpPr>
        <p:spPr>
          <a:xfrm>
            <a:off x="6664785" y="472580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FÓRMULA DE MANNING (1890)</a:t>
            </a:r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m 3" descr="Uma imagem contendo homem, pessoa, foto, antigo&#10;&#10;Descrição gerada automaticamente">
            <a:extLst>
              <a:ext uri="{FF2B5EF4-FFF2-40B4-BE49-F238E27FC236}">
                <a16:creationId xmlns:a16="http://schemas.microsoft.com/office/drawing/2014/main" id="{9FE085D6-56AE-490B-AE43-6D6EEFD396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722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9712234-1436-42E2-86BF-E35CB3E25625}"/>
              </a:ext>
            </a:extLst>
          </p:cNvPr>
          <p:cNvSpPr txBox="1"/>
          <p:nvPr/>
        </p:nvSpPr>
        <p:spPr>
          <a:xfrm>
            <a:off x="5976296" y="1912290"/>
            <a:ext cx="398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Manning através da análise de resultados experimentais obtidos por ele e outros pesquisadores, chegou a relação empírica: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261C529-9268-40AC-B552-3C46FFB38D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482494"/>
              </p:ext>
            </p:extLst>
          </p:nvPr>
        </p:nvGraphicFramePr>
        <p:xfrm>
          <a:off x="10155238" y="2025523"/>
          <a:ext cx="1147924" cy="923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Equation" r:id="rId5" imgW="583920" imgH="469800" progId="Equation.DSMT4">
                  <p:embed/>
                </p:oleObj>
              </mc:Choice>
              <mc:Fallback>
                <p:oleObj name="Equation" r:id="rId5" imgW="583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155238" y="2025523"/>
                        <a:ext cx="1147924" cy="923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AE8A3FD6-A268-40FF-99C5-439B742278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878475"/>
              </p:ext>
            </p:extLst>
          </p:nvPr>
        </p:nvGraphicFramePr>
        <p:xfrm>
          <a:off x="6822093" y="3640102"/>
          <a:ext cx="4025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Equation" r:id="rId7" imgW="2260440" imgH="419040" progId="Equation.DSMT4">
                  <p:embed/>
                </p:oleObj>
              </mc:Choice>
              <mc:Fallback>
                <p:oleObj name="Equation" r:id="rId7" imgW="2260440" imgH="41904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BAFB57F5-2C05-469A-8116-9C36032A81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22093" y="3640102"/>
                        <a:ext cx="40259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217B9537-0C08-4232-B7A2-53350382967F}"/>
              </a:ext>
            </a:extLst>
          </p:cNvPr>
          <p:cNvSpPr txBox="1"/>
          <p:nvPr/>
        </p:nvSpPr>
        <p:spPr>
          <a:xfrm>
            <a:off x="6402011" y="3233040"/>
            <a:ext cx="549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considerá-la na equação de Chézy, resulta: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A7E66F8E-E09C-405F-8D1C-7568917C35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09286"/>
              </p:ext>
            </p:extLst>
          </p:nvPr>
        </p:nvGraphicFramePr>
        <p:xfrm>
          <a:off x="6822093" y="4427132"/>
          <a:ext cx="4092575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Equation" r:id="rId9" imgW="2298600" imgH="482400" progId="Equation.DSMT4">
                  <p:embed/>
                </p:oleObj>
              </mc:Choice>
              <mc:Fallback>
                <p:oleObj name="Equation" r:id="rId9" imgW="2298600" imgH="48240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AE8A3FD6-A268-40FF-99C5-439B742278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22093" y="4427132"/>
                        <a:ext cx="4092575" cy="86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321D1488-D73F-425C-8453-1EA2AE836081}"/>
              </a:ext>
            </a:extLst>
          </p:cNvPr>
          <p:cNvSpPr/>
          <p:nvPr/>
        </p:nvSpPr>
        <p:spPr>
          <a:xfrm>
            <a:off x="9156271" y="4427132"/>
            <a:ext cx="1944346" cy="862012"/>
          </a:xfrm>
          <a:prstGeom prst="rect">
            <a:avLst/>
          </a:prstGeom>
          <a:noFill/>
          <a:ln w="28575">
            <a:solidFill>
              <a:srgbClr val="DC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220675DC-9007-4DD4-A02E-8E603B732F6C}"/>
              </a:ext>
            </a:extLst>
          </p:cNvPr>
          <p:cNvSpPr/>
          <p:nvPr/>
        </p:nvSpPr>
        <p:spPr>
          <a:xfrm rot="3035241">
            <a:off x="8826020" y="5194491"/>
            <a:ext cx="275304" cy="491613"/>
          </a:xfrm>
          <a:prstGeom prst="downArrow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2690744-B22B-4BF4-B86F-76DEF0AB5A26}"/>
              </a:ext>
            </a:extLst>
          </p:cNvPr>
          <p:cNvSpPr txBox="1"/>
          <p:nvPr/>
        </p:nvSpPr>
        <p:spPr>
          <a:xfrm>
            <a:off x="6822093" y="5594555"/>
            <a:ext cx="4481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 equação será a base de cálculo para problemas de escoamentos livres.</a:t>
            </a:r>
          </a:p>
        </p:txBody>
      </p:sp>
    </p:spTree>
    <p:extLst>
      <p:ext uri="{BB962C8B-B14F-4D97-AF65-F5344CB8AC3E}">
        <p14:creationId xmlns:p14="http://schemas.microsoft.com/office/powerpoint/2010/main" val="216726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CE604AA-D3DA-43E3-82A5-F9E0DAEEC14D}"/>
              </a:ext>
            </a:extLst>
          </p:cNvPr>
          <p:cNvSpPr/>
          <p:nvPr/>
        </p:nvSpPr>
        <p:spPr>
          <a:xfrm>
            <a:off x="255639" y="167148"/>
            <a:ext cx="11759380" cy="650895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AF0B9FF-4844-4F6A-9AC5-9516A2818501}"/>
              </a:ext>
            </a:extLst>
          </p:cNvPr>
          <p:cNvSpPr/>
          <p:nvPr/>
        </p:nvSpPr>
        <p:spPr>
          <a:xfrm>
            <a:off x="4257026" y="181897"/>
            <a:ext cx="3756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rgbClr val="FF0000"/>
                </a:solidFill>
                <a:effectLst/>
              </a:rPr>
              <a:t>Sintetizando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082FB6D-A2B0-4254-B6FD-356211162620}"/>
              </a:ext>
            </a:extLst>
          </p:cNvPr>
          <p:cNvSpPr txBox="1"/>
          <p:nvPr/>
        </p:nvSpPr>
        <p:spPr>
          <a:xfrm>
            <a:off x="619432" y="1280341"/>
            <a:ext cx="109531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3338" indent="-5113338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Fórmula de Chézy com o coeficiente de Manning : em testes com canais reais, o engenheiro irlandês Robert Manning descobriu que o coeficiente de Chézy C aumentava aproximadamente com a raiz sexta do tamanho do canal. Ele propôs a fórmula no SI:</a:t>
            </a:r>
            <a:endParaRPr lang="pt-BR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EE2D993-D32F-4A87-BE78-190D72E92E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908027"/>
              </p:ext>
            </p:extLst>
          </p:nvPr>
        </p:nvGraphicFramePr>
        <p:xfrm>
          <a:off x="635000" y="2903538"/>
          <a:ext cx="6354763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Equation" r:id="rId3" imgW="2603160" imgH="457200" progId="Equation.DSMT4">
                  <p:embed/>
                </p:oleObj>
              </mc:Choice>
              <mc:Fallback>
                <p:oleObj name="Equation" r:id="rId3" imgW="2603160" imgH="457200" progId="Equation.DSMT4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00" y="2903538"/>
                        <a:ext cx="6354763" cy="1116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DCDFD9AE-26C5-48F0-91DA-B6254CAA48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581507"/>
              </p:ext>
            </p:extLst>
          </p:nvPr>
        </p:nvGraphicFramePr>
        <p:xfrm>
          <a:off x="609600" y="4706938"/>
          <a:ext cx="60166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3" name="Equation" r:id="rId5" imgW="2286000" imgH="406080" progId="Equation.DSMT4">
                  <p:embed/>
                </p:oleObj>
              </mc:Choice>
              <mc:Fallback>
                <p:oleObj name="Equation" r:id="rId5" imgW="2286000" imgH="406080" progId="Equation.DSMT4">
                  <p:embed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0" y="4706938"/>
                        <a:ext cx="6016625" cy="1068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ângulo Arredondado 5">
            <a:extLst>
              <a:ext uri="{FF2B5EF4-FFF2-40B4-BE49-F238E27FC236}">
                <a16:creationId xmlns:a16="http://schemas.microsoft.com/office/drawing/2014/main" id="{7F6C6855-4B78-4814-B2DB-7CC53C1DC7D3}"/>
              </a:ext>
            </a:extLst>
          </p:cNvPr>
          <p:cNvSpPr/>
          <p:nvPr/>
        </p:nvSpPr>
        <p:spPr>
          <a:xfrm>
            <a:off x="7279405" y="2973198"/>
            <a:ext cx="4126014" cy="252697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CONSTANTE “a” DAS EQUAÇÕES AO LADO É UM FATOR DE CONVERSÃO NO SI a = 1 m</a:t>
            </a:r>
            <a:r>
              <a:rPr lang="pt-BR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 E NO SISTEMA INGLÊS COMO 1 m = 3,2808 </a:t>
            </a:r>
            <a:r>
              <a:rPr lang="pt-BR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ft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TEMOS UM NOVO VALOR PARA A CONSTANTE a, QUE SERIA a = 1,4859  ft</a:t>
            </a:r>
            <a:r>
              <a:rPr lang="pt-BR" sz="2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1/3</a:t>
            </a: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</a:t>
            </a:r>
          </a:p>
        </p:txBody>
      </p:sp>
    </p:spTree>
    <p:extLst>
      <p:ext uri="{BB962C8B-B14F-4D97-AF65-F5344CB8AC3E}">
        <p14:creationId xmlns:p14="http://schemas.microsoft.com/office/powerpoint/2010/main" val="172882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149297"/>
              </p:ext>
            </p:extLst>
          </p:nvPr>
        </p:nvGraphicFramePr>
        <p:xfrm>
          <a:off x="1624856" y="368054"/>
          <a:ext cx="8127999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6887727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6200909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1343967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/>
                        <a:t>Alguns</a:t>
                      </a:r>
                      <a:r>
                        <a:rPr lang="pt-BR" baseline="0" dirty="0"/>
                        <a:t> valores experimentais do coeficiente de Manning e da altura média da rugosidade </a:t>
                      </a:r>
                      <a:r>
                        <a:rPr lang="pt-BR" baseline="0" dirty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pt-BR" baseline="0" dirty="0"/>
                        <a:t> em mm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61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Canais</a:t>
                      </a:r>
                      <a:r>
                        <a:rPr lang="pt-BR" baseline="0" dirty="0"/>
                        <a:t> artificiais revestidos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pt-BR" baseline="0" dirty="0"/>
                        <a:t> (mm)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5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vidro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0,010 ± 0,002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794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latão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0,011 ± 0,002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64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Aço, liso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0,012 ± 0,002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73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Aço, pintado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0,014 ± 0,003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5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Aço, rebitado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0,015 ± 0,002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64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Ferro fundido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0,013 ± 0,003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Concreto com acabamento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0,012 ± 0,002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57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Concreto sem acabamento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0,014 ± 0,002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9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Madeira aplainada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0,012 ± 0,002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681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Tijolo de barro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0,014 ± 0,003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12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Alvenaria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0,015 ± 0,002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4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Asfalto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0,016 ± 0,003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2476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Metal corrugado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0,022 ± 0,005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196914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03365" y="6199894"/>
            <a:ext cx="797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Tabela – extraída do livro Mecânica dos Fluidos  de Frank M. White – </a:t>
            </a:r>
            <a:r>
              <a:rPr lang="pt-BR" dirty="0" err="1"/>
              <a:t>pg</a:t>
            </a:r>
            <a:r>
              <a:rPr lang="pt-BR" dirty="0"/>
              <a:t> 463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DADBA85-481C-4283-995E-CC04220520CB}"/>
              </a:ext>
            </a:extLst>
          </p:cNvPr>
          <p:cNvSpPr/>
          <p:nvPr/>
        </p:nvSpPr>
        <p:spPr>
          <a:xfrm>
            <a:off x="255639" y="167148"/>
            <a:ext cx="11759380" cy="650895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85F9FB2A-B844-41CB-AE26-E269F1B45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572873"/>
              </p:ext>
            </p:extLst>
          </p:nvPr>
        </p:nvGraphicFramePr>
        <p:xfrm>
          <a:off x="5829575" y="983224"/>
          <a:ext cx="5328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3" imgW="609480" imgH="457200" progId="Equation.DSMT4">
                  <p:embed/>
                </p:oleObj>
              </mc:Choice>
              <mc:Fallback>
                <p:oleObj name="Equation" r:id="rId3" imgW="609480" imgH="45720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FD782991-0B1D-4F36-9611-B964F13FD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9575" y="983224"/>
                        <a:ext cx="53285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138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749519"/>
              </p:ext>
            </p:extLst>
          </p:nvPr>
        </p:nvGraphicFramePr>
        <p:xfrm>
          <a:off x="1880495" y="546708"/>
          <a:ext cx="8127999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6887727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6200909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1343967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/>
                        <a:t>Alguns</a:t>
                      </a:r>
                      <a:r>
                        <a:rPr lang="pt-BR" baseline="0" dirty="0"/>
                        <a:t> valores experimentais do coeficiente de Manning e da altura média da rugosidade </a:t>
                      </a:r>
                      <a:r>
                        <a:rPr lang="pt-BR" baseline="0" dirty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pt-BR" baseline="0" dirty="0"/>
                        <a:t> em mm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61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Canais</a:t>
                      </a:r>
                      <a:r>
                        <a:rPr lang="pt-BR" baseline="0" dirty="0"/>
                        <a:t> artificiais revestidos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pt-BR" baseline="0" dirty="0"/>
                        <a:t> (mm)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5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Pedra argamassa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0,025 ± 0,005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794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Canais escavados em terra: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64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limpos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0,022 ± 0,004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73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com cascalho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0,025 ± 0,005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5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Com vegetação rasteira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0,030 ± 0,005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64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pedregosos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0,035 ± 0,010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Canais naturais: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57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Limpos e retos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0,030 ± 0,005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9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Lentos, com partes profundas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0,040 ± 0,010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681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Rios principais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0,035 ± 0,010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122640"/>
                  </a:ext>
                </a:extLst>
              </a:tr>
            </a:tbl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C565FF5F-CF9A-4D4B-9CDC-35A1435B7931}"/>
              </a:ext>
            </a:extLst>
          </p:cNvPr>
          <p:cNvSpPr/>
          <p:nvPr/>
        </p:nvSpPr>
        <p:spPr>
          <a:xfrm>
            <a:off x="255639" y="167148"/>
            <a:ext cx="11759380" cy="650895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E65450A-8B21-4723-8EAC-21203F7485A4}"/>
              </a:ext>
            </a:extLst>
          </p:cNvPr>
          <p:cNvSpPr txBox="1"/>
          <p:nvPr/>
        </p:nvSpPr>
        <p:spPr>
          <a:xfrm>
            <a:off x="1880495" y="5545496"/>
            <a:ext cx="797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Tabela – extraída do livro Mecânica dos Fluidos  de Frank M. White – </a:t>
            </a:r>
            <a:r>
              <a:rPr lang="pt-BR" dirty="0" err="1"/>
              <a:t>pg</a:t>
            </a:r>
            <a:r>
              <a:rPr lang="pt-BR" dirty="0"/>
              <a:t> 463 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7371FDF-F93F-4AFA-B81C-09B4AA9CDB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718122"/>
              </p:ext>
            </p:extLst>
          </p:nvPr>
        </p:nvGraphicFramePr>
        <p:xfrm>
          <a:off x="6135329" y="1179870"/>
          <a:ext cx="5328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3" imgW="609480" imgH="457200" progId="Equation.DSMT4">
                  <p:embed/>
                </p:oleObj>
              </mc:Choice>
              <mc:Fallback>
                <p:oleObj name="Equation" r:id="rId3" imgW="609480" imgH="4572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85F9FB2A-B844-41CB-AE26-E269F1B45E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35329" y="1179870"/>
                        <a:ext cx="53285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176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095307"/>
              </p:ext>
            </p:extLst>
          </p:nvPr>
        </p:nvGraphicFramePr>
        <p:xfrm>
          <a:off x="2032000" y="538239"/>
          <a:ext cx="8127999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6887727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6200909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1343967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/>
                        <a:t>Alguns</a:t>
                      </a:r>
                      <a:r>
                        <a:rPr lang="pt-BR" baseline="0" dirty="0"/>
                        <a:t> valores experimentais do coeficiente de Manning e da altura média da rugosidade </a:t>
                      </a:r>
                      <a:r>
                        <a:rPr lang="pt-BR" baseline="0" dirty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pt-BR" baseline="0" dirty="0"/>
                        <a:t> em mm em 1869, Manning em 1889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61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Canais</a:t>
                      </a:r>
                      <a:r>
                        <a:rPr lang="pt-BR" baseline="0" dirty="0"/>
                        <a:t> artificiais revestidos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pt-BR" baseline="0" dirty="0"/>
                        <a:t> (mm)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5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Planícies de inundação: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794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Pastagens, terras cultivadas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0,035 ± 0,010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73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Cerrados leve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0,05 ± 0,02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5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Cerrado denso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0,075 ± 0,025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64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árvores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0,15 ± 0,05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556471"/>
                  </a:ext>
                </a:extLst>
              </a:tr>
            </a:tbl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554181" y="4443560"/>
            <a:ext cx="11083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o século XIX e XX, um grande esforço da pesquisa em hidráulica foi dedicado à correlação do coeficiente de Chézy com a rugosidade, o formato e a declividade de vários canais abertos. Apareceram correlações devidas a </a:t>
            </a:r>
            <a:r>
              <a:rPr lang="pt-B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Ganguillet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Kutter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1869, Manning em 1890, </a:t>
            </a:r>
            <a:r>
              <a:rPr lang="pt-B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Bazin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1897 e </a:t>
            </a:r>
            <a:r>
              <a:rPr lang="pt-B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Powel</a:t>
            </a:r>
            <a:r>
              <a:rPr 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1950, sendo que até hoje a mais popular é a de Manning.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12E6CB0-0DF3-4F79-AB72-F7AD8FC17338}"/>
              </a:ext>
            </a:extLst>
          </p:cNvPr>
          <p:cNvSpPr/>
          <p:nvPr/>
        </p:nvSpPr>
        <p:spPr>
          <a:xfrm>
            <a:off x="255639" y="167148"/>
            <a:ext cx="11759380" cy="650895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35F29FE-E774-42B1-8E57-2165C3AD4648}"/>
              </a:ext>
            </a:extLst>
          </p:cNvPr>
          <p:cNvSpPr txBox="1"/>
          <p:nvPr/>
        </p:nvSpPr>
        <p:spPr>
          <a:xfrm>
            <a:off x="2110509" y="3780677"/>
            <a:ext cx="797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Tabela – extraída do livro Mecânica dos Fluidos  de Frank M. White – </a:t>
            </a:r>
            <a:r>
              <a:rPr lang="pt-BR" dirty="0" err="1"/>
              <a:t>pg</a:t>
            </a:r>
            <a:r>
              <a:rPr lang="pt-BR" dirty="0"/>
              <a:t> 463 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DA03D8B5-2008-425A-A743-0C44F2705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345167"/>
              </p:ext>
            </p:extLst>
          </p:nvPr>
        </p:nvGraphicFramePr>
        <p:xfrm>
          <a:off x="6222865" y="1160205"/>
          <a:ext cx="5328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Equation" r:id="rId3" imgW="609480" imgH="457200" progId="Equation.DSMT4">
                  <p:embed/>
                </p:oleObj>
              </mc:Choice>
              <mc:Fallback>
                <p:oleObj name="Equation" r:id="rId3" imgW="609480" imgH="4572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85F9FB2A-B844-41CB-AE26-E269F1B45E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22865" y="1160205"/>
                        <a:ext cx="53285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9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D9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C:\Users\Raimundo F Ignacio\AppData\Local\Temp\SNAGHTMLa6d421.PNG">
            <a:extLst>
              <a:ext uri="{FF2B5EF4-FFF2-40B4-BE49-F238E27FC236}">
                <a16:creationId xmlns:a16="http://schemas.microsoft.com/office/drawing/2014/main" id="{90D0EC06-BB56-4D8C-B252-9A49B9694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199" y="650497"/>
            <a:ext cx="389974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D96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 descr="Uma imagem contendo texto&#10;&#10;Descrição gerada automaticamente">
            <a:extLst>
              <a:ext uri="{FF2B5EF4-FFF2-40B4-BE49-F238E27FC236}">
                <a16:creationId xmlns:a16="http://schemas.microsoft.com/office/drawing/2014/main" id="{39D0E43F-F957-410A-BD15-74C8E544D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451" y="643467"/>
            <a:ext cx="4052950" cy="557106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229477E-B427-47CB-824C-286ED1566031}"/>
              </a:ext>
            </a:extLst>
          </p:cNvPr>
          <p:cNvSpPr txBox="1"/>
          <p:nvPr/>
        </p:nvSpPr>
        <p:spPr>
          <a:xfrm>
            <a:off x="1782023" y="103698"/>
            <a:ext cx="894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Páginas 273 e 274 do livro Hidráulica Básica – 4</a:t>
            </a:r>
            <a:r>
              <a:rPr lang="pt-BR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ª</a:t>
            </a:r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edição escrito por  Rodrigo de Melo Porto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61E610DB-4C49-4CFD-9284-36B11F0EE7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40879"/>
              </p:ext>
            </p:extLst>
          </p:nvPr>
        </p:nvGraphicFramePr>
        <p:xfrm>
          <a:off x="5194347" y="3466283"/>
          <a:ext cx="5328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5" imgW="609480" imgH="457200" progId="Equation.DSMT4">
                  <p:embed/>
                </p:oleObj>
              </mc:Choice>
              <mc:Fallback>
                <p:oleObj name="Equation" r:id="rId5" imgW="609480" imgH="4572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85F9FB2A-B844-41CB-AE26-E269F1B45E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4347" y="3466283"/>
                        <a:ext cx="53285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2A3FB63D-E19F-4537-A9A1-9466425FC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001599"/>
              </p:ext>
            </p:extLst>
          </p:nvPr>
        </p:nvGraphicFramePr>
        <p:xfrm>
          <a:off x="11067709" y="3466282"/>
          <a:ext cx="5328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7" imgW="609480" imgH="457200" progId="Equation.DSMT4">
                  <p:embed/>
                </p:oleObj>
              </mc:Choice>
              <mc:Fallback>
                <p:oleObj name="Equation" r:id="rId7" imgW="609480" imgH="4572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85F9FB2A-B844-41CB-AE26-E269F1B45E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67709" y="3466282"/>
                        <a:ext cx="532850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96FDF90F-091D-4258-B59A-4151C658B8E1}"/>
              </a:ext>
            </a:extLst>
          </p:cNvPr>
          <p:cNvSpPr/>
          <p:nvPr/>
        </p:nvSpPr>
        <p:spPr>
          <a:xfrm>
            <a:off x="5348748" y="3023507"/>
            <a:ext cx="128930" cy="39846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F833F0C7-4F00-4FE9-9100-403970F76FDC}"/>
              </a:ext>
            </a:extLst>
          </p:cNvPr>
          <p:cNvSpPr/>
          <p:nvPr/>
        </p:nvSpPr>
        <p:spPr>
          <a:xfrm>
            <a:off x="11269669" y="3037567"/>
            <a:ext cx="128930" cy="39846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BA274DA4-FED2-4CBC-9D91-AA6DCC9CA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791131"/>
              </p:ext>
            </p:extLst>
          </p:nvPr>
        </p:nvGraphicFramePr>
        <p:xfrm>
          <a:off x="5304239" y="2762477"/>
          <a:ext cx="241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8" imgW="241200" imgH="253800" progId="Equation.DSMT4">
                  <p:embed/>
                </p:oleObj>
              </mc:Choice>
              <mc:Fallback>
                <p:oleObj name="Equation" r:id="rId8" imgW="241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04239" y="2762477"/>
                        <a:ext cx="241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A59C2B12-B811-42A7-B0DE-4E530AA86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482287"/>
              </p:ext>
            </p:extLst>
          </p:nvPr>
        </p:nvGraphicFramePr>
        <p:xfrm>
          <a:off x="11213484" y="2752044"/>
          <a:ext cx="2413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10" imgW="241200" imgH="253800" progId="Equation.DSMT4">
                  <p:embed/>
                </p:oleObj>
              </mc:Choice>
              <mc:Fallback>
                <p:oleObj name="Equation" r:id="rId10" imgW="241200" imgH="25380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BA274DA4-FED2-4CBC-9D91-AA6DCC9CA9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213484" y="2752044"/>
                        <a:ext cx="2413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375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1762" y="377783"/>
            <a:ext cx="11700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9988" indent="-1169988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5: A água escoa em um canal escavado na terra coberto de vegetação rasteira com seção transversal trapezoidal e largura de fundo de 0,8 m, ângulo trapezoidal de 60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ângulo de inclinação do fundo de 0,3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como mostra a figura a seguir. Se a profundidade do escoamento medida for de 0,52 m, determine a vazão da água através do canal. Classifique o escoamento através do número de Reynolds e de Froude. Refaça o problema considerando que o ângulo do fundo foi alterado para 1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mantidas as outras dimensões?. Dado: viscosidade d’água igual a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m²/s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727" y="2132109"/>
            <a:ext cx="5525013" cy="320132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F02D36A-732F-446B-AB60-DD1CEB35C9A0}"/>
              </a:ext>
            </a:extLst>
          </p:cNvPr>
          <p:cNvSpPr/>
          <p:nvPr/>
        </p:nvSpPr>
        <p:spPr>
          <a:xfrm>
            <a:off x="169294" y="174522"/>
            <a:ext cx="11759380" cy="650895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7F674AA-A08D-4101-B8BF-6C16BF50BAE9}"/>
              </a:ext>
            </a:extLst>
          </p:cNvPr>
          <p:cNvSpPr txBox="1"/>
          <p:nvPr/>
        </p:nvSpPr>
        <p:spPr>
          <a:xfrm>
            <a:off x="551063" y="5729821"/>
            <a:ext cx="1504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</a:rPr>
              <a:t>Respostas: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26864A1-2681-4E64-9C15-5B5B974747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184222"/>
              </p:ext>
            </p:extLst>
          </p:nvPr>
        </p:nvGraphicFramePr>
        <p:xfrm>
          <a:off x="2506663" y="5638800"/>
          <a:ext cx="78295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4" imgW="5092560" imgH="419040" progId="Equation.DSMT4">
                  <p:embed/>
                </p:oleObj>
              </mc:Choice>
              <mc:Fallback>
                <p:oleObj name="Equation" r:id="rId4" imgW="509256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06663" y="5638800"/>
                        <a:ext cx="782955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249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A16FF0A-DEC7-4456-9F5B-C9B27BA020E1}"/>
              </a:ext>
            </a:extLst>
          </p:cNvPr>
          <p:cNvSpPr/>
          <p:nvPr/>
        </p:nvSpPr>
        <p:spPr>
          <a:xfrm>
            <a:off x="255639" y="167148"/>
            <a:ext cx="11759380" cy="650895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C153936-2872-47BF-9A03-1BF3C7CCF122}"/>
              </a:ext>
            </a:extLst>
          </p:cNvPr>
          <p:cNvSpPr/>
          <p:nvPr/>
        </p:nvSpPr>
        <p:spPr>
          <a:xfrm>
            <a:off x="550612" y="1592103"/>
            <a:ext cx="6824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3638" indent="-1163638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7: A água deve ser transportada em um canal retangular de concreto sem acabamento com uma largura da parte inferior de 1,22 m com uma vazão de 1,45 m³/s. O terreno é tal que o fundo do canal caí 0,61 m a cada 304,8 m. Determine a profundidade do canal (y). </a:t>
            </a:r>
            <a:endParaRPr lang="pt-BR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DF3A559-1ED8-4AB6-899B-0078B326B6A1}"/>
              </a:ext>
            </a:extLst>
          </p:cNvPr>
          <p:cNvGrpSpPr/>
          <p:nvPr/>
        </p:nvGrpSpPr>
        <p:grpSpPr>
          <a:xfrm>
            <a:off x="8709709" y="1519313"/>
            <a:ext cx="1510145" cy="1524000"/>
            <a:chOff x="2258291" y="1565564"/>
            <a:chExt cx="1510145" cy="1524000"/>
          </a:xfrm>
        </p:grpSpPr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87155A6-4299-4C78-B17F-0B3FB34C6D71}"/>
                </a:ext>
              </a:extLst>
            </p:cNvPr>
            <p:cNvSpPr/>
            <p:nvPr/>
          </p:nvSpPr>
          <p:spPr>
            <a:xfrm>
              <a:off x="2258291" y="2119745"/>
              <a:ext cx="1510145" cy="969819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13EDB375-F3E7-46CA-AE43-68AD59453FBE}"/>
                </a:ext>
              </a:extLst>
            </p:cNvPr>
            <p:cNvCxnSpPr/>
            <p:nvPr/>
          </p:nvCxnSpPr>
          <p:spPr>
            <a:xfrm flipV="1">
              <a:off x="2258291" y="1565564"/>
              <a:ext cx="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0E3F365C-7790-4CCF-BB33-8F000303DF12}"/>
                </a:ext>
              </a:extLst>
            </p:cNvPr>
            <p:cNvCxnSpPr/>
            <p:nvPr/>
          </p:nvCxnSpPr>
          <p:spPr>
            <a:xfrm>
              <a:off x="2258291" y="3089564"/>
              <a:ext cx="151014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21ADC6ED-7C32-4306-8D78-3F18C18C2224}"/>
                </a:ext>
              </a:extLst>
            </p:cNvPr>
            <p:cNvCxnSpPr/>
            <p:nvPr/>
          </p:nvCxnSpPr>
          <p:spPr>
            <a:xfrm flipV="1">
              <a:off x="3768436" y="1565564"/>
              <a:ext cx="0" cy="15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tângulo 8">
            <a:extLst>
              <a:ext uri="{FF2B5EF4-FFF2-40B4-BE49-F238E27FC236}">
                <a16:creationId xmlns:a16="http://schemas.microsoft.com/office/drawing/2014/main" id="{FA96FF58-5BB3-44A9-B15F-F82043447C94}"/>
              </a:ext>
            </a:extLst>
          </p:cNvPr>
          <p:cNvSpPr/>
          <p:nvPr/>
        </p:nvSpPr>
        <p:spPr>
          <a:xfrm>
            <a:off x="550612" y="713521"/>
            <a:ext cx="11169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9988" indent="-1169988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6: Refaça o problema 5 considerando que o ângulo do fundo foi alterado para 1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mantidas as outras dimensões?. 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4824997-B72E-46B3-A4FB-10525EDB2AAE}"/>
              </a:ext>
            </a:extLst>
          </p:cNvPr>
          <p:cNvSpPr/>
          <p:nvPr/>
        </p:nvSpPr>
        <p:spPr>
          <a:xfrm>
            <a:off x="522575" y="4010620"/>
            <a:ext cx="104558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 8: Qual seria sua resposta se a queda do fundo fosse de apenas 0,305 m para 152,4 m?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089190E-37CD-46BF-9D34-3AC334D6C93A}"/>
              </a:ext>
            </a:extLst>
          </p:cNvPr>
          <p:cNvSpPr txBox="1"/>
          <p:nvPr/>
        </p:nvSpPr>
        <p:spPr>
          <a:xfrm>
            <a:off x="1813272" y="3264160"/>
            <a:ext cx="5659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Resposta: a profundidade é aproximadamente 0,679 m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B5EE5909-95A4-4033-8A98-7F1A4C1EC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3703" y="4678917"/>
            <a:ext cx="1516511" cy="1767993"/>
          </a:xfrm>
          <a:prstGeom prst="rect">
            <a:avLst/>
          </a:prstGeom>
        </p:spPr>
      </p:pic>
      <p:sp>
        <p:nvSpPr>
          <p:cNvPr id="16" name="Balão de Fala: Oval 15">
            <a:extLst>
              <a:ext uri="{FF2B5EF4-FFF2-40B4-BE49-F238E27FC236}">
                <a16:creationId xmlns:a16="http://schemas.microsoft.com/office/drawing/2014/main" id="{870CB92A-0F4E-4D4B-B63A-6335A1E7BFBA}"/>
              </a:ext>
            </a:extLst>
          </p:cNvPr>
          <p:cNvSpPr/>
          <p:nvPr/>
        </p:nvSpPr>
        <p:spPr>
          <a:xfrm>
            <a:off x="5024289" y="4983061"/>
            <a:ext cx="5169414" cy="1228350"/>
          </a:xfrm>
          <a:prstGeom prst="wedgeEllipseCallout">
            <a:avLst>
              <a:gd name="adj1" fmla="val 57910"/>
              <a:gd name="adj2" fmla="val 11272"/>
            </a:avLst>
          </a:prstGeom>
          <a:solidFill>
            <a:srgbClr val="DC696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Exercite o cérebro e torne-se mais inteligente, mas não deixe de fazer isto de forma sustentável!</a:t>
            </a:r>
          </a:p>
        </p:txBody>
      </p:sp>
    </p:spTree>
    <p:extLst>
      <p:ext uri="{BB962C8B-B14F-4D97-AF65-F5344CB8AC3E}">
        <p14:creationId xmlns:p14="http://schemas.microsoft.com/office/powerpoint/2010/main" val="4099453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26" name="Picture 2" descr="Resultado de imagem para canal hidraulico">
            <a:extLst>
              <a:ext uri="{FF2B5EF4-FFF2-40B4-BE49-F238E27FC236}">
                <a16:creationId xmlns:a16="http://schemas.microsoft.com/office/drawing/2014/main" id="{7D1F27CE-3266-4436-9562-03BB6E19A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100"/>
          <a:stretch/>
        </p:blipFill>
        <p:spPr bwMode="auto">
          <a:xfrm>
            <a:off x="2354578" y="544297"/>
            <a:ext cx="7761924" cy="5343065"/>
          </a:xfrm>
          <a:custGeom>
            <a:avLst/>
            <a:gdLst>
              <a:gd name="connsiteX0" fmla="*/ 3025687 w 7761924"/>
              <a:gd name="connsiteY0" fmla="*/ 76 h 5343065"/>
              <a:gd name="connsiteX1" fmla="*/ 3372722 w 7761924"/>
              <a:gd name="connsiteY1" fmla="*/ 16088 h 5343065"/>
              <a:gd name="connsiteX2" fmla="*/ 7761924 w 7761924"/>
              <a:gd name="connsiteY2" fmla="*/ 3316816 h 5343065"/>
              <a:gd name="connsiteX3" fmla="*/ 3701109 w 7761924"/>
              <a:gd name="connsiteY3" fmla="*/ 5320611 h 5343065"/>
              <a:gd name="connsiteX4" fmla="*/ 36290 w 7761924"/>
              <a:gd name="connsiteY4" fmla="*/ 2696959 h 5343065"/>
              <a:gd name="connsiteX5" fmla="*/ 3025687 w 7761924"/>
              <a:gd name="connsiteY5" fmla="*/ 76 h 5343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F741D20-FCA1-4F5D-8B57-C65219C9E8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1810" y="4583824"/>
            <a:ext cx="1084779" cy="1084779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7D56BAAA-7875-4A0F-8B51-504C49D010F7}"/>
              </a:ext>
            </a:extLst>
          </p:cNvPr>
          <p:cNvSpPr/>
          <p:nvPr/>
        </p:nvSpPr>
        <p:spPr>
          <a:xfrm>
            <a:off x="4652927" y="4251142"/>
            <a:ext cx="3434274" cy="875071"/>
          </a:xfrm>
          <a:prstGeom prst="wedgeEllipseCallout">
            <a:avLst>
              <a:gd name="adj1" fmla="val 40354"/>
              <a:gd name="adj2" fmla="val 74860"/>
            </a:avLst>
          </a:prstGeom>
          <a:solidFill>
            <a:srgbClr val="645D3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Iniciamos visualizando o escoamento</a:t>
            </a:r>
          </a:p>
        </p:txBody>
      </p:sp>
      <p:pic>
        <p:nvPicPr>
          <p:cNvPr id="1028" name="Picture 4" descr="C:\Users\Raimundo F Ignacio\AppData\Local\Temp\SNAGHTML61a4865.PNG">
            <a:extLst>
              <a:ext uri="{FF2B5EF4-FFF2-40B4-BE49-F238E27FC236}">
                <a16:creationId xmlns:a16="http://schemas.microsoft.com/office/drawing/2014/main" id="{FFDAAEB4-4C89-4828-A8DF-52DCC2DC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6495" y="3334289"/>
            <a:ext cx="1076432" cy="91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6780B69B-3F13-41DD-90CA-DCA8C648DEE0}"/>
              </a:ext>
            </a:extLst>
          </p:cNvPr>
          <p:cNvCxnSpPr/>
          <p:nvPr/>
        </p:nvCxnSpPr>
        <p:spPr>
          <a:xfrm>
            <a:off x="4492375" y="3462391"/>
            <a:ext cx="0" cy="567647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 descr="Uma imagem contendo árvore, ao ar livre, sentado, edifício&#10;&#10;Descrição gerada automaticamente">
            <a:extLst>
              <a:ext uri="{FF2B5EF4-FFF2-40B4-BE49-F238E27FC236}">
                <a16:creationId xmlns:a16="http://schemas.microsoft.com/office/drawing/2014/main" id="{61AFE163-5042-42EF-8399-BDAF8F31C4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" y="0"/>
            <a:ext cx="2524517" cy="1732877"/>
          </a:xfrm>
          <a:prstGeom prst="rect">
            <a:avLst/>
          </a:prstGeom>
        </p:spPr>
      </p:pic>
      <p:pic>
        <p:nvPicPr>
          <p:cNvPr id="14" name="Imagem 13" descr="Uma imagem contendo ao ar livre, cerca, árvore, em pé&#10;&#10;Descrição gerada automaticamente">
            <a:extLst>
              <a:ext uri="{FF2B5EF4-FFF2-40B4-BE49-F238E27FC236}">
                <a16:creationId xmlns:a16="http://schemas.microsoft.com/office/drawing/2014/main" id="{D7397E0B-E9DF-4E17-8857-3D79492AAD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5291"/>
            <a:ext cx="2523614" cy="1892710"/>
          </a:xfrm>
          <a:prstGeom prst="rect">
            <a:avLst/>
          </a:prstGeom>
        </p:spPr>
      </p:pic>
      <p:pic>
        <p:nvPicPr>
          <p:cNvPr id="1030" name="Picture 6" descr="Imagem relacionada">
            <a:extLst>
              <a:ext uri="{FF2B5EF4-FFF2-40B4-BE49-F238E27FC236}">
                <a16:creationId xmlns:a16="http://schemas.microsoft.com/office/drawing/2014/main" id="{B689D9A6-2A24-4E98-B572-863BADCAB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175" y="-2"/>
            <a:ext cx="3116826" cy="182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7D6B093-68D9-453E-8251-467E1E9965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5827" y="5180242"/>
            <a:ext cx="2705149" cy="167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118E9F2-C012-47F7-81FB-4764A827B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975360"/>
            <a:ext cx="10905066" cy="49072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9BDD1A3-C3F5-4760-9FBE-DA28B67E71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106" y="4543626"/>
            <a:ext cx="1193524" cy="1579044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8DA20439-1FA2-4914-90CB-FAF40BAF26F0}"/>
              </a:ext>
            </a:extLst>
          </p:cNvPr>
          <p:cNvSpPr/>
          <p:nvPr/>
        </p:nvSpPr>
        <p:spPr>
          <a:xfrm>
            <a:off x="2438401" y="4663641"/>
            <a:ext cx="4808478" cy="1339014"/>
          </a:xfrm>
          <a:prstGeom prst="wedgeEllipseCallout">
            <a:avLst>
              <a:gd name="adj1" fmla="val 59696"/>
              <a:gd name="adj2" fmla="val 30926"/>
            </a:avLst>
          </a:prstGeom>
          <a:solidFill>
            <a:srgbClr val="84000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escoamento uniforme (EU) existe constância na área molhada, altura d’água, velocidade média, vazão, ...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672D368-E03A-42C9-9AC1-16DC74FC53D2}"/>
              </a:ext>
            </a:extLst>
          </p:cNvPr>
          <p:cNvSpPr txBox="1"/>
          <p:nvPr/>
        </p:nvSpPr>
        <p:spPr>
          <a:xfrm>
            <a:off x="4139381" y="698090"/>
            <a:ext cx="4808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EU existe um equilíbrio dinâmico entre a força aceleradora e a força de resistência.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56E07E3-D07F-4495-8913-58C62FCB19C2}"/>
              </a:ext>
            </a:extLst>
          </p:cNvPr>
          <p:cNvSpPr txBox="1"/>
          <p:nvPr/>
        </p:nvSpPr>
        <p:spPr>
          <a:xfrm rot="236256">
            <a:off x="5004619" y="3920531"/>
            <a:ext cx="371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canal é prismático com declividade e rugosidade constantes.</a:t>
            </a:r>
          </a:p>
        </p:txBody>
      </p:sp>
    </p:spTree>
    <p:extLst>
      <p:ext uri="{BB962C8B-B14F-4D97-AF65-F5344CB8AC3E}">
        <p14:creationId xmlns:p14="http://schemas.microsoft.com/office/powerpoint/2010/main" val="769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37FD3B3-D84D-4B37-8185-295330101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129" y="3569109"/>
            <a:ext cx="1851016" cy="3057846"/>
          </a:xfrm>
          <a:prstGeom prst="rect">
            <a:avLst/>
          </a:prstGeom>
        </p:spPr>
      </p:pic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5ADCD507-67B0-4E98-B469-5500055FFDAD}"/>
              </a:ext>
            </a:extLst>
          </p:cNvPr>
          <p:cNvSpPr/>
          <p:nvPr/>
        </p:nvSpPr>
        <p:spPr>
          <a:xfrm>
            <a:off x="816078" y="260541"/>
            <a:ext cx="3858616" cy="2984103"/>
          </a:xfrm>
          <a:prstGeom prst="wedgeRoundRectCallout">
            <a:avLst>
              <a:gd name="adj1" fmla="val -26215"/>
              <a:gd name="adj2" fmla="val 80054"/>
              <a:gd name="adj3" fmla="val 16667"/>
            </a:avLst>
          </a:prstGeom>
          <a:solidFill>
            <a:srgbClr val="84000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Supondo que as condições para o escoamento uniforme foram respeitadas, podemos afirmar que a força resistiva é originada por uma tensão entre a água e o perímetro molhado e depende da viscosidade do fluido, da rugosidade do canal e é função da velocidade média.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804F2FF-9173-49E7-BB98-4E6F18066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8052" y="5342813"/>
            <a:ext cx="2342371" cy="1284142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ACA0B107-56E0-46E6-B475-74F8D7BB7716}"/>
              </a:ext>
            </a:extLst>
          </p:cNvPr>
          <p:cNvSpPr/>
          <p:nvPr/>
        </p:nvSpPr>
        <p:spPr>
          <a:xfrm>
            <a:off x="2525437" y="5098032"/>
            <a:ext cx="6263147" cy="1002890"/>
          </a:xfrm>
          <a:prstGeom prst="wedgeEllipseCallout">
            <a:avLst>
              <a:gd name="adj1" fmla="val 63448"/>
              <a:gd name="adj2" fmla="val 25245"/>
            </a:avLst>
          </a:prstGeom>
          <a:solidFill>
            <a:srgbClr val="B4620C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Já a força aceleradora é a componente da força da gravidade na direção do escoamento.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6DB7319-1FF2-44D8-98C5-1DC81B8BA09D}"/>
              </a:ext>
            </a:extLst>
          </p:cNvPr>
          <p:cNvSpPr txBox="1"/>
          <p:nvPr/>
        </p:nvSpPr>
        <p:spPr>
          <a:xfrm>
            <a:off x="5476568" y="403123"/>
            <a:ext cx="6213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Hipótese: o canal é prismático de baixa declividade, com fronteiras rígidas (não sujeita à erosão) e a altura d’água, que é constante, é o y</a:t>
            </a:r>
            <a:r>
              <a:rPr lang="pt-B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chamada de altura natural.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33F99958-D281-4644-B448-4308CE1C3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337" y="1540260"/>
            <a:ext cx="7296150" cy="333375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A8C2902-C481-42E9-A862-F0EB57BE1308}"/>
              </a:ext>
            </a:extLst>
          </p:cNvPr>
          <p:cNvSpPr/>
          <p:nvPr/>
        </p:nvSpPr>
        <p:spPr>
          <a:xfrm>
            <a:off x="255639" y="167148"/>
            <a:ext cx="11759380" cy="650895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414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ED17553-DAFF-48D0-AC66-515B6BCF4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142" y="854630"/>
            <a:ext cx="5634192" cy="2574370"/>
          </a:xfrm>
          <a:prstGeom prst="rect">
            <a:avLst/>
          </a:prstGeom>
        </p:spPr>
      </p:pic>
      <p:pic>
        <p:nvPicPr>
          <p:cNvPr id="4" name="Imagem 3" descr="Uma imagem contendo vestuário&#10;&#10;Descrição gerada automaticamente">
            <a:extLst>
              <a:ext uri="{FF2B5EF4-FFF2-40B4-BE49-F238E27FC236}">
                <a16:creationId xmlns:a16="http://schemas.microsoft.com/office/drawing/2014/main" id="{D1692F8F-DA10-4D53-8AC0-6B83F708E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1626" y="3215147"/>
            <a:ext cx="2255715" cy="2758679"/>
          </a:xfrm>
          <a:prstGeom prst="rect">
            <a:avLst/>
          </a:prstGeom>
        </p:spPr>
      </p:pic>
      <p:sp>
        <p:nvSpPr>
          <p:cNvPr id="5" name="Balão de Fala: Retângulo com Cantos Arredondados 4">
            <a:extLst>
              <a:ext uri="{FF2B5EF4-FFF2-40B4-BE49-F238E27FC236}">
                <a16:creationId xmlns:a16="http://schemas.microsoft.com/office/drawing/2014/main" id="{573B8A2E-FAFC-437C-A77C-B8A5E157EEE4}"/>
              </a:ext>
            </a:extLst>
          </p:cNvPr>
          <p:cNvSpPr/>
          <p:nvPr/>
        </p:nvSpPr>
        <p:spPr>
          <a:xfrm>
            <a:off x="324465" y="3215148"/>
            <a:ext cx="3195483" cy="3028336"/>
          </a:xfrm>
          <a:prstGeom prst="wedgeRoundRectCallout">
            <a:avLst>
              <a:gd name="adj1" fmla="val 70385"/>
              <a:gd name="adj2" fmla="val -21454"/>
              <a:gd name="adj3" fmla="val 16667"/>
            </a:avLst>
          </a:prstGeom>
          <a:solidFill>
            <a:srgbClr val="9C2E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Considerando a massa fluida contida no volume de controle ABCD, podemos representar a condição de equilíbrio dinâmico como a somatória das forças que atuam no mesmo sendo nula.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A85B4A05-E36E-4979-9280-BB654D6FE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9" y="226144"/>
            <a:ext cx="1681315" cy="186374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4E0C0F09-BDE3-488C-A3D9-F157A0DED52E}"/>
              </a:ext>
            </a:extLst>
          </p:cNvPr>
          <p:cNvSpPr/>
          <p:nvPr/>
        </p:nvSpPr>
        <p:spPr>
          <a:xfrm>
            <a:off x="255639" y="167148"/>
            <a:ext cx="11759380" cy="650895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55A37C0-3095-451E-839A-550E6B75C904}"/>
              </a:ext>
            </a:extLst>
          </p:cNvPr>
          <p:cNvSpPr/>
          <p:nvPr/>
        </p:nvSpPr>
        <p:spPr>
          <a:xfrm>
            <a:off x="373625" y="1995948"/>
            <a:ext cx="1353999" cy="1012723"/>
          </a:xfrm>
          <a:prstGeom prst="rect">
            <a:avLst/>
          </a:prstGeom>
          <a:solidFill>
            <a:srgbClr val="9B2E2A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198E448B-569A-4719-8B49-CE3141AE6E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937839"/>
              </p:ext>
            </p:extLst>
          </p:nvPr>
        </p:nvGraphicFramePr>
        <p:xfrm>
          <a:off x="400050" y="2165350"/>
          <a:ext cx="12747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7" name="Equation" r:id="rId7" imgW="647640" imgH="342720" progId="Equation.DSMT4">
                  <p:embed/>
                </p:oleObj>
              </mc:Choice>
              <mc:Fallback>
                <p:oleObj name="Equation" r:id="rId7" imgW="6476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0050" y="2165350"/>
                        <a:ext cx="1274763" cy="67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648DEF91-DF3C-4B6E-A1CD-E764F2A6D2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519530"/>
              </p:ext>
            </p:extLst>
          </p:nvPr>
        </p:nvGraphicFramePr>
        <p:xfrm>
          <a:off x="8810011" y="381701"/>
          <a:ext cx="1208998" cy="640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8" name="Equation" r:id="rId9" imgW="647640" imgH="342720" progId="Equation.DSMT4">
                  <p:embed/>
                </p:oleObj>
              </mc:Choice>
              <mc:Fallback>
                <p:oleObj name="Equation" r:id="rId9" imgW="6476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10011" y="381701"/>
                        <a:ext cx="1208998" cy="640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6CC9C237-A1CD-4CB0-8234-B3A9D53117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846994"/>
              </p:ext>
            </p:extLst>
          </p:nvPr>
        </p:nvGraphicFramePr>
        <p:xfrm>
          <a:off x="7563257" y="1281091"/>
          <a:ext cx="390842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" name="Equation" r:id="rId11" imgW="2095200" imgH="228600" progId="Equation.DSMT4">
                  <p:embed/>
                </p:oleObj>
              </mc:Choice>
              <mc:Fallback>
                <p:oleObj name="Equation" r:id="rId11" imgW="2095200" imgH="2286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648DEF91-DF3C-4B6E-A1CD-E764F2A6D2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63257" y="1281091"/>
                        <a:ext cx="3908425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id="{60DD0610-57E8-4DBE-8A37-EE9905CE36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464" y="2121324"/>
            <a:ext cx="1600071" cy="1401494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66A075E4-57CB-4531-8306-7185587CAA3C}"/>
              </a:ext>
            </a:extLst>
          </p:cNvPr>
          <p:cNvSpPr/>
          <p:nvPr/>
        </p:nvSpPr>
        <p:spPr>
          <a:xfrm>
            <a:off x="7563257" y="1995948"/>
            <a:ext cx="2704207" cy="1219199"/>
          </a:xfrm>
          <a:prstGeom prst="wedgeEllipseCallout">
            <a:avLst>
              <a:gd name="adj1" fmla="val 56612"/>
              <a:gd name="adj2" fmla="val 8468"/>
            </a:avLst>
          </a:prstGeom>
          <a:solidFill>
            <a:srgbClr val="86001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1B56DE2C-F995-473D-A986-01A13BDEA4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959950"/>
              </p:ext>
            </p:extLst>
          </p:nvPr>
        </p:nvGraphicFramePr>
        <p:xfrm>
          <a:off x="8005039" y="2241755"/>
          <a:ext cx="1895986" cy="76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" name="Equation" r:id="rId14" imgW="1130040" imgH="457200" progId="Equation.DSMT4">
                  <p:embed/>
                </p:oleObj>
              </mc:Choice>
              <mc:Fallback>
                <p:oleObj name="Equation" r:id="rId14" imgW="11300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005039" y="2241755"/>
                        <a:ext cx="1895986" cy="766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170F32E7-A24E-4774-8B6B-99E763CDA8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36453"/>
              </p:ext>
            </p:extLst>
          </p:nvPr>
        </p:nvGraphicFramePr>
        <p:xfrm>
          <a:off x="5777092" y="3522818"/>
          <a:ext cx="606583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1" name="Equation" r:id="rId16" imgW="3251160" imgH="228600" progId="Equation.DSMT4">
                  <p:embed/>
                </p:oleObj>
              </mc:Choice>
              <mc:Fallback>
                <p:oleObj name="Equation" r:id="rId16" imgW="3251160" imgH="2286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6CC9C237-A1CD-4CB0-8234-B3A9D53117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77092" y="3522818"/>
                        <a:ext cx="6065837" cy="427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2C0A2EAD-82FC-4316-8D13-0DAD39745C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149212"/>
              </p:ext>
            </p:extLst>
          </p:nvPr>
        </p:nvGraphicFramePr>
        <p:xfrm>
          <a:off x="6711950" y="4029959"/>
          <a:ext cx="391001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" name="Equation" r:id="rId18" imgW="2095200" imgH="406080" progId="Equation.DSMT4">
                  <p:embed/>
                </p:oleObj>
              </mc:Choice>
              <mc:Fallback>
                <p:oleObj name="Equation" r:id="rId18" imgW="2095200" imgH="40608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170F32E7-A24E-4774-8B6B-99E763CDA8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11950" y="4029959"/>
                        <a:ext cx="3910013" cy="76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91356353-2636-47F0-A22B-C5280E870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844616"/>
              </p:ext>
            </p:extLst>
          </p:nvPr>
        </p:nvGraphicFramePr>
        <p:xfrm>
          <a:off x="5872232" y="4790371"/>
          <a:ext cx="4265613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3" name="Equation" r:id="rId20" imgW="2286000" imgH="406080" progId="Equation.DSMT4">
                  <p:embed/>
                </p:oleObj>
              </mc:Choice>
              <mc:Fallback>
                <p:oleObj name="Equation" r:id="rId20" imgW="2286000" imgH="40608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2C0A2EAD-82FC-4316-8D13-0DAD39745C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872232" y="4790371"/>
                        <a:ext cx="4265613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A2A925DE-B16F-444B-8F7F-4E35678168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307263"/>
              </p:ext>
            </p:extLst>
          </p:nvPr>
        </p:nvGraphicFramePr>
        <p:xfrm>
          <a:off x="6454775" y="5808663"/>
          <a:ext cx="28448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4" name="Equation" r:id="rId22" imgW="1523880" imgH="253800" progId="Equation.DSMT4">
                  <p:embed/>
                </p:oleObj>
              </mc:Choice>
              <mc:Fallback>
                <p:oleObj name="Equation" r:id="rId22" imgW="1523880" imgH="25380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2C0A2EAD-82FC-4316-8D13-0DAD39745C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454775" y="5808663"/>
                        <a:ext cx="2844800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ACD01B8-8334-49D1-8910-0652B71ACCA4}"/>
              </a:ext>
            </a:extLst>
          </p:cNvPr>
          <p:cNvSpPr/>
          <p:nvPr/>
        </p:nvSpPr>
        <p:spPr>
          <a:xfrm>
            <a:off x="255639" y="167148"/>
            <a:ext cx="11759380" cy="650895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 descr="Uma imagem contendo pessoa&#10;&#10;Descrição gerada automaticamente">
            <a:extLst>
              <a:ext uri="{FF2B5EF4-FFF2-40B4-BE49-F238E27FC236}">
                <a16:creationId xmlns:a16="http://schemas.microsoft.com/office/drawing/2014/main" id="{EA58123E-A5F0-4820-8DB9-E412484B94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3" y="4332610"/>
            <a:ext cx="1600339" cy="2263336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445D6BEC-1A40-4D44-89FB-56121E5E1BFF}"/>
              </a:ext>
            </a:extLst>
          </p:cNvPr>
          <p:cNvSpPr/>
          <p:nvPr/>
        </p:nvSpPr>
        <p:spPr>
          <a:xfrm rot="318270">
            <a:off x="860456" y="2375990"/>
            <a:ext cx="3613358" cy="2263336"/>
          </a:xfrm>
          <a:prstGeom prst="wedgeEllipseCallout">
            <a:avLst/>
          </a:prstGeom>
          <a:solidFill>
            <a:srgbClr val="1F1F2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evocar esta situação em um conduto forçado, ou seja, aquele que tem pressão diferente da pressão atmosférica.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2056EF2-AB93-4B49-9A85-E5968C8F6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2375" y="381000"/>
            <a:ext cx="5486400" cy="304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D223A8E-315F-4990-B066-D94C285E47C9}"/>
              </a:ext>
            </a:extLst>
          </p:cNvPr>
          <p:cNvSpPr txBox="1"/>
          <p:nvPr/>
        </p:nvSpPr>
        <p:spPr>
          <a:xfrm>
            <a:off x="1520655" y="407004"/>
            <a:ext cx="44475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Diferente dos canais, onde na seção a pressão tem uma distribuição hidrostática, nos condutos forçados a pressão, em cada seção, é considerada constante.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3DFF3386-89A1-49F1-A3FB-5421F830C4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325058"/>
              </p:ext>
            </p:extLst>
          </p:nvPr>
        </p:nvGraphicFramePr>
        <p:xfrm>
          <a:off x="8259097" y="3507658"/>
          <a:ext cx="1187074" cy="494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" name="Equation" r:id="rId6" imgW="609480" imgH="253800" progId="Equation.DSMT4">
                  <p:embed/>
                </p:oleObj>
              </mc:Choice>
              <mc:Fallback>
                <p:oleObj name="Equation" r:id="rId6" imgW="609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59097" y="3507658"/>
                        <a:ext cx="1187074" cy="494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E58612B4-EBA1-4F76-A4CF-25BF579292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80060"/>
              </p:ext>
            </p:extLst>
          </p:nvPr>
        </p:nvGraphicFramePr>
        <p:xfrm>
          <a:off x="6730437" y="4109566"/>
          <a:ext cx="44783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" name="Equation" r:id="rId8" imgW="2298600" imgH="228600" progId="Equation.DSMT4">
                  <p:embed/>
                </p:oleObj>
              </mc:Choice>
              <mc:Fallback>
                <p:oleObj name="Equation" r:id="rId8" imgW="2298600" imgH="2286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3DFF3386-89A1-49F1-A3FB-5421F830C4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30437" y="4109566"/>
                        <a:ext cx="4478338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43AE8378-739F-43A5-8AFB-3338D5DDBC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459308"/>
              </p:ext>
            </p:extLst>
          </p:nvPr>
        </p:nvGraphicFramePr>
        <p:xfrm>
          <a:off x="6301576" y="4872928"/>
          <a:ext cx="539273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" name="Equation" r:id="rId10" imgW="2768400" imgH="253800" progId="Equation.DSMT4">
                  <p:embed/>
                </p:oleObj>
              </mc:Choice>
              <mc:Fallback>
                <p:oleObj name="Equation" r:id="rId10" imgW="2768400" imgH="2538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E58612B4-EBA1-4F76-A4CF-25BF579292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01576" y="4872928"/>
                        <a:ext cx="5392737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CDC2D514-BEB9-4F50-A1B2-4BD6470966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857936"/>
              </p:ext>
            </p:extLst>
          </p:nvPr>
        </p:nvGraphicFramePr>
        <p:xfrm>
          <a:off x="10145190" y="2104011"/>
          <a:ext cx="1466707" cy="644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5" name="Equation" r:id="rId12" imgW="927000" imgH="406080" progId="Equation.DSMT4">
                  <p:embed/>
                </p:oleObj>
              </mc:Choice>
              <mc:Fallback>
                <p:oleObj name="Equation" r:id="rId12" imgW="927000" imgH="40608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E58612B4-EBA1-4F76-A4CF-25BF579292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145190" y="2104011"/>
                        <a:ext cx="1466707" cy="6444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8C38C610-BA47-46E9-AD2D-58323030C2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073661"/>
              </p:ext>
            </p:extLst>
          </p:nvPr>
        </p:nvGraphicFramePr>
        <p:xfrm>
          <a:off x="2209102" y="5685502"/>
          <a:ext cx="9485211" cy="815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6" name="Equation" r:id="rId14" imgW="5321160" imgH="457200" progId="Equation.DSMT4">
                  <p:embed/>
                </p:oleObj>
              </mc:Choice>
              <mc:Fallback>
                <p:oleObj name="Equation" r:id="rId14" imgW="5321160" imgH="45720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43AE8378-739F-43A5-8AFB-3338D5DDBC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09102" y="5685502"/>
                        <a:ext cx="9485211" cy="815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98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3633849-9E86-4C88-9BFC-F771CA8F8F9B}"/>
              </a:ext>
            </a:extLst>
          </p:cNvPr>
          <p:cNvSpPr/>
          <p:nvPr/>
        </p:nvSpPr>
        <p:spPr>
          <a:xfrm>
            <a:off x="255639" y="167148"/>
            <a:ext cx="11759380" cy="650895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688D51D-B561-42E3-84CD-3C53560C0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861385"/>
            <a:ext cx="5486400" cy="3048000"/>
          </a:xfrm>
          <a:prstGeom prst="rect">
            <a:avLst/>
          </a:prstGeom>
        </p:spPr>
      </p:pic>
      <p:pic>
        <p:nvPicPr>
          <p:cNvPr id="5" name="Imagem 4" descr="Uma imagem contendo brinquedo&#10;&#10;Descrição gerada automaticamente">
            <a:extLst>
              <a:ext uri="{FF2B5EF4-FFF2-40B4-BE49-F238E27FC236}">
                <a16:creationId xmlns:a16="http://schemas.microsoft.com/office/drawing/2014/main" id="{2D809474-9096-4FCF-AFAC-C27BBAFD7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1583" y="563632"/>
            <a:ext cx="2796782" cy="2865368"/>
          </a:xfrm>
          <a:prstGeom prst="rect">
            <a:avLst/>
          </a:prstGeom>
        </p:spPr>
      </p:pic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53C66F2A-0A96-40C0-9970-D2BF2609EDEF}"/>
              </a:ext>
            </a:extLst>
          </p:cNvPr>
          <p:cNvSpPr/>
          <p:nvPr/>
        </p:nvSpPr>
        <p:spPr>
          <a:xfrm>
            <a:off x="1828800" y="294968"/>
            <a:ext cx="5053781" cy="1376516"/>
          </a:xfrm>
          <a:prstGeom prst="wedgeEllipseCallout">
            <a:avLst>
              <a:gd name="adj1" fmla="val -42428"/>
              <a:gd name="adj2" fmla="val 86786"/>
            </a:avLst>
          </a:prstGeom>
          <a:solidFill>
            <a:srgbClr val="CB0A1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Considerando escoamento incompressível, em regime permanente e aplicando a equação da energia de (1) a (2), resulta: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D66C240F-94E3-4A7B-B85E-54C1C67D0B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499672"/>
              </p:ext>
            </p:extLst>
          </p:nvPr>
        </p:nvGraphicFramePr>
        <p:xfrm>
          <a:off x="3804306" y="1905921"/>
          <a:ext cx="1582542" cy="429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1" name="Equation" r:id="rId6" imgW="888840" imgH="241200" progId="Equation.DSMT4">
                  <p:embed/>
                </p:oleObj>
              </mc:Choice>
              <mc:Fallback>
                <p:oleObj name="Equation" r:id="rId6" imgW="888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04306" y="1905921"/>
                        <a:ext cx="1582542" cy="429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B34D851C-D26B-45C8-9F01-7480221F37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751751"/>
              </p:ext>
            </p:extLst>
          </p:nvPr>
        </p:nvGraphicFramePr>
        <p:xfrm>
          <a:off x="3579577" y="2492017"/>
          <a:ext cx="20320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2" name="Equation" r:id="rId8" imgW="1143000" imgH="228600" progId="Equation.DSMT4">
                  <p:embed/>
                </p:oleObj>
              </mc:Choice>
              <mc:Fallback>
                <p:oleObj name="Equation" r:id="rId8" imgW="1143000" imgH="2286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D66C240F-94E3-4A7B-B85E-54C1C67D0B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79577" y="2492017"/>
                        <a:ext cx="2032000" cy="407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34DAECBC-5159-4DA0-99E9-1992CA0DDA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084496"/>
              </p:ext>
            </p:extLst>
          </p:nvPr>
        </p:nvGraphicFramePr>
        <p:xfrm>
          <a:off x="2829309" y="3138776"/>
          <a:ext cx="305276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3" name="Equation" r:id="rId10" imgW="1714320" imgH="457200" progId="Equation.DSMT4">
                  <p:embed/>
                </p:oleObj>
              </mc:Choice>
              <mc:Fallback>
                <p:oleObj name="Equation" r:id="rId10" imgW="1714320" imgH="4572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D66C240F-94E3-4A7B-B85E-54C1C67D0B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29309" y="3138776"/>
                        <a:ext cx="3052762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11FA0962-DB90-44FE-A5E2-FA4592B452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481570"/>
              </p:ext>
            </p:extLst>
          </p:nvPr>
        </p:nvGraphicFramePr>
        <p:xfrm>
          <a:off x="1130403" y="4195634"/>
          <a:ext cx="971073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4" name="Equation" r:id="rId12" imgW="5448240" imgH="457200" progId="Equation.DSMT4">
                  <p:embed/>
                </p:oleObj>
              </mc:Choice>
              <mc:Fallback>
                <p:oleObj name="Equation" r:id="rId12" imgW="5448240" imgH="45720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8C38C610-BA47-46E9-AD2D-58323030C2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30403" y="4195634"/>
                        <a:ext cx="9710738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D85997E7-8CAF-4ECC-80F0-8657C4A141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945762"/>
              </p:ext>
            </p:extLst>
          </p:nvPr>
        </p:nvGraphicFramePr>
        <p:xfrm>
          <a:off x="2649972" y="5370255"/>
          <a:ext cx="69707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5" name="Equation" r:id="rId14" imgW="3911400" imgH="457200" progId="Equation.DSMT4">
                  <p:embed/>
                </p:oleObj>
              </mc:Choice>
              <mc:Fallback>
                <p:oleObj name="Equation" r:id="rId14" imgW="3911400" imgH="4572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11FA0962-DB90-44FE-A5E2-FA4592B452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49972" y="5370255"/>
                        <a:ext cx="6970713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058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93A2A7B-6376-4D25-BFB5-3A04B7220E13}"/>
              </a:ext>
            </a:extLst>
          </p:cNvPr>
          <p:cNvSpPr/>
          <p:nvPr/>
        </p:nvSpPr>
        <p:spPr>
          <a:xfrm>
            <a:off x="255639" y="167148"/>
            <a:ext cx="11759380" cy="650895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0704401-671D-4022-848E-AC9CAA521F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439328"/>
              </p:ext>
            </p:extLst>
          </p:nvPr>
        </p:nvGraphicFramePr>
        <p:xfrm>
          <a:off x="6334585" y="622658"/>
          <a:ext cx="26066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4" name="Equation" r:id="rId3" imgW="1396800" imgH="253800" progId="Equation.DSMT4">
                  <p:embed/>
                </p:oleObj>
              </mc:Choice>
              <mc:Fallback>
                <p:oleObj name="Equation" r:id="rId3" imgW="1396800" imgH="2538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A2A925DE-B16F-444B-8F7F-4E35678168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4585" y="622658"/>
                        <a:ext cx="2606675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EEBAB0FA-A5BC-4710-AAE7-8B6881FD8A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909002"/>
              </p:ext>
            </p:extLst>
          </p:nvPr>
        </p:nvGraphicFramePr>
        <p:xfrm>
          <a:off x="6448527" y="1366222"/>
          <a:ext cx="24447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" name="Equation" r:id="rId5" imgW="1371600" imgH="419040" progId="Equation.DSMT4">
                  <p:embed/>
                </p:oleObj>
              </mc:Choice>
              <mc:Fallback>
                <p:oleObj name="Equation" r:id="rId5" imgW="1371600" imgH="41904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D85997E7-8CAF-4ECC-80F0-8657C4A141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8527" y="1366222"/>
                        <a:ext cx="2444750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CB006CC7-B065-4F12-9584-AFC6A4E537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258" y="273999"/>
            <a:ext cx="2881568" cy="3155001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65A87697-8C49-4EB0-91F5-905DEF30291A}"/>
              </a:ext>
            </a:extLst>
          </p:cNvPr>
          <p:cNvSpPr/>
          <p:nvPr/>
        </p:nvSpPr>
        <p:spPr>
          <a:xfrm>
            <a:off x="3087329" y="281909"/>
            <a:ext cx="2684206" cy="1635124"/>
          </a:xfrm>
          <a:prstGeom prst="wedgeEllipseCallout">
            <a:avLst>
              <a:gd name="adj1" fmla="val -54069"/>
              <a:gd name="adj2" fmla="val 24016"/>
            </a:avLst>
          </a:prstGeom>
          <a:solidFill>
            <a:srgbClr val="E33E1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equação (I) e (II), obtemos: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749AEABF-784F-4270-906D-79849C9240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631384"/>
              </p:ext>
            </p:extLst>
          </p:nvPr>
        </p:nvGraphicFramePr>
        <p:xfrm>
          <a:off x="3711677" y="2461931"/>
          <a:ext cx="79184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" name="Equation" r:id="rId8" imgW="4444920" imgH="457200" progId="Equation.DSMT4">
                  <p:embed/>
                </p:oleObj>
              </mc:Choice>
              <mc:Fallback>
                <p:oleObj name="Equation" r:id="rId8" imgW="4444920" imgH="4572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EEBAB0FA-A5BC-4710-AAE7-8B6881FD8A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11677" y="2461931"/>
                        <a:ext cx="7918450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08FF0E08-3B78-432A-9084-C18007CBBF5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1896" y="3372855"/>
            <a:ext cx="4336156" cy="3208298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FA8B8EA-79D2-4920-BB06-7E58CB5B96EA}"/>
              </a:ext>
            </a:extLst>
          </p:cNvPr>
          <p:cNvSpPr txBox="1"/>
          <p:nvPr/>
        </p:nvSpPr>
        <p:spPr>
          <a:xfrm>
            <a:off x="643948" y="3489868"/>
            <a:ext cx="6027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Chézy considerou  que o escoamento se encontrava na região do escoamento hidraulicamente rugoso, onde f só depende da rugosidade, o que resultou: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5F0A9895-E2D1-43D2-9B0A-2A3BF9804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229899"/>
              </p:ext>
            </p:extLst>
          </p:nvPr>
        </p:nvGraphicFramePr>
        <p:xfrm>
          <a:off x="733634" y="4642516"/>
          <a:ext cx="56324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7" name="Equation" r:id="rId11" imgW="3162240" imgH="672840" progId="Equation.DSMT4">
                  <p:embed/>
                </p:oleObj>
              </mc:Choice>
              <mc:Fallback>
                <p:oleObj name="Equation" r:id="rId11" imgW="3162240" imgH="6728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749AEABF-784F-4270-906D-79849C924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33634" y="4642516"/>
                        <a:ext cx="563245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ixaDeTexto 11">
            <a:extLst>
              <a:ext uri="{FF2B5EF4-FFF2-40B4-BE49-F238E27FC236}">
                <a16:creationId xmlns:a16="http://schemas.microsoft.com/office/drawing/2014/main" id="{FF8FE042-14B1-4378-9B05-0F20347771AB}"/>
              </a:ext>
            </a:extLst>
          </p:cNvPr>
          <p:cNvSpPr txBox="1"/>
          <p:nvPr/>
        </p:nvSpPr>
        <p:spPr>
          <a:xfrm>
            <a:off x="745305" y="6040871"/>
            <a:ext cx="2149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Portanto em 1775: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BAFB57F5-2C05-469A-8116-9C36032A8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208096"/>
              </p:ext>
            </p:extLst>
          </p:nvPr>
        </p:nvGraphicFramePr>
        <p:xfrm>
          <a:off x="3354694" y="5990396"/>
          <a:ext cx="21494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" name="Equation" r:id="rId13" imgW="1206360" imgH="266400" progId="Equation.DSMT4">
                  <p:embed/>
                </p:oleObj>
              </mc:Choice>
              <mc:Fallback>
                <p:oleObj name="Equation" r:id="rId13" imgW="1206360" imgH="2664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749AEABF-784F-4270-906D-79849C9240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354694" y="5990396"/>
                        <a:ext cx="214947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5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C:\Users\Raimundo F Ignacio\AppData\Local\Temp\SNAGHTML262bf9.PNG">
            <a:extLst>
              <a:ext uri="{FF2B5EF4-FFF2-40B4-BE49-F238E27FC236}">
                <a16:creationId xmlns:a16="http://schemas.microsoft.com/office/drawing/2014/main" id="{BDDF91B3-464A-4172-B400-EE080858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3500" y="643467"/>
            <a:ext cx="781904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A8F1D45-F064-44B7-A580-29E3B33928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4795" y="3634348"/>
            <a:ext cx="2886358" cy="2743592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F8ED1033-A7F6-4203-8727-E7483574AD41}"/>
              </a:ext>
            </a:extLst>
          </p:cNvPr>
          <p:cNvSpPr/>
          <p:nvPr/>
        </p:nvSpPr>
        <p:spPr>
          <a:xfrm>
            <a:off x="1504335" y="643467"/>
            <a:ext cx="3224981" cy="2990881"/>
          </a:xfrm>
          <a:prstGeom prst="wedgeEllipseCallout">
            <a:avLst>
              <a:gd name="adj1" fmla="val -29979"/>
              <a:gd name="adj2" fmla="val 67760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Observe que na região do hidraulicamente rugoso o “f” fica constante com a variação do Reynolds, isto demonstra que ele não depende da vazão.</a:t>
            </a:r>
          </a:p>
        </p:txBody>
      </p:sp>
    </p:spTree>
    <p:extLst>
      <p:ext uri="{BB962C8B-B14F-4D97-AF65-F5344CB8AC3E}">
        <p14:creationId xmlns:p14="http://schemas.microsoft.com/office/powerpoint/2010/main" val="3242223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1366</Words>
  <Application>Microsoft Office PowerPoint</Application>
  <PresentationFormat>Widescreen</PresentationFormat>
  <Paragraphs>154</Paragraphs>
  <Slides>19</Slides>
  <Notes>7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Rockwell</vt:lpstr>
      <vt:lpstr>Symbol</vt:lpstr>
      <vt:lpstr>Tema do Office</vt:lpstr>
      <vt:lpstr>Equation</vt:lpstr>
      <vt:lpstr>MathType 6.0 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Tanto para utilizar o Reynolds como o Froude, devemos saber obter a velocidade média do escoamento e para isto, recorremos inicialmente a fórmula de Chézy.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19</cp:revision>
  <dcterms:created xsi:type="dcterms:W3CDTF">2019-05-13T02:47:31Z</dcterms:created>
  <dcterms:modified xsi:type="dcterms:W3CDTF">2019-05-18T06:44:54Z</dcterms:modified>
</cp:coreProperties>
</file>