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6" r:id="rId4"/>
    <p:sldId id="257" r:id="rId5"/>
    <p:sldId id="259" r:id="rId6"/>
    <p:sldId id="260" r:id="rId7"/>
    <p:sldId id="261" r:id="rId8"/>
    <p:sldId id="262" r:id="rId9"/>
    <p:sldId id="258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001B"/>
    <a:srgbClr val="5F5F5F"/>
    <a:srgbClr val="847A9E"/>
    <a:srgbClr val="000000"/>
    <a:srgbClr val="892825"/>
    <a:srgbClr val="9DDCF9"/>
    <a:srgbClr val="0169B4"/>
    <a:srgbClr val="6D1F1D"/>
    <a:srgbClr val="BD5738"/>
    <a:srgbClr val="5A1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CCI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040924904008235"/>
          <c:y val="9.3066141193335297E-2"/>
          <c:w val="0.86860575474177637"/>
          <c:h val="0.70503504470899869"/>
        </c:manualLayout>
      </c:layout>
      <c:scatterChart>
        <c:scatterStyle val="lineMarker"/>
        <c:varyColors val="0"/>
        <c:ser>
          <c:idx val="0"/>
          <c:order val="0"/>
          <c:tx>
            <c:v>CCI situação 1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2"/>
            <c:intercept val="2.2450000000000001"/>
            <c:dispRSqr val="1"/>
            <c:dispEq val="1"/>
            <c:trendlineLbl>
              <c:layout>
                <c:manualLayout>
                  <c:x val="-6.7993591448984522E-2"/>
                  <c:y val="4.133349261115906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baseline="0">
                        <a:solidFill>
                          <a:schemeClr val="accent1"/>
                        </a:solidFill>
                      </a:rPr>
                      <a:t>H</a:t>
                    </a:r>
                    <a:r>
                      <a:rPr lang="en-US" sz="1200" b="1" baseline="-25000">
                        <a:solidFill>
                          <a:schemeClr val="accent1"/>
                        </a:solidFill>
                      </a:rPr>
                      <a:t>S1</a:t>
                    </a:r>
                    <a:r>
                      <a:rPr lang="en-US" sz="1200" b="1" baseline="0">
                        <a:solidFill>
                          <a:schemeClr val="accent1"/>
                        </a:solidFill>
                      </a:rPr>
                      <a:t> = 0,2136Q</a:t>
                    </a:r>
                    <a:r>
                      <a:rPr lang="en-US" sz="1200" b="1" baseline="30000">
                        <a:solidFill>
                          <a:schemeClr val="accent1"/>
                        </a:solidFill>
                      </a:rPr>
                      <a:t>2</a:t>
                    </a:r>
                    <a:r>
                      <a:rPr lang="en-US" sz="1200" b="1" baseline="0">
                        <a:solidFill>
                          <a:schemeClr val="accent1"/>
                        </a:solidFill>
                      </a:rPr>
                      <a:t> + 0,1892Q + 2,245</a:t>
                    </a:r>
                    <a:br>
                      <a:rPr lang="en-US" sz="1200" b="1" baseline="0">
                        <a:solidFill>
                          <a:schemeClr val="accent1"/>
                        </a:solidFill>
                      </a:rPr>
                    </a:br>
                    <a:r>
                      <a:rPr lang="en-US" sz="1200" b="1" baseline="0">
                        <a:solidFill>
                          <a:schemeClr val="accent1"/>
                        </a:solidFill>
                      </a:rPr>
                      <a:t>R² = 1</a:t>
                    </a:r>
                    <a:endParaRPr lang="en-US" sz="1200" b="1">
                      <a:solidFill>
                        <a:schemeClr val="accent1"/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trendlineLbl>
          </c:trendline>
          <c:xVal>
            <c:numRef>
              <c:f>Planilha1!$A$3:$A$10</c:f>
              <c:numCache>
                <c:formatCode>General</c:formatCode>
                <c:ptCount val="8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</c:numCache>
            </c:numRef>
          </c:xVal>
          <c:yVal>
            <c:numRef>
              <c:f>Planilha1!$E$3:$E$10</c:f>
              <c:numCache>
                <c:formatCode>0.0</c:formatCode>
                <c:ptCount val="8"/>
                <c:pt idx="0" formatCode="0.000">
                  <c:v>2.2450000000000001</c:v>
                </c:pt>
                <c:pt idx="1">
                  <c:v>3.4010611103300823</c:v>
                </c:pt>
                <c:pt idx="2">
                  <c:v>6.3751649939092596</c:v>
                </c:pt>
                <c:pt idx="3">
                  <c:v>11.069217951673256</c:v>
                </c:pt>
                <c:pt idx="4">
                  <c:v>17.458942895509971</c:v>
                </c:pt>
                <c:pt idx="5">
                  <c:v>25.533400153700264</c:v>
                </c:pt>
                <c:pt idx="6">
                  <c:v>35.286506494744231</c:v>
                </c:pt>
                <c:pt idx="7">
                  <c:v>46.714444490960283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F62-4198-BD55-AAA7FA5E1785}"/>
            </c:ext>
          </c:extLst>
        </c:ser>
        <c:ser>
          <c:idx val="1"/>
          <c:order val="1"/>
          <c:tx>
            <c:v>CCI situação 2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poly"/>
            <c:order val="2"/>
            <c:intercept val="1.155"/>
            <c:dispRSqr val="1"/>
            <c:dispEq val="1"/>
            <c:trendlineLbl>
              <c:layout>
                <c:manualLayout>
                  <c:x val="-0.19354006462154483"/>
                  <c:y val="0.555418102716585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baseline="0">
                        <a:solidFill>
                          <a:schemeClr val="accent2"/>
                        </a:solidFill>
                      </a:rPr>
                      <a:t>HS2 = 0,2136Q</a:t>
                    </a:r>
                    <a:r>
                      <a:rPr lang="en-US" sz="1200" b="1" baseline="30000">
                        <a:solidFill>
                          <a:schemeClr val="accent2"/>
                        </a:solidFill>
                      </a:rPr>
                      <a:t>2</a:t>
                    </a:r>
                    <a:r>
                      <a:rPr lang="en-US" sz="1200" b="1" baseline="0">
                        <a:solidFill>
                          <a:schemeClr val="accent2"/>
                        </a:solidFill>
                      </a:rPr>
                      <a:t> + 0,1892Q + 1,155</a:t>
                    </a:r>
                    <a:br>
                      <a:rPr lang="en-US" sz="1200" b="1" baseline="0">
                        <a:solidFill>
                          <a:schemeClr val="accent2"/>
                        </a:solidFill>
                      </a:rPr>
                    </a:br>
                    <a:r>
                      <a:rPr lang="en-US" sz="1200" b="1" baseline="0">
                        <a:solidFill>
                          <a:schemeClr val="accent2"/>
                        </a:solidFill>
                      </a:rPr>
                      <a:t>R² = 1</a:t>
                    </a:r>
                    <a:endParaRPr lang="en-US" sz="1200" b="1">
                      <a:solidFill>
                        <a:schemeClr val="accent2"/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trendlineLbl>
          </c:trendline>
          <c:xVal>
            <c:numRef>
              <c:f>Planilha1!$A$3:$A$10</c:f>
              <c:numCache>
                <c:formatCode>General</c:formatCode>
                <c:ptCount val="8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</c:numCache>
            </c:numRef>
          </c:xVal>
          <c:yVal>
            <c:numRef>
              <c:f>Planilha1!$F$3:$F$10</c:f>
              <c:numCache>
                <c:formatCode>0.0</c:formatCode>
                <c:ptCount val="8"/>
                <c:pt idx="0" formatCode="0.000">
                  <c:v>1.155</c:v>
                </c:pt>
                <c:pt idx="1">
                  <c:v>2.311061110330082</c:v>
                </c:pt>
                <c:pt idx="2">
                  <c:v>5.2851649939092589</c:v>
                </c:pt>
                <c:pt idx="3">
                  <c:v>9.979217951673256</c:v>
                </c:pt>
                <c:pt idx="4">
                  <c:v>16.368942895509971</c:v>
                </c:pt>
                <c:pt idx="5">
                  <c:v>24.443400153700264</c:v>
                </c:pt>
                <c:pt idx="6">
                  <c:v>34.196506494744227</c:v>
                </c:pt>
                <c:pt idx="7">
                  <c:v>45.624444490960286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F62-4198-BD55-AAA7FA5E1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4499424"/>
        <c:axId val="645469120"/>
      </c:scatterChart>
      <c:valAx>
        <c:axId val="514499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Q(m³/h)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45469120"/>
        <c:crosses val="autoZero"/>
        <c:crossBetween val="midCat"/>
      </c:valAx>
      <c:valAx>
        <c:axId val="64546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H(m)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0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144994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3F4153-CC42-43EB-8AF6-A7952D51E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BA4491-7AA1-4E29-BA9D-F43D32437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B9BEE6-F058-4391-97E1-4842840DB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DAD6-45B1-4D92-ACA0-BF5283A3D3B6}" type="datetimeFigureOut">
              <a:rPr lang="pt-BR" smtClean="0"/>
              <a:t>04/04/2019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F391EE-F83D-4FB8-8978-182A86ED5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E06720-9DC1-438B-A24D-D4D69F578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5F996-6C3C-44A2-9E91-8A42065CD4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508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877658-2C5E-4C46-AE0B-886345EF3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8D788DC-6DBC-404B-BB12-7F750CE13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779142-0337-453F-A1D0-465AC97A1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DAD6-45B1-4D92-ACA0-BF5283A3D3B6}" type="datetimeFigureOut">
              <a:rPr lang="pt-BR" smtClean="0"/>
              <a:t>04/04/2019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2FFF8F-9389-4A52-B38F-E29E586DA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D034DF-13C4-46BD-BBF7-0E228375D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5F996-6C3C-44A2-9E91-8A42065CD4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13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EE97DE8-B0EF-4468-9AD5-B9CE423570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389135E-4629-41D2-AF21-5C4DF75AC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49D7642-9952-4C47-A0D0-2781649C6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DAD6-45B1-4D92-ACA0-BF5283A3D3B6}" type="datetimeFigureOut">
              <a:rPr lang="pt-BR" smtClean="0"/>
              <a:t>04/04/2019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E36C18-15E7-4968-A78C-20FEC3496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EBCF2D-80F3-404D-950D-473B936EA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5F996-6C3C-44A2-9E91-8A42065CD4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4983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97B35-52BA-4A6E-AB4C-3F65B0497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D9CD61-CC0A-4851-A44A-7BD37FF77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068FD2-9949-4625-87A8-35EFABE2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DAD6-45B1-4D92-ACA0-BF5283A3D3B6}" type="datetimeFigureOut">
              <a:rPr lang="pt-BR" smtClean="0"/>
              <a:t>04/04/2019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F518CA-EC00-423D-AE84-C406656DF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79D023-7398-42B4-B007-BD38A110D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5F996-6C3C-44A2-9E91-8A42065CD4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122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1DCDB-FF3F-4477-8611-8FC1F7DA6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69D34CF-931E-4661-AAFF-18F4CDDA7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DC6296-1C00-47D1-92E1-C42BEF6C1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DAD6-45B1-4D92-ACA0-BF5283A3D3B6}" type="datetimeFigureOut">
              <a:rPr lang="pt-BR" smtClean="0"/>
              <a:t>04/04/2019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2BAFA8-FE2B-4127-98C4-E5BA04502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C19410-F73E-4D83-BC75-F0FC5391F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5F996-6C3C-44A2-9E91-8A42065CD4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614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558450-2333-4218-9DF6-AB0F5A9E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1D6BB0-9CD2-4ED2-88EB-4579B6C599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F78091F-13C6-4020-BD00-98391FC71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DB2A192-E938-4B33-9CCA-A3151479C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DAD6-45B1-4D92-ACA0-BF5283A3D3B6}" type="datetimeFigureOut">
              <a:rPr lang="pt-BR" smtClean="0"/>
              <a:t>04/04/2019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0460A11-E08F-48BB-A837-D4DCE5330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54A243B-227E-43AF-BD4F-16E90568D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5F996-6C3C-44A2-9E91-8A42065CD4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110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A3DD3-98BD-4BF2-BBEC-92B65FCF3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86B5F86-63E5-4516-8BD3-CF3441D34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54AA235-FC8B-455B-8AC0-23E8FF67E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B9B9E19-5640-4527-B214-BB653F8EDF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AD203B0-9A5B-4C8B-A4BD-25BE34B39A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3D78AE1-A97E-46B0-82D2-E7B86FC3D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DAD6-45B1-4D92-ACA0-BF5283A3D3B6}" type="datetimeFigureOut">
              <a:rPr lang="pt-BR" smtClean="0"/>
              <a:t>04/04/2019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0843066-9325-44E4-98E8-3D7C4ECC5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C3B7AC5-ADA9-474A-8A7B-FC0AF9EE9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5F996-6C3C-44A2-9E91-8A42065CD4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7412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5FAA68-34D5-46E7-BFA1-853D19982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73EC9ED-5D1B-4F21-992B-7390116BD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DAD6-45B1-4D92-ACA0-BF5283A3D3B6}" type="datetimeFigureOut">
              <a:rPr lang="pt-BR" smtClean="0"/>
              <a:t>04/04/2019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9557A74-1F7A-4BC5-9A7E-C4E9D6EB3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58C59E2-6D40-4959-8A52-E5158A173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5F996-6C3C-44A2-9E91-8A42065CD4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749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CD3F387-CABB-4FCA-9494-D246620AA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DAD6-45B1-4D92-ACA0-BF5283A3D3B6}" type="datetimeFigureOut">
              <a:rPr lang="pt-BR" smtClean="0"/>
              <a:t>04/04/2019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E6B0E98-00BE-4BCA-B8FE-B94509611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5BD360E-AA7C-448E-BCA5-D0493310A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5F996-6C3C-44A2-9E91-8A42065CD4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989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41B6C5-BFDE-4BB3-8B0A-AB9675CCA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291738-3110-42D5-A70D-06D10EC60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8477B92-36DB-41AA-A65D-82EBA38B6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64CD595-B26A-47A0-864A-E6F5E6732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DAD6-45B1-4D92-ACA0-BF5283A3D3B6}" type="datetimeFigureOut">
              <a:rPr lang="pt-BR" smtClean="0"/>
              <a:t>04/04/2019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34FA4DE-2973-4F86-8DCD-3BB98CB1D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D5791BF-994C-4337-A8C7-C7EACC4E2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5F996-6C3C-44A2-9E91-8A42065CD4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5023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B2E9D7-5107-401F-8B49-901BDB7A0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4402BAD-E3CD-498F-A8F4-F2341F7690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5EDC9E1-0C74-4F42-AE45-A7070DAA8C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E90800E-86B4-48AD-B78E-2219D5DA2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DAD6-45B1-4D92-ACA0-BF5283A3D3B6}" type="datetimeFigureOut">
              <a:rPr lang="pt-BR" smtClean="0"/>
              <a:t>04/04/2019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DD07983-BAB8-4275-B7C8-2525EC82E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B3A60F-5AA6-4CB0-92B0-76146B733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5F996-6C3C-44A2-9E91-8A42065CD4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2737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2746826-852F-4699-A606-DD9A9DD0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5E9C230-460A-461E-A75B-A6598D530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EC7C8C-C458-46C3-9F0C-5BF17EDAE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4DAD6-45B1-4D92-ACA0-BF5283A3D3B6}" type="datetimeFigureOut">
              <a:rPr lang="pt-BR" smtClean="0"/>
              <a:t>04/04/2019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800534-6BAD-446F-A85D-8256293E1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C12CDD-2FC2-45FF-846C-10943D499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5F996-6C3C-44A2-9E91-8A42065CD4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85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escoladavida.eng.br/hidraulica_I/consultas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7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pn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32.wmf"/><Relationship Id="rId3" Type="http://schemas.openxmlformats.org/officeDocument/2006/relationships/oleObject" Target="../embeddings/oleObject3.bin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31.wmf"/><Relationship Id="rId5" Type="http://schemas.openxmlformats.org/officeDocument/2006/relationships/image" Target="../media/image7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28.wmf"/><Relationship Id="rId9" Type="http://schemas.openxmlformats.org/officeDocument/2006/relationships/image" Target="../media/image3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3.wmf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png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png"/><Relationship Id="rId5" Type="http://schemas.openxmlformats.org/officeDocument/2006/relationships/image" Target="../media/image42.wmf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coladavida.eng.br/hidraulica_I/consultas.ht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coladavida.eng.br/hidraulica_I/consultas.ht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coladavida.eng.br/hidraulica_I/consultas.htm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coladavida.eng.br/hidraulica_I/consultas.htm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escoladavida.eng.br/hidraulica_I/consultas.htm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63F8700-0C70-43D5-9D76-43EC8F66DE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444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E0AFD9C-675B-485C-B72B-08C1FB55E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9971" flipH="1">
            <a:off x="11418981" y="5799768"/>
            <a:ext cx="828000" cy="828000"/>
          </a:xfrm>
          <a:prstGeom prst="rect">
            <a:avLst/>
          </a:prstGeom>
        </p:spPr>
      </p:pic>
      <p:pic>
        <p:nvPicPr>
          <p:cNvPr id="1028" name="Picture 4" descr="C:\Users\Raimundo F Ignacio\AppData\Local\Temp\SNAGHTML14182f8f.PNG">
            <a:extLst>
              <a:ext uri="{FF2B5EF4-FFF2-40B4-BE49-F238E27FC236}">
                <a16:creationId xmlns:a16="http://schemas.microsoft.com/office/drawing/2014/main" id="{1869EFD9-693D-432B-A389-553001966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4859">
            <a:off x="787195" y="1295399"/>
            <a:ext cx="1068692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alão de Fala: Oval 8">
            <a:extLst>
              <a:ext uri="{FF2B5EF4-FFF2-40B4-BE49-F238E27FC236}">
                <a16:creationId xmlns:a16="http://schemas.microsoft.com/office/drawing/2014/main" id="{E44B91B9-713B-4B00-967D-B20E1177156D}"/>
              </a:ext>
            </a:extLst>
          </p:cNvPr>
          <p:cNvSpPr/>
          <p:nvPr/>
        </p:nvSpPr>
        <p:spPr>
          <a:xfrm>
            <a:off x="1893402" y="1163424"/>
            <a:ext cx="2652742" cy="953729"/>
          </a:xfrm>
          <a:prstGeom prst="wedgeEllipseCallout">
            <a:avLst>
              <a:gd name="adj1" fmla="val -58639"/>
              <a:gd name="adj2" fmla="val 36727"/>
            </a:avLst>
          </a:prstGeom>
          <a:solidFill>
            <a:srgbClr val="7D242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Cerca de 70% da Terra é água!</a:t>
            </a:r>
          </a:p>
        </p:txBody>
      </p:sp>
      <p:sp>
        <p:nvSpPr>
          <p:cNvPr id="10" name="Balão de Fala: Oval 9">
            <a:extLst>
              <a:ext uri="{FF2B5EF4-FFF2-40B4-BE49-F238E27FC236}">
                <a16:creationId xmlns:a16="http://schemas.microsoft.com/office/drawing/2014/main" id="{742854B2-B027-460B-B4F7-9EC6201FA3D2}"/>
              </a:ext>
            </a:extLst>
          </p:cNvPr>
          <p:cNvSpPr/>
          <p:nvPr/>
        </p:nvSpPr>
        <p:spPr>
          <a:xfrm>
            <a:off x="10078065" y="4156587"/>
            <a:ext cx="1632154" cy="1644445"/>
          </a:xfrm>
          <a:prstGeom prst="wedgeEllipseCallout">
            <a:avLst>
              <a:gd name="adj1" fmla="val 31032"/>
              <a:gd name="adj2" fmla="val 74315"/>
            </a:avLst>
          </a:prstGeom>
          <a:solidFill>
            <a:srgbClr val="6491A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Só que cerca de 97,5% é água salgada!</a:t>
            </a:r>
          </a:p>
        </p:txBody>
      </p:sp>
    </p:spTree>
    <p:extLst>
      <p:ext uri="{BB962C8B-B14F-4D97-AF65-F5344CB8AC3E}">
        <p14:creationId xmlns:p14="http://schemas.microsoft.com/office/powerpoint/2010/main" val="175198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553C016-E42D-4B52-B0A0-BAF4EA6EEB96}"/>
              </a:ext>
            </a:extLst>
          </p:cNvPr>
          <p:cNvSpPr/>
          <p:nvPr/>
        </p:nvSpPr>
        <p:spPr>
          <a:xfrm>
            <a:off x="-68724" y="106148"/>
            <a:ext cx="123294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Tubulações de aço 40, portanto recorremos a </a:t>
            </a:r>
          </a:p>
          <a:p>
            <a:pPr algn="ctr"/>
            <a:r>
              <a:rPr lang="pt-B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norma ANSI B3610 e os valores foram obtidos na WEB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09F9DB8-F067-4C26-BD1B-3A8200B7F625}"/>
              </a:ext>
            </a:extLst>
          </p:cNvPr>
          <p:cNvSpPr/>
          <p:nvPr/>
        </p:nvSpPr>
        <p:spPr>
          <a:xfrm>
            <a:off x="3112605" y="1413425"/>
            <a:ext cx="5809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2"/>
              </a:rPr>
              <a:t>http://www.escoladavida.eng.br/hidraulica_I/consultas.htm</a:t>
            </a:r>
            <a:endParaRPr lang="pt-BR" dirty="0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A1DB1E5F-1D26-463A-ACFE-3B5424055936}"/>
              </a:ext>
            </a:extLst>
          </p:cNvPr>
          <p:cNvGrpSpPr/>
          <p:nvPr/>
        </p:nvGrpSpPr>
        <p:grpSpPr>
          <a:xfrm>
            <a:off x="1873045" y="1889705"/>
            <a:ext cx="8445910" cy="4292440"/>
            <a:chOff x="2845043" y="1282450"/>
            <a:chExt cx="6698560" cy="2956816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CC2C59B0-F8A1-4EB8-A62C-6A3461D75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45043" y="1282450"/>
              <a:ext cx="6698560" cy="1028789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D8289C23-62B1-4D43-8EDD-28077ECCC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61270" y="2311239"/>
              <a:ext cx="6652837" cy="647756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3ACAE274-920C-4C5C-98F5-AFBCAEDC8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61883" y="2958995"/>
              <a:ext cx="6645216" cy="1280271"/>
            </a:xfrm>
            <a:prstGeom prst="rect">
              <a:avLst/>
            </a:prstGeom>
          </p:spPr>
        </p:pic>
      </p:grpSp>
      <p:sp>
        <p:nvSpPr>
          <p:cNvPr id="9" name="Elipse 8">
            <a:extLst>
              <a:ext uri="{FF2B5EF4-FFF2-40B4-BE49-F238E27FC236}">
                <a16:creationId xmlns:a16="http://schemas.microsoft.com/office/drawing/2014/main" id="{72C6B79B-C7A1-4D03-85EA-0B74745F3D45}"/>
              </a:ext>
            </a:extLst>
          </p:cNvPr>
          <p:cNvSpPr/>
          <p:nvPr/>
        </p:nvSpPr>
        <p:spPr>
          <a:xfrm>
            <a:off x="2094271" y="3429000"/>
            <a:ext cx="403123" cy="2679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AC919BAF-5BD2-4310-8220-F9F7CA8B0713}"/>
              </a:ext>
            </a:extLst>
          </p:cNvPr>
          <p:cNvSpPr/>
          <p:nvPr/>
        </p:nvSpPr>
        <p:spPr>
          <a:xfrm>
            <a:off x="4399936" y="3367376"/>
            <a:ext cx="403123" cy="2679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12DE8062-1AA1-4084-9CCB-9C030AD0FA51}"/>
              </a:ext>
            </a:extLst>
          </p:cNvPr>
          <p:cNvSpPr/>
          <p:nvPr/>
        </p:nvSpPr>
        <p:spPr>
          <a:xfrm>
            <a:off x="5024285" y="3375293"/>
            <a:ext cx="403123" cy="2679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C8EF7F83-B5C6-4488-9ED0-BE68237BD4C1}"/>
              </a:ext>
            </a:extLst>
          </p:cNvPr>
          <p:cNvSpPr/>
          <p:nvPr/>
        </p:nvSpPr>
        <p:spPr>
          <a:xfrm>
            <a:off x="4399935" y="4339396"/>
            <a:ext cx="403123" cy="2679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748BB3DC-E733-42EC-A80E-24E86A07E61D}"/>
              </a:ext>
            </a:extLst>
          </p:cNvPr>
          <p:cNvSpPr/>
          <p:nvPr/>
        </p:nvSpPr>
        <p:spPr>
          <a:xfrm>
            <a:off x="5024285" y="4356430"/>
            <a:ext cx="403123" cy="2679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0E6594EC-1DB2-4DF5-A14E-64663E976F14}"/>
              </a:ext>
            </a:extLst>
          </p:cNvPr>
          <p:cNvSpPr/>
          <p:nvPr/>
        </p:nvSpPr>
        <p:spPr>
          <a:xfrm>
            <a:off x="4399934" y="5227497"/>
            <a:ext cx="403123" cy="2679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D517EE3-69A5-47D3-90D2-E963E816799F}"/>
              </a:ext>
            </a:extLst>
          </p:cNvPr>
          <p:cNvSpPr/>
          <p:nvPr/>
        </p:nvSpPr>
        <p:spPr>
          <a:xfrm>
            <a:off x="5021828" y="5221035"/>
            <a:ext cx="403123" cy="2679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3F7085B0-E990-4686-BA15-AABDE4E52C0D}"/>
              </a:ext>
            </a:extLst>
          </p:cNvPr>
          <p:cNvSpPr/>
          <p:nvPr/>
        </p:nvSpPr>
        <p:spPr>
          <a:xfrm>
            <a:off x="2094270" y="5252854"/>
            <a:ext cx="403123" cy="2679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979EC148-EE50-4FA7-AEDC-988A0DE9F4F7}"/>
              </a:ext>
            </a:extLst>
          </p:cNvPr>
          <p:cNvSpPr/>
          <p:nvPr/>
        </p:nvSpPr>
        <p:spPr>
          <a:xfrm>
            <a:off x="2094270" y="4388557"/>
            <a:ext cx="403123" cy="2679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CD223FF0-7B34-4C58-B058-0F7EB864E7AC}"/>
              </a:ext>
            </a:extLst>
          </p:cNvPr>
          <p:cNvSpPr/>
          <p:nvPr/>
        </p:nvSpPr>
        <p:spPr>
          <a:xfrm>
            <a:off x="2910348" y="3367376"/>
            <a:ext cx="285136" cy="293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54CA532C-DAB3-4F4F-A39E-9940764DF7D6}"/>
              </a:ext>
            </a:extLst>
          </p:cNvPr>
          <p:cNvSpPr/>
          <p:nvPr/>
        </p:nvSpPr>
        <p:spPr>
          <a:xfrm>
            <a:off x="2910348" y="4317101"/>
            <a:ext cx="285136" cy="293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56CF963-2B1F-4754-AC30-8D9672F90C22}"/>
              </a:ext>
            </a:extLst>
          </p:cNvPr>
          <p:cNvSpPr/>
          <p:nvPr/>
        </p:nvSpPr>
        <p:spPr>
          <a:xfrm>
            <a:off x="2910348" y="5189200"/>
            <a:ext cx="285136" cy="293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460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25784DF8-1F3F-416B-9C42-F0B80A29A5DC}"/>
              </a:ext>
            </a:extLst>
          </p:cNvPr>
          <p:cNvSpPr/>
          <p:nvPr/>
        </p:nvSpPr>
        <p:spPr>
          <a:xfrm>
            <a:off x="-68724" y="106148"/>
            <a:ext cx="123294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Vamos obter a equação da CCI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55ED20F-023C-43E0-9582-3022D9127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22" y="1575620"/>
            <a:ext cx="6457950" cy="33528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F5FB0AF-BCFA-45E2-B43C-0CA586608ADF}"/>
              </a:ext>
            </a:extLst>
          </p:cNvPr>
          <p:cNvSpPr txBox="1"/>
          <p:nvPr/>
        </p:nvSpPr>
        <p:spPr>
          <a:xfrm>
            <a:off x="3234813" y="3608438"/>
            <a:ext cx="69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PHR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72E00AE-4D63-4CD2-BE47-C0DC01832F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330116"/>
              </p:ext>
            </p:extLst>
          </p:nvPr>
        </p:nvGraphicFramePr>
        <p:xfrm>
          <a:off x="4350906" y="840884"/>
          <a:ext cx="3490187" cy="646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Equation" r:id="rId4" imgW="1371600" imgH="253800" progId="Equation.DSMT4">
                  <p:embed/>
                </p:oleObj>
              </mc:Choice>
              <mc:Fallback>
                <p:oleObj name="Equation" r:id="rId4" imgW="1371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50906" y="840884"/>
                        <a:ext cx="3490187" cy="646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50733870-AD71-414B-9D74-B9E9A9049F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31082">
            <a:off x="7876585" y="1011224"/>
            <a:ext cx="1135672" cy="1458966"/>
          </a:xfrm>
          <a:prstGeom prst="rect">
            <a:avLst/>
          </a:prstGeom>
        </p:spPr>
      </p:pic>
      <p:sp>
        <p:nvSpPr>
          <p:cNvPr id="5" name="Balão de Fala: Retângulo com Cantos Arredondados 4">
            <a:extLst>
              <a:ext uri="{FF2B5EF4-FFF2-40B4-BE49-F238E27FC236}">
                <a16:creationId xmlns:a16="http://schemas.microsoft.com/office/drawing/2014/main" id="{9CC4F7A9-DBE9-4664-8C66-09BC8BAB9C7D}"/>
              </a:ext>
            </a:extLst>
          </p:cNvPr>
          <p:cNvSpPr/>
          <p:nvPr/>
        </p:nvSpPr>
        <p:spPr>
          <a:xfrm>
            <a:off x="8927690" y="563492"/>
            <a:ext cx="2300749" cy="786581"/>
          </a:xfrm>
          <a:prstGeom prst="wedgeRoundRectCallout">
            <a:avLst>
              <a:gd name="adj1" fmla="val -38354"/>
              <a:gd name="adj2" fmla="val 90000"/>
              <a:gd name="adj3" fmla="val 16667"/>
            </a:avLst>
          </a:prstGeom>
          <a:solidFill>
            <a:srgbClr val="E6681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Ficará em função da Q e dos f</a:t>
            </a:r>
          </a:p>
        </p:txBody>
      </p: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F177B30E-E6C1-4BFA-888F-D523CB8529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821681"/>
              </p:ext>
            </p:extLst>
          </p:nvPr>
        </p:nvGraphicFramePr>
        <p:xfrm>
          <a:off x="1407549" y="5083193"/>
          <a:ext cx="9693275" cy="135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Equation" r:id="rId7" imgW="3809880" imgH="533160" progId="Equation.DSMT4">
                  <p:embed/>
                </p:oleObj>
              </mc:Choice>
              <mc:Fallback>
                <p:oleObj name="Equation" r:id="rId7" imgW="3809880" imgH="53316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472E00AE-4D63-4CD2-BE47-C0DC01832F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07549" y="5083193"/>
                        <a:ext cx="9693275" cy="1357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m 10">
            <a:extLst>
              <a:ext uri="{FF2B5EF4-FFF2-40B4-BE49-F238E27FC236}">
                <a16:creationId xmlns:a16="http://schemas.microsoft.com/office/drawing/2014/main" id="{835F6617-2101-4319-BBA2-F3250CDBFD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724" y="2957343"/>
            <a:ext cx="2283081" cy="2170155"/>
          </a:xfrm>
          <a:prstGeom prst="rect">
            <a:avLst/>
          </a:prstGeom>
        </p:spPr>
      </p:pic>
      <p:sp>
        <p:nvSpPr>
          <p:cNvPr id="12" name="Balão de Fala: Oval 11">
            <a:extLst>
              <a:ext uri="{FF2B5EF4-FFF2-40B4-BE49-F238E27FC236}">
                <a16:creationId xmlns:a16="http://schemas.microsoft.com/office/drawing/2014/main" id="{FF648351-369D-4B35-A96E-F898BE421A94}"/>
              </a:ext>
            </a:extLst>
          </p:cNvPr>
          <p:cNvSpPr/>
          <p:nvPr/>
        </p:nvSpPr>
        <p:spPr>
          <a:xfrm>
            <a:off x="6709594" y="2788017"/>
            <a:ext cx="3109273" cy="1059367"/>
          </a:xfrm>
          <a:prstGeom prst="wedgeEllipseCallout">
            <a:avLst>
              <a:gd name="adj1" fmla="val 73453"/>
              <a:gd name="adj2" fmla="val 30016"/>
            </a:avLst>
          </a:prstGeom>
          <a:solidFill>
            <a:srgbClr val="D9676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Neste problema, temos que analisar duas situações.</a:t>
            </a:r>
          </a:p>
        </p:txBody>
      </p:sp>
    </p:spTree>
    <p:extLst>
      <p:ext uri="{BB962C8B-B14F-4D97-AF65-F5344CB8AC3E}">
        <p14:creationId xmlns:p14="http://schemas.microsoft.com/office/powerpoint/2010/main" val="315951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779235D-8C1D-4B03-8442-323256577FC1}"/>
              </a:ext>
            </a:extLst>
          </p:cNvPr>
          <p:cNvSpPr txBox="1"/>
          <p:nvPr/>
        </p:nvSpPr>
        <p:spPr>
          <a:xfrm>
            <a:off x="1265318" y="550605"/>
            <a:ext cx="2163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O INSTANTE INICIAL, TEMOS: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D64A4F8C-B3C6-4E59-B0BD-429BD3FC41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757719"/>
              </p:ext>
            </p:extLst>
          </p:nvPr>
        </p:nvGraphicFramePr>
        <p:xfrm>
          <a:off x="4470964" y="292746"/>
          <a:ext cx="6753225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4" name="Equation" r:id="rId3" imgW="2654280" imgH="457200" progId="Equation.DSMT4">
                  <p:embed/>
                </p:oleObj>
              </mc:Choice>
              <mc:Fallback>
                <p:oleObj name="Equation" r:id="rId3" imgW="2654280" imgH="457200" progId="Equation.DSMT4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F177B30E-E6C1-4BFA-888F-D523CB8529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70964" y="292746"/>
                        <a:ext cx="6753225" cy="116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ACC49F68-68D1-4016-A56B-F95FFBFF0F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768" y="1402775"/>
            <a:ext cx="4624535" cy="2400939"/>
          </a:xfrm>
          <a:prstGeom prst="rect">
            <a:avLst/>
          </a:prstGeom>
        </p:spPr>
      </p:pic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8A3C58D2-CD58-42A9-96D3-1977F88EF0D5}"/>
              </a:ext>
            </a:extLst>
          </p:cNvPr>
          <p:cNvSpPr/>
          <p:nvPr/>
        </p:nvSpPr>
        <p:spPr>
          <a:xfrm>
            <a:off x="3428415" y="747252"/>
            <a:ext cx="740462" cy="314632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094CF8F-7B6D-4D9E-AD60-444EA4E9E98A}"/>
              </a:ext>
            </a:extLst>
          </p:cNvPr>
          <p:cNvSpPr txBox="1"/>
          <p:nvPr/>
        </p:nvSpPr>
        <p:spPr>
          <a:xfrm>
            <a:off x="6334802" y="1548538"/>
            <a:ext cx="3025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DECORRIDO UM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D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TEMOS:</a:t>
            </a:r>
          </a:p>
        </p:txBody>
      </p:sp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C888970B-CE59-4AF5-83D6-F1B75EF3F7EF}"/>
              </a:ext>
            </a:extLst>
          </p:cNvPr>
          <p:cNvSpPr/>
          <p:nvPr/>
        </p:nvSpPr>
        <p:spPr>
          <a:xfrm>
            <a:off x="7847575" y="2011613"/>
            <a:ext cx="500012" cy="525110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D89A8B8A-3172-4223-B50D-20C17E92BD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508109"/>
              </p:ext>
            </p:extLst>
          </p:nvPr>
        </p:nvGraphicFramePr>
        <p:xfrm>
          <a:off x="5341683" y="2539789"/>
          <a:ext cx="6721475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" name="Equation" r:id="rId6" imgW="2641320" imgH="457200" progId="Equation.DSMT4">
                  <p:embed/>
                </p:oleObj>
              </mc:Choice>
              <mc:Fallback>
                <p:oleObj name="Equation" r:id="rId6" imgW="2641320" imgH="457200" progId="Equation.DSMT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D64A4F8C-B3C6-4E59-B0BD-429BD3FC41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41683" y="2539789"/>
                        <a:ext cx="6721475" cy="116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1BFDEDAA-8011-4EE0-92C6-2F677FD385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076598"/>
              </p:ext>
            </p:extLst>
          </p:nvPr>
        </p:nvGraphicFramePr>
        <p:xfrm>
          <a:off x="665188" y="4481319"/>
          <a:ext cx="4265734" cy="818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" name="Equation" r:id="rId8" imgW="2781000" imgH="533160" progId="Equation.DSMT4">
                  <p:embed/>
                </p:oleObj>
              </mc:Choice>
              <mc:Fallback>
                <p:oleObj name="Equation" r:id="rId8" imgW="278100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5188" y="4481319"/>
                        <a:ext cx="4265734" cy="818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F74ECC20-4838-4F5D-9A41-7B3D1FD0E2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742027"/>
              </p:ext>
            </p:extLst>
          </p:nvPr>
        </p:nvGraphicFramePr>
        <p:xfrm>
          <a:off x="637919" y="5557910"/>
          <a:ext cx="74596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" name="Equation" r:id="rId10" imgW="4863960" imgH="545760" progId="Equation.DSMT4">
                  <p:embed/>
                </p:oleObj>
              </mc:Choice>
              <mc:Fallback>
                <p:oleObj name="Equation" r:id="rId10" imgW="4863960" imgH="545760" progId="Equation.DSMT4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1BFDEDAA-8011-4EE0-92C6-2F677FD385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7919" y="5557910"/>
                        <a:ext cx="7459662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8D8251EC-C0FB-4F4E-A121-8FD56C822F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025170"/>
              </p:ext>
            </p:extLst>
          </p:nvPr>
        </p:nvGraphicFramePr>
        <p:xfrm>
          <a:off x="5676004" y="4471262"/>
          <a:ext cx="60769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" name="Equation" r:id="rId12" imgW="3962160" imgH="545760" progId="Equation.DSMT4">
                  <p:embed/>
                </p:oleObj>
              </mc:Choice>
              <mc:Fallback>
                <p:oleObj name="Equation" r:id="rId12" imgW="3962160" imgH="54576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F74ECC20-4838-4F5D-9A41-7B3D1FD0E2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676004" y="4471262"/>
                        <a:ext cx="607695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CBEB09E7-6B77-4F5A-A5A4-BDAB1EE3A681}"/>
              </a:ext>
            </a:extLst>
          </p:cNvPr>
          <p:cNvSpPr txBox="1"/>
          <p:nvPr/>
        </p:nvSpPr>
        <p:spPr>
          <a:xfrm>
            <a:off x="3192770" y="3947794"/>
            <a:ext cx="684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CALCULANDO A CARGA CINÉTICA FINAL E AS PERDAS DE CARGA</a:t>
            </a:r>
          </a:p>
        </p:txBody>
      </p:sp>
    </p:spTree>
    <p:extLst>
      <p:ext uri="{BB962C8B-B14F-4D97-AF65-F5344CB8AC3E}">
        <p14:creationId xmlns:p14="http://schemas.microsoft.com/office/powerpoint/2010/main" val="320123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792FEDA-ED91-406B-BBC4-3C8EB61268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230946"/>
              </p:ext>
            </p:extLst>
          </p:nvPr>
        </p:nvGraphicFramePr>
        <p:xfrm>
          <a:off x="719138" y="592138"/>
          <a:ext cx="100885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5" name="Equation" r:id="rId3" imgW="6578280" imgH="545760" progId="Equation.DSMT4">
                  <p:embed/>
                </p:oleObj>
              </mc:Choice>
              <mc:Fallback>
                <p:oleObj name="Equation" r:id="rId3" imgW="6578280" imgH="54576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F74ECC20-4838-4F5D-9A41-7B3D1FD0E2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9138" y="592138"/>
                        <a:ext cx="10088562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785A4803-A5FC-40E1-8BAE-3FB9164FA5D7}"/>
              </a:ext>
            </a:extLst>
          </p:cNvPr>
          <p:cNvSpPr txBox="1"/>
          <p:nvPr/>
        </p:nvSpPr>
        <p:spPr>
          <a:xfrm>
            <a:off x="4056157" y="1713819"/>
            <a:ext cx="4525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O INSTANTE INICIAL, TEMOS: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DCE87227-D8EF-48BC-8F17-3129A32463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47619"/>
              </p:ext>
            </p:extLst>
          </p:nvPr>
        </p:nvGraphicFramePr>
        <p:xfrm>
          <a:off x="436463" y="2733045"/>
          <a:ext cx="11450637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" name="Equation" r:id="rId5" imgW="5651280" imgH="253800" progId="Equation.DSMT4">
                  <p:embed/>
                </p:oleObj>
              </mc:Choice>
              <mc:Fallback>
                <p:oleObj name="Equation" r:id="rId5" imgW="5651280" imgH="253800" progId="Equation.DSMT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D64A4F8C-B3C6-4E59-B0BD-429BD3FC41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6463" y="2733045"/>
                        <a:ext cx="11450637" cy="512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0B619875-684E-4CCF-9A66-0523FCEE15A1}"/>
              </a:ext>
            </a:extLst>
          </p:cNvPr>
          <p:cNvSpPr/>
          <p:nvPr/>
        </p:nvSpPr>
        <p:spPr>
          <a:xfrm rot="5400000">
            <a:off x="6155406" y="2193257"/>
            <a:ext cx="512764" cy="500012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7889CC3-84A7-4E11-AB51-19F054B33D01}"/>
              </a:ext>
            </a:extLst>
          </p:cNvPr>
          <p:cNvSpPr txBox="1"/>
          <p:nvPr/>
        </p:nvSpPr>
        <p:spPr>
          <a:xfrm>
            <a:off x="4806325" y="3612193"/>
            <a:ext cx="3025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DECORRIDO UM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D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TEMOS:</a:t>
            </a:r>
          </a:p>
        </p:txBody>
      </p:sp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7E03F3CF-2AB9-41BC-AA83-FF0897E2BF1B}"/>
              </a:ext>
            </a:extLst>
          </p:cNvPr>
          <p:cNvSpPr/>
          <p:nvPr/>
        </p:nvSpPr>
        <p:spPr>
          <a:xfrm>
            <a:off x="6161782" y="4023405"/>
            <a:ext cx="500012" cy="525110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86ADD640-DF37-47EF-A8D2-82B0EBD4A6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895148"/>
              </p:ext>
            </p:extLst>
          </p:nvPr>
        </p:nvGraphicFramePr>
        <p:xfrm>
          <a:off x="461963" y="4630738"/>
          <a:ext cx="1139825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" name="Equation" r:id="rId7" imgW="5626080" imgH="253800" progId="Equation.DSMT4">
                  <p:embed/>
                </p:oleObj>
              </mc:Choice>
              <mc:Fallback>
                <p:oleObj name="Equation" r:id="rId7" imgW="5626080" imgH="25380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DCE87227-D8EF-48BC-8F17-3129A32463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1963" y="4630738"/>
                        <a:ext cx="11398250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m 9">
            <a:extLst>
              <a:ext uri="{FF2B5EF4-FFF2-40B4-BE49-F238E27FC236}">
                <a16:creationId xmlns:a16="http://schemas.microsoft.com/office/drawing/2014/main" id="{E709F220-9B92-4822-87B1-D7AD3F280F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565" y="5623033"/>
            <a:ext cx="1501270" cy="823031"/>
          </a:xfrm>
          <a:prstGeom prst="rect">
            <a:avLst/>
          </a:prstGeom>
        </p:spPr>
      </p:pic>
      <p:sp>
        <p:nvSpPr>
          <p:cNvPr id="11" name="Balão de Fala: Oval 10">
            <a:extLst>
              <a:ext uri="{FF2B5EF4-FFF2-40B4-BE49-F238E27FC236}">
                <a16:creationId xmlns:a16="http://schemas.microsoft.com/office/drawing/2014/main" id="{A5A5A544-C5B5-4F59-A410-110917521F26}"/>
              </a:ext>
            </a:extLst>
          </p:cNvPr>
          <p:cNvSpPr/>
          <p:nvPr/>
        </p:nvSpPr>
        <p:spPr>
          <a:xfrm>
            <a:off x="5017835" y="5328611"/>
            <a:ext cx="5388078" cy="1116980"/>
          </a:xfrm>
          <a:prstGeom prst="wedgeEllipseCallout">
            <a:avLst>
              <a:gd name="adj1" fmla="val -56417"/>
              <a:gd name="adj2" fmla="val 6164"/>
            </a:avLst>
          </a:prstGeom>
          <a:solidFill>
            <a:srgbClr val="5A141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Atribuímos valores para a vazão e calculamos f e H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60810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88B817-9B63-4A1D-8097-BCB7E2E4ACBF}"/>
              </a:ext>
            </a:extLst>
          </p:cNvPr>
          <p:cNvSpPr txBox="1"/>
          <p:nvPr/>
        </p:nvSpPr>
        <p:spPr>
          <a:xfrm>
            <a:off x="786580" y="550607"/>
            <a:ext cx="9635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 PARA DETERMINAÇÃO DO COEFICIENTE DE PERDA DE CARGA DISTRIBUÍDA - f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787C508-EA82-4ABD-B7BC-7900F5F7D2F6}"/>
              </a:ext>
            </a:extLst>
          </p:cNvPr>
          <p:cNvSpPr txBox="1"/>
          <p:nvPr/>
        </p:nvSpPr>
        <p:spPr>
          <a:xfrm>
            <a:off x="511277" y="1209368"/>
            <a:ext cx="9635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dirty="0"/>
              <a:t>Entramos com a temperatura d’água e obtemos as propriedades d’água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20CD02D-1FB8-4BAF-9474-026270844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15728"/>
              </p:ext>
            </p:extLst>
          </p:nvPr>
        </p:nvGraphicFramePr>
        <p:xfrm>
          <a:off x="895349" y="1744890"/>
          <a:ext cx="9418074" cy="822960"/>
        </p:xfrm>
        <a:graphic>
          <a:graphicData uri="http://schemas.openxmlformats.org/drawingml/2006/table">
            <a:tbl>
              <a:tblPr/>
              <a:tblGrid>
                <a:gridCol w="1543229">
                  <a:extLst>
                    <a:ext uri="{9D8B030D-6E8A-4147-A177-3AD203B41FA5}">
                      <a16:colId xmlns:a16="http://schemas.microsoft.com/office/drawing/2014/main" val="1371506860"/>
                    </a:ext>
                  </a:extLst>
                </a:gridCol>
                <a:gridCol w="1231299">
                  <a:extLst>
                    <a:ext uri="{9D8B030D-6E8A-4147-A177-3AD203B41FA5}">
                      <a16:colId xmlns:a16="http://schemas.microsoft.com/office/drawing/2014/main" val="521535924"/>
                    </a:ext>
                  </a:extLst>
                </a:gridCol>
                <a:gridCol w="1264135">
                  <a:extLst>
                    <a:ext uri="{9D8B030D-6E8A-4147-A177-3AD203B41FA5}">
                      <a16:colId xmlns:a16="http://schemas.microsoft.com/office/drawing/2014/main" val="315800662"/>
                    </a:ext>
                  </a:extLst>
                </a:gridCol>
                <a:gridCol w="1247718">
                  <a:extLst>
                    <a:ext uri="{9D8B030D-6E8A-4147-A177-3AD203B41FA5}">
                      <a16:colId xmlns:a16="http://schemas.microsoft.com/office/drawing/2014/main" val="4078245678"/>
                    </a:ext>
                  </a:extLst>
                </a:gridCol>
                <a:gridCol w="2134252">
                  <a:extLst>
                    <a:ext uri="{9D8B030D-6E8A-4147-A177-3AD203B41FA5}">
                      <a16:colId xmlns:a16="http://schemas.microsoft.com/office/drawing/2014/main" val="1057152149"/>
                    </a:ext>
                  </a:extLst>
                </a:gridCol>
                <a:gridCol w="1997441">
                  <a:extLst>
                    <a:ext uri="{9D8B030D-6E8A-4147-A177-3AD203B41FA5}">
                      <a16:colId xmlns:a16="http://schemas.microsoft.com/office/drawing/2014/main" val="2465104453"/>
                    </a:ext>
                  </a:extLst>
                </a:gridCol>
              </a:tblGrid>
              <a:tr h="20575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propriedades do fluido transportado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06808"/>
                  </a:ext>
                </a:extLst>
              </a:tr>
              <a:tr h="2525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temp</a:t>
                      </a:r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 (ºC)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Symbol" panose="05050102010706020507" pitchFamily="18" charset="2"/>
                        </a:rPr>
                        <a:t>m (</a:t>
                      </a:r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kg/</a:t>
                      </a:r>
                      <a:r>
                        <a:rPr lang="pt-BR" sz="1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ms</a:t>
                      </a:r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Symbol" panose="05050102010706020507" pitchFamily="18" charset="2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Symbol" panose="05050102010706020507" pitchFamily="18" charset="2"/>
                        </a:rPr>
                        <a:t>r (</a:t>
                      </a:r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kg/m³</a:t>
                      </a:r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Symbol" panose="05050102010706020507" pitchFamily="18" charset="2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pv (Pa)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Symbol" panose="05050102010706020507" pitchFamily="18" charset="2"/>
                        </a:rPr>
                        <a:t>n (</a:t>
                      </a:r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m²/s</a:t>
                      </a:r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Symbol" panose="05050102010706020507" pitchFamily="18" charset="2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878184"/>
                  </a:ext>
                </a:extLst>
              </a:tr>
              <a:tr h="2057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8,32E-04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996,2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8,350E-07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651449"/>
                  </a:ext>
                </a:extLst>
              </a:tr>
            </a:tbl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E5A30723-02A3-47FB-A5EC-D820D18A3CB7}"/>
              </a:ext>
            </a:extLst>
          </p:cNvPr>
          <p:cNvSpPr/>
          <p:nvPr/>
        </p:nvSpPr>
        <p:spPr>
          <a:xfrm>
            <a:off x="895349" y="2310581"/>
            <a:ext cx="1513554" cy="2572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BF398AD3-007B-4C20-9434-5B6CB6664042}"/>
              </a:ext>
            </a:extLst>
          </p:cNvPr>
          <p:cNvSpPr/>
          <p:nvPr/>
        </p:nvSpPr>
        <p:spPr>
          <a:xfrm rot="18680583">
            <a:off x="1233925" y="2596837"/>
            <a:ext cx="393290" cy="24417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BE5BF8B-0EC3-48DA-A59F-C5F40B266913}"/>
              </a:ext>
            </a:extLst>
          </p:cNvPr>
          <p:cNvSpPr txBox="1"/>
          <p:nvPr/>
        </p:nvSpPr>
        <p:spPr>
          <a:xfrm>
            <a:off x="511277" y="3110423"/>
            <a:ext cx="9635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pt-BR" dirty="0"/>
              <a:t>Entramos com o diâmetro interno em mm e com a área da seção livre em cm²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61A3114E-BC7D-48A1-BCAA-A22A6BBF3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208268"/>
              </p:ext>
            </p:extLst>
          </p:nvPr>
        </p:nvGraphicFramePr>
        <p:xfrm>
          <a:off x="895349" y="3582607"/>
          <a:ext cx="5738556" cy="822960"/>
        </p:xfrm>
        <a:graphic>
          <a:graphicData uri="http://schemas.openxmlformats.org/drawingml/2006/table">
            <a:tbl>
              <a:tblPr/>
              <a:tblGrid>
                <a:gridCol w="1666801">
                  <a:extLst>
                    <a:ext uri="{9D8B030D-6E8A-4147-A177-3AD203B41FA5}">
                      <a16:colId xmlns:a16="http://schemas.microsoft.com/office/drawing/2014/main" val="3078724447"/>
                    </a:ext>
                  </a:extLst>
                </a:gridCol>
                <a:gridCol w="1333440">
                  <a:extLst>
                    <a:ext uri="{9D8B030D-6E8A-4147-A177-3AD203B41FA5}">
                      <a16:colId xmlns:a16="http://schemas.microsoft.com/office/drawing/2014/main" val="1605384606"/>
                    </a:ext>
                  </a:extLst>
                </a:gridCol>
                <a:gridCol w="1381063">
                  <a:extLst>
                    <a:ext uri="{9D8B030D-6E8A-4147-A177-3AD203B41FA5}">
                      <a16:colId xmlns:a16="http://schemas.microsoft.com/office/drawing/2014/main" val="761610151"/>
                    </a:ext>
                  </a:extLst>
                </a:gridCol>
                <a:gridCol w="1357252">
                  <a:extLst>
                    <a:ext uri="{9D8B030D-6E8A-4147-A177-3AD203B41FA5}">
                      <a16:colId xmlns:a16="http://schemas.microsoft.com/office/drawing/2014/main" val="3419497389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mat. tubo aço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27656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espessura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Dint (mm)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A (cm²)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97888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26,6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5,57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749722"/>
                  </a:ext>
                </a:extLst>
              </a:tr>
            </a:tbl>
          </a:graphicData>
        </a:graphic>
      </p:graphicFrame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15BF2969-FABC-4212-A487-728AD517ADF3}"/>
              </a:ext>
            </a:extLst>
          </p:cNvPr>
          <p:cNvSpPr/>
          <p:nvPr/>
        </p:nvSpPr>
        <p:spPr>
          <a:xfrm rot="18680583">
            <a:off x="4234811" y="4485968"/>
            <a:ext cx="393290" cy="24417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61CDB58D-38E3-45A1-993E-892EDE40B53A}"/>
              </a:ext>
            </a:extLst>
          </p:cNvPr>
          <p:cNvSpPr/>
          <p:nvPr/>
        </p:nvSpPr>
        <p:spPr>
          <a:xfrm rot="18680583">
            <a:off x="5650656" y="4485968"/>
            <a:ext cx="393290" cy="24417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7DB68B0-5380-422D-84EA-3E41560274E5}"/>
              </a:ext>
            </a:extLst>
          </p:cNvPr>
          <p:cNvSpPr txBox="1"/>
          <p:nvPr/>
        </p:nvSpPr>
        <p:spPr>
          <a:xfrm>
            <a:off x="511277" y="5018068"/>
            <a:ext cx="10451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pt-BR" dirty="0"/>
              <a:t>Entramos com a rugosidade equivalente, que no caso do aço é 4,6 * 10</a:t>
            </a:r>
            <a:r>
              <a:rPr lang="pt-BR" baseline="30000" dirty="0"/>
              <a:t>-5</a:t>
            </a:r>
            <a:r>
              <a:rPr lang="pt-BR" dirty="0"/>
              <a:t> m e a planilha calcula DH/K</a:t>
            </a: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C5C367EA-AFB0-4091-8020-BC69B6FAF7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19900"/>
              </p:ext>
            </p:extLst>
          </p:nvPr>
        </p:nvGraphicFramePr>
        <p:xfrm>
          <a:off x="6633905" y="5626521"/>
          <a:ext cx="2945990" cy="548640"/>
        </p:xfrm>
        <a:graphic>
          <a:graphicData uri="http://schemas.openxmlformats.org/drawingml/2006/table">
            <a:tbl>
              <a:tblPr/>
              <a:tblGrid>
                <a:gridCol w="1447153">
                  <a:extLst>
                    <a:ext uri="{9D8B030D-6E8A-4147-A177-3AD203B41FA5}">
                      <a16:colId xmlns:a16="http://schemas.microsoft.com/office/drawing/2014/main" val="1715574754"/>
                    </a:ext>
                  </a:extLst>
                </a:gridCol>
                <a:gridCol w="1498837">
                  <a:extLst>
                    <a:ext uri="{9D8B030D-6E8A-4147-A177-3AD203B41FA5}">
                      <a16:colId xmlns:a16="http://schemas.microsoft.com/office/drawing/2014/main" val="2634466462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K(m)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Verdana" panose="020B0604030504040204" pitchFamily="34" charset="0"/>
                        </a:rPr>
                        <a:t>DH/k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629949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4,60E-05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578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370265"/>
                  </a:ext>
                </a:extLst>
              </a:tr>
            </a:tbl>
          </a:graphicData>
        </a:graphic>
      </p:graphicFrame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670944CE-F45D-4410-A47A-739847643553}"/>
              </a:ext>
            </a:extLst>
          </p:cNvPr>
          <p:cNvSpPr/>
          <p:nvPr/>
        </p:nvSpPr>
        <p:spPr>
          <a:xfrm rot="18680583">
            <a:off x="7061586" y="6281355"/>
            <a:ext cx="393290" cy="24417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62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/>
      <p:bldP spid="9" grpId="0" animBg="1"/>
      <p:bldP spid="10" grpId="0" animBg="1"/>
      <p:bldP spid="11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FBC8D00-460D-4A96-BE39-3682CAB377B6}"/>
              </a:ext>
            </a:extLst>
          </p:cNvPr>
          <p:cNvSpPr txBox="1"/>
          <p:nvPr/>
        </p:nvSpPr>
        <p:spPr>
          <a:xfrm>
            <a:off x="786580" y="550607"/>
            <a:ext cx="9635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 PARA DETERMINAÇÃO DO COEFICIENTE DE PERDA DE CARGA DISTRIBUÍDA – f (cont.)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09AFF32-AE7E-4470-ABD4-8C7B468DBA83}"/>
              </a:ext>
            </a:extLst>
          </p:cNvPr>
          <p:cNvSpPr txBox="1"/>
          <p:nvPr/>
        </p:nvSpPr>
        <p:spPr>
          <a:xfrm>
            <a:off x="530942" y="1203152"/>
            <a:ext cx="461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pt-BR" dirty="0"/>
              <a:t>Atribuímos valores para a vazão em m³/h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190C549-C413-48BB-B819-60F760CEF8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576949"/>
              </p:ext>
            </p:extLst>
          </p:nvPr>
        </p:nvGraphicFramePr>
        <p:xfrm>
          <a:off x="1045701" y="1855697"/>
          <a:ext cx="2818375" cy="2967075"/>
        </p:xfrm>
        <a:graphic>
          <a:graphicData uri="http://schemas.openxmlformats.org/drawingml/2006/table">
            <a:tbl>
              <a:tblPr/>
              <a:tblGrid>
                <a:gridCol w="715546">
                  <a:extLst>
                    <a:ext uri="{9D8B030D-6E8A-4147-A177-3AD203B41FA5}">
                      <a16:colId xmlns:a16="http://schemas.microsoft.com/office/drawing/2014/main" val="2659386742"/>
                    </a:ext>
                  </a:extLst>
                </a:gridCol>
                <a:gridCol w="700943">
                  <a:extLst>
                    <a:ext uri="{9D8B030D-6E8A-4147-A177-3AD203B41FA5}">
                      <a16:colId xmlns:a16="http://schemas.microsoft.com/office/drawing/2014/main" val="1288240353"/>
                    </a:ext>
                  </a:extLst>
                </a:gridCol>
                <a:gridCol w="700943">
                  <a:extLst>
                    <a:ext uri="{9D8B030D-6E8A-4147-A177-3AD203B41FA5}">
                      <a16:colId xmlns:a16="http://schemas.microsoft.com/office/drawing/2014/main" val="3633080105"/>
                    </a:ext>
                  </a:extLst>
                </a:gridCol>
                <a:gridCol w="700943">
                  <a:extLst>
                    <a:ext uri="{9D8B030D-6E8A-4147-A177-3AD203B41FA5}">
                      <a16:colId xmlns:a16="http://schemas.microsoft.com/office/drawing/2014/main" val="1610888921"/>
                    </a:ext>
                  </a:extLst>
                </a:gridCol>
              </a:tblGrid>
              <a:tr h="3296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Q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Q(m³/s)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Q(L/s)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Q(L/min)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8607902"/>
                  </a:ext>
                </a:extLst>
              </a:tr>
              <a:tr h="3296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m³/h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deve transformar para m³/h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393800"/>
                  </a:ext>
                </a:extLst>
              </a:tr>
              <a:tr h="3296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6004558"/>
                  </a:ext>
                </a:extLst>
              </a:tr>
              <a:tr h="3296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472598"/>
                  </a:ext>
                </a:extLst>
              </a:tr>
              <a:tr h="3296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2032436"/>
                  </a:ext>
                </a:extLst>
              </a:tr>
              <a:tr h="3296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8,0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4311308"/>
                  </a:ext>
                </a:extLst>
              </a:tr>
              <a:tr h="3296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387974"/>
                  </a:ext>
                </a:extLst>
              </a:tr>
              <a:tr h="3296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12,0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874041"/>
                  </a:ext>
                </a:extLst>
              </a:tr>
              <a:tr h="3296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14,0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2031093"/>
                  </a:ext>
                </a:extLst>
              </a:tr>
            </a:tbl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6F18364E-0367-46BF-8C9D-CA540A9AB97F}"/>
              </a:ext>
            </a:extLst>
          </p:cNvPr>
          <p:cNvSpPr/>
          <p:nvPr/>
        </p:nvSpPr>
        <p:spPr>
          <a:xfrm>
            <a:off x="1045701" y="2546555"/>
            <a:ext cx="694609" cy="22762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37AFAE62-A12C-452F-A3B6-5257B992B79B}"/>
              </a:ext>
            </a:extLst>
          </p:cNvPr>
          <p:cNvSpPr/>
          <p:nvPr/>
        </p:nvSpPr>
        <p:spPr>
          <a:xfrm rot="13263899">
            <a:off x="1772130" y="3528142"/>
            <a:ext cx="393290" cy="24417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2B40EB6-C6C8-4D4B-AFBD-D2BEE15B4B94}"/>
              </a:ext>
            </a:extLst>
          </p:cNvPr>
          <p:cNvSpPr txBox="1"/>
          <p:nvPr/>
        </p:nvSpPr>
        <p:spPr>
          <a:xfrm>
            <a:off x="5810864" y="1187726"/>
            <a:ext cx="461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pt-BR" dirty="0"/>
              <a:t>Clicamos na aba “comparação_f”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648283EC-4D6A-4A0F-9047-33575218D5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602920"/>
              </p:ext>
            </p:extLst>
          </p:nvPr>
        </p:nvGraphicFramePr>
        <p:xfrm>
          <a:off x="5270090" y="1824845"/>
          <a:ext cx="6685935" cy="2237519"/>
        </p:xfrm>
        <a:graphic>
          <a:graphicData uri="http://schemas.openxmlformats.org/drawingml/2006/table">
            <a:tbl>
              <a:tblPr/>
              <a:tblGrid>
                <a:gridCol w="920255">
                  <a:extLst>
                    <a:ext uri="{9D8B030D-6E8A-4147-A177-3AD203B41FA5}">
                      <a16:colId xmlns:a16="http://schemas.microsoft.com/office/drawing/2014/main" val="2628718684"/>
                    </a:ext>
                  </a:extLst>
                </a:gridCol>
                <a:gridCol w="920255">
                  <a:extLst>
                    <a:ext uri="{9D8B030D-6E8A-4147-A177-3AD203B41FA5}">
                      <a16:colId xmlns:a16="http://schemas.microsoft.com/office/drawing/2014/main" val="1089579075"/>
                    </a:ext>
                  </a:extLst>
                </a:gridCol>
                <a:gridCol w="920255">
                  <a:extLst>
                    <a:ext uri="{9D8B030D-6E8A-4147-A177-3AD203B41FA5}">
                      <a16:colId xmlns:a16="http://schemas.microsoft.com/office/drawing/2014/main" val="1106845373"/>
                    </a:ext>
                  </a:extLst>
                </a:gridCol>
                <a:gridCol w="920255">
                  <a:extLst>
                    <a:ext uri="{9D8B030D-6E8A-4147-A177-3AD203B41FA5}">
                      <a16:colId xmlns:a16="http://schemas.microsoft.com/office/drawing/2014/main" val="3189324873"/>
                    </a:ext>
                  </a:extLst>
                </a:gridCol>
                <a:gridCol w="1164405">
                  <a:extLst>
                    <a:ext uri="{9D8B030D-6E8A-4147-A177-3AD203B41FA5}">
                      <a16:colId xmlns:a16="http://schemas.microsoft.com/office/drawing/2014/main" val="4122914781"/>
                    </a:ext>
                  </a:extLst>
                </a:gridCol>
                <a:gridCol w="920255">
                  <a:extLst>
                    <a:ext uri="{9D8B030D-6E8A-4147-A177-3AD203B41FA5}">
                      <a16:colId xmlns:a16="http://schemas.microsoft.com/office/drawing/2014/main" val="3464115202"/>
                    </a:ext>
                  </a:extLst>
                </a:gridCol>
                <a:gridCol w="920255">
                  <a:extLst>
                    <a:ext uri="{9D8B030D-6E8A-4147-A177-3AD203B41FA5}">
                      <a16:colId xmlns:a16="http://schemas.microsoft.com/office/drawing/2014/main" val="131332776"/>
                    </a:ext>
                  </a:extLst>
                </a:gridCol>
              </a:tblGrid>
              <a:tr h="3172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Q(m³/h)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v(m/s)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lang="pt-BR" sz="1800" b="0" i="0" u="none" strike="noStrike" baseline="-25000">
                          <a:effectLst/>
                          <a:latin typeface="Arial" panose="020B0604020202020204" pitchFamily="34" charset="0"/>
                        </a:rPr>
                        <a:t>Haaland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lang="pt-BR" sz="1800" b="0" i="0" u="none" strike="noStrike" baseline="-25000">
                          <a:effectLst/>
                          <a:latin typeface="Arial" panose="020B0604020202020204" pitchFamily="34" charset="0"/>
                        </a:rPr>
                        <a:t>Swamee e Jain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lang="pt-BR" sz="1800" b="0" i="0" u="none" strike="noStrike" baseline="-25000">
                          <a:effectLst/>
                          <a:latin typeface="Arial" panose="020B0604020202020204" pitchFamily="34" charset="0"/>
                        </a:rPr>
                        <a:t>Churchill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lang="pt-BR" sz="1800" b="0" i="0" u="none" strike="noStrike" baseline="-25000">
                          <a:effectLst/>
                          <a:latin typeface="Arial" panose="020B0604020202020204" pitchFamily="34" charset="0"/>
                        </a:rPr>
                        <a:t>planilha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392411"/>
                  </a:ext>
                </a:extLst>
              </a:tr>
              <a:tr h="26846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1,00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31774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0,0270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0,0276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0,0276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0,0273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641929"/>
                  </a:ext>
                </a:extLst>
              </a:tr>
              <a:tr h="26846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1,99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63547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0,0250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0,0255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0,0255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0,0253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052404"/>
                  </a:ext>
                </a:extLst>
              </a:tr>
              <a:tr h="26846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2,99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95321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0,0243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0,0247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0,0247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0,0245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942129"/>
                  </a:ext>
                </a:extLst>
              </a:tr>
              <a:tr h="26846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8,0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3,99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127095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0,0239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0,0242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0,0242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0,0240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290527"/>
                  </a:ext>
                </a:extLst>
              </a:tr>
              <a:tr h="26846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4,99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158868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0,0236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0,0239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0,0239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0,0237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440989"/>
                  </a:ext>
                </a:extLst>
              </a:tr>
              <a:tr h="26846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12,0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5,98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190642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0,0234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0,0237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0,0237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0,0236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369391"/>
                  </a:ext>
                </a:extLst>
              </a:tr>
              <a:tr h="26846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14,0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6,98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222416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0,0233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0,0236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0,0236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0,0234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817664"/>
                  </a:ext>
                </a:extLst>
              </a:tr>
            </a:tbl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:a16="http://schemas.microsoft.com/office/drawing/2014/main" id="{F69A9AD9-F7EE-4A52-956C-E69F6D388703}"/>
              </a:ext>
            </a:extLst>
          </p:cNvPr>
          <p:cNvSpPr/>
          <p:nvPr/>
        </p:nvSpPr>
        <p:spPr>
          <a:xfrm>
            <a:off x="10127226" y="1824845"/>
            <a:ext cx="934064" cy="24128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A08A9C38-1BC1-48A6-B7D6-408AEDFE0BF3}"/>
              </a:ext>
            </a:extLst>
          </p:cNvPr>
          <p:cNvSpPr/>
          <p:nvPr/>
        </p:nvSpPr>
        <p:spPr>
          <a:xfrm rot="13263899">
            <a:off x="10626077" y="4162172"/>
            <a:ext cx="393290" cy="24417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5" name="Imagem 14" descr="Uma imagem contendo vestuário&#10;&#10;Descrição gerada automaticamente">
            <a:extLst>
              <a:ext uri="{FF2B5EF4-FFF2-40B4-BE49-F238E27FC236}">
                <a16:creationId xmlns:a16="http://schemas.microsoft.com/office/drawing/2014/main" id="{574ABC0E-BE07-4EC5-A1F0-26B373162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7147" y="4345577"/>
            <a:ext cx="1521146" cy="1860321"/>
          </a:xfrm>
          <a:prstGeom prst="rect">
            <a:avLst/>
          </a:prstGeom>
        </p:spPr>
      </p:pic>
      <p:sp>
        <p:nvSpPr>
          <p:cNvPr id="16" name="Balão de Fala: Oval 15">
            <a:extLst>
              <a:ext uri="{FF2B5EF4-FFF2-40B4-BE49-F238E27FC236}">
                <a16:creationId xmlns:a16="http://schemas.microsoft.com/office/drawing/2014/main" id="{198D4EB2-6473-4031-BD27-18C8B57BF56D}"/>
              </a:ext>
            </a:extLst>
          </p:cNvPr>
          <p:cNvSpPr/>
          <p:nvPr/>
        </p:nvSpPr>
        <p:spPr>
          <a:xfrm>
            <a:off x="2576052" y="4345577"/>
            <a:ext cx="6105832" cy="1592484"/>
          </a:xfrm>
          <a:prstGeom prst="wedgeEllipseCallout">
            <a:avLst>
              <a:gd name="adj1" fmla="val 60544"/>
              <a:gd name="adj2" fmla="val -13443"/>
            </a:avLst>
          </a:prstGeom>
          <a:solidFill>
            <a:srgbClr val="BD573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Analogamente, determinamos os f para 1,5” e 2”, e isto resultará na planilha que nos fornece os valores de Hs em função da vazão para as duas situações.</a:t>
            </a:r>
          </a:p>
        </p:txBody>
      </p:sp>
    </p:spTree>
    <p:extLst>
      <p:ext uri="{BB962C8B-B14F-4D97-AF65-F5344CB8AC3E}">
        <p14:creationId xmlns:p14="http://schemas.microsoft.com/office/powerpoint/2010/main" val="344918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/>
      <p:bldP spid="10" grpId="0" animBg="1"/>
      <p:bldP spid="11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4C82899-1D02-4DD9-B278-3F264661F6E1}"/>
              </a:ext>
            </a:extLst>
          </p:cNvPr>
          <p:cNvSpPr/>
          <p:nvPr/>
        </p:nvSpPr>
        <p:spPr>
          <a:xfrm>
            <a:off x="2056246" y="499438"/>
            <a:ext cx="8079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Dados para obtenção da CCI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D8FD147-2143-4F3F-B664-D563F52CE9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777349"/>
              </p:ext>
            </p:extLst>
          </p:nvPr>
        </p:nvGraphicFramePr>
        <p:xfrm>
          <a:off x="5034116" y="1740309"/>
          <a:ext cx="6656438" cy="4011557"/>
        </p:xfrm>
        <a:graphic>
          <a:graphicData uri="http://schemas.openxmlformats.org/drawingml/2006/table">
            <a:tbl>
              <a:tblPr/>
              <a:tblGrid>
                <a:gridCol w="1044147">
                  <a:extLst>
                    <a:ext uri="{9D8B030D-6E8A-4147-A177-3AD203B41FA5}">
                      <a16:colId xmlns:a16="http://schemas.microsoft.com/office/drawing/2014/main" val="3123236996"/>
                    </a:ext>
                  </a:extLst>
                </a:gridCol>
                <a:gridCol w="1044147">
                  <a:extLst>
                    <a:ext uri="{9D8B030D-6E8A-4147-A177-3AD203B41FA5}">
                      <a16:colId xmlns:a16="http://schemas.microsoft.com/office/drawing/2014/main" val="2413190093"/>
                    </a:ext>
                  </a:extLst>
                </a:gridCol>
                <a:gridCol w="1044147">
                  <a:extLst>
                    <a:ext uri="{9D8B030D-6E8A-4147-A177-3AD203B41FA5}">
                      <a16:colId xmlns:a16="http://schemas.microsoft.com/office/drawing/2014/main" val="3206737473"/>
                    </a:ext>
                  </a:extLst>
                </a:gridCol>
                <a:gridCol w="1044147">
                  <a:extLst>
                    <a:ext uri="{9D8B030D-6E8A-4147-A177-3AD203B41FA5}">
                      <a16:colId xmlns:a16="http://schemas.microsoft.com/office/drawing/2014/main" val="3667505906"/>
                    </a:ext>
                  </a:extLst>
                </a:gridCol>
                <a:gridCol w="1218172">
                  <a:extLst>
                    <a:ext uri="{9D8B030D-6E8A-4147-A177-3AD203B41FA5}">
                      <a16:colId xmlns:a16="http://schemas.microsoft.com/office/drawing/2014/main" val="1660034656"/>
                    </a:ext>
                  </a:extLst>
                </a:gridCol>
                <a:gridCol w="1261678">
                  <a:extLst>
                    <a:ext uri="{9D8B030D-6E8A-4147-A177-3AD203B41FA5}">
                      <a16:colId xmlns:a16="http://schemas.microsoft.com/office/drawing/2014/main" val="2369788041"/>
                    </a:ext>
                  </a:extLst>
                </a:gridCol>
              </a:tblGrid>
              <a:tr h="3646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Situação 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Situação 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1098974"/>
                  </a:ext>
                </a:extLst>
              </a:tr>
              <a:tr h="3646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Q(m³/h)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pt-BR" sz="18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1"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pt-BR" sz="18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1,5"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pt-BR" sz="18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2"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r>
                        <a:rPr lang="pt-BR" sz="18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r>
                        <a:rPr lang="pt-BR" sz="18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341967"/>
                  </a:ext>
                </a:extLst>
              </a:tr>
              <a:tr h="3646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6928194"/>
                  </a:ext>
                </a:extLst>
              </a:tr>
              <a:tr h="3646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0,0282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246929"/>
                  </a:ext>
                </a:extLst>
              </a:tr>
              <a:tr h="3646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037090"/>
                  </a:ext>
                </a:extLst>
              </a:tr>
              <a:tr h="3646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033119"/>
                  </a:ext>
                </a:extLst>
              </a:tr>
              <a:tr h="3646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1708842"/>
                  </a:ext>
                </a:extLst>
              </a:tr>
              <a:tr h="3646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6472463"/>
                  </a:ext>
                </a:extLst>
              </a:tr>
              <a:tr h="3646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199230"/>
                  </a:ext>
                </a:extLst>
              </a:tr>
              <a:tr h="3646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452931"/>
                  </a:ext>
                </a:extLst>
              </a:tr>
              <a:tr h="3646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11,88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0,0237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0,0224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0,0220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34,7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33,6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353613"/>
                  </a:ext>
                </a:extLst>
              </a:tr>
            </a:tbl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CE799113-8EC4-487C-B96D-507C7A1D6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01" y="1853767"/>
            <a:ext cx="2019300" cy="3467100"/>
          </a:xfrm>
          <a:prstGeom prst="rect">
            <a:avLst/>
          </a:prstGeom>
        </p:spPr>
      </p:pic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456C22C6-4C44-4EB6-8306-2CD1135BCAFF}"/>
              </a:ext>
            </a:extLst>
          </p:cNvPr>
          <p:cNvSpPr/>
          <p:nvPr/>
        </p:nvSpPr>
        <p:spPr>
          <a:xfrm>
            <a:off x="2675678" y="1853767"/>
            <a:ext cx="2181457" cy="1539982"/>
          </a:xfrm>
          <a:prstGeom prst="wedgeEllipseCallout">
            <a:avLst>
              <a:gd name="adj1" fmla="val -63652"/>
              <a:gd name="adj2" fmla="val 36961"/>
            </a:avLst>
          </a:prstGeom>
          <a:solidFill>
            <a:srgbClr val="847A9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Podemos representa-las pelo Excel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3EDC3FD-3C0F-489D-897B-A378272D87AB}"/>
              </a:ext>
            </a:extLst>
          </p:cNvPr>
          <p:cNvSpPr/>
          <p:nvPr/>
        </p:nvSpPr>
        <p:spPr>
          <a:xfrm>
            <a:off x="5191432" y="5388077"/>
            <a:ext cx="806245" cy="3637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: Angulado 10">
            <a:extLst>
              <a:ext uri="{FF2B5EF4-FFF2-40B4-BE49-F238E27FC236}">
                <a16:creationId xmlns:a16="http://schemas.microsoft.com/office/drawing/2014/main" id="{7DD24EED-2515-42BA-902B-9F3253D0A9B3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53897" y="5751866"/>
            <a:ext cx="717755" cy="398208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571A4DC8-9242-4506-BEE2-13CE70A298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175460"/>
              </p:ext>
            </p:extLst>
          </p:nvPr>
        </p:nvGraphicFramePr>
        <p:xfrm>
          <a:off x="1239429" y="5266108"/>
          <a:ext cx="3476624" cy="1539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Equation" r:id="rId4" imgW="1892160" imgH="838080" progId="Equation.DSMT4">
                  <p:embed/>
                </p:oleObj>
              </mc:Choice>
              <mc:Fallback>
                <p:oleObj name="Equation" r:id="rId4" imgW="189216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9429" y="5266108"/>
                        <a:ext cx="3476624" cy="1539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937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AA0F0C28-2B95-4EB3-8373-42DC11E8BE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727602"/>
              </p:ext>
            </p:extLst>
          </p:nvPr>
        </p:nvGraphicFramePr>
        <p:xfrm>
          <a:off x="905539" y="568549"/>
          <a:ext cx="9340645" cy="5575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9DE9AE8C-CCB1-4671-ABC6-F399224C5C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6387"/>
              </p:ext>
            </p:extLst>
          </p:nvPr>
        </p:nvGraphicFramePr>
        <p:xfrm>
          <a:off x="7259018" y="568549"/>
          <a:ext cx="3868278" cy="585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name="Equation" r:id="rId4" imgW="2768400" imgH="419040" progId="Equation.DSMT4">
                  <p:embed/>
                </p:oleObj>
              </mc:Choice>
              <mc:Fallback>
                <p:oleObj name="Equation" r:id="rId4" imgW="27684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59018" y="568549"/>
                        <a:ext cx="3868278" cy="585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C09287B6-C748-4295-8F8B-2341ECE9417B}"/>
              </a:ext>
            </a:extLst>
          </p:cNvPr>
          <p:cNvCxnSpPr>
            <a:cxnSpLocks/>
          </p:cNvCxnSpPr>
          <p:nvPr/>
        </p:nvCxnSpPr>
        <p:spPr>
          <a:xfrm flipV="1">
            <a:off x="7885470" y="1967089"/>
            <a:ext cx="0" cy="345112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0198A73-7B9E-4159-9C7A-9AC0CC41F9CD}"/>
              </a:ext>
            </a:extLst>
          </p:cNvPr>
          <p:cNvSpPr txBox="1"/>
          <p:nvPr/>
        </p:nvSpPr>
        <p:spPr>
          <a:xfrm>
            <a:off x="7541341" y="5409018"/>
            <a:ext cx="102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11,88</a:t>
            </a:r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60CBD94A-6419-43EE-A0F6-96927508017A}"/>
              </a:ext>
            </a:extLst>
          </p:cNvPr>
          <p:cNvCxnSpPr/>
          <p:nvPr/>
        </p:nvCxnSpPr>
        <p:spPr>
          <a:xfrm flipH="1">
            <a:off x="1120877" y="2300748"/>
            <a:ext cx="676459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F16BF6D8-E98C-479B-A6BD-547B248CEC2F}"/>
              </a:ext>
            </a:extLst>
          </p:cNvPr>
          <p:cNvSpPr txBox="1"/>
          <p:nvPr/>
        </p:nvSpPr>
        <p:spPr>
          <a:xfrm>
            <a:off x="602300" y="2109019"/>
            <a:ext cx="707919" cy="38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34,7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9B05406-88DD-4D60-A3F9-FEDE6C69DA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2482" y="1943515"/>
            <a:ext cx="2825232" cy="282523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32BB496-8092-4623-B95B-A00209D9FC77}"/>
              </a:ext>
            </a:extLst>
          </p:cNvPr>
          <p:cNvSpPr txBox="1"/>
          <p:nvPr/>
        </p:nvSpPr>
        <p:spPr>
          <a:xfrm>
            <a:off x="9808591" y="2617467"/>
            <a:ext cx="13521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Vamos representar isso nas curvas da bomba</a:t>
            </a:r>
          </a:p>
        </p:txBody>
      </p:sp>
    </p:spTree>
    <p:extLst>
      <p:ext uri="{BB962C8B-B14F-4D97-AF65-F5344CB8AC3E}">
        <p14:creationId xmlns:p14="http://schemas.microsoft.com/office/powerpoint/2010/main" val="227519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56032BD-189C-4DE9-9AF8-968C8B666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5062" y="393264"/>
            <a:ext cx="4263241" cy="6366440"/>
          </a:xfrm>
          <a:prstGeom prst="rect">
            <a:avLst/>
          </a:prstGeom>
        </p:spPr>
      </p:pic>
      <p:pic>
        <p:nvPicPr>
          <p:cNvPr id="1026" name="Picture 2" descr="C:\Users\Raimundo F Ignacio\AppData\Local\Temp\SNAGHTML6fb6e0.PNG">
            <a:extLst>
              <a:ext uri="{FF2B5EF4-FFF2-40B4-BE49-F238E27FC236}">
                <a16:creationId xmlns:a16="http://schemas.microsoft.com/office/drawing/2014/main" id="{5D2694D0-0BF4-48CF-891D-B6572296D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587" y="1773739"/>
            <a:ext cx="31813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alão de Fala: Oval 8">
            <a:extLst>
              <a:ext uri="{FF2B5EF4-FFF2-40B4-BE49-F238E27FC236}">
                <a16:creationId xmlns:a16="http://schemas.microsoft.com/office/drawing/2014/main" id="{A8F7F891-BDB9-42A9-A136-33C96BBD4B7D}"/>
              </a:ext>
            </a:extLst>
          </p:cNvPr>
          <p:cNvSpPr/>
          <p:nvPr/>
        </p:nvSpPr>
        <p:spPr>
          <a:xfrm>
            <a:off x="3611513" y="1034622"/>
            <a:ext cx="2440379" cy="1442345"/>
          </a:xfrm>
          <a:prstGeom prst="wedgeEllipseCallout">
            <a:avLst>
              <a:gd name="adj1" fmla="val -66043"/>
              <a:gd name="adj2" fmla="val 56802"/>
            </a:avLst>
          </a:prstGeom>
          <a:solidFill>
            <a:srgbClr val="83001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Marcando o ponto de trabalho para a situação 2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09C5EBA0-5309-4E58-9026-1424DFA69127}"/>
              </a:ext>
            </a:extLst>
          </p:cNvPr>
          <p:cNvCxnSpPr>
            <a:cxnSpLocks/>
          </p:cNvCxnSpPr>
          <p:nvPr/>
        </p:nvCxnSpPr>
        <p:spPr>
          <a:xfrm flipV="1">
            <a:off x="9915562" y="1529817"/>
            <a:ext cx="0" cy="23824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D0DF4C3-D184-4EAF-A3CA-8B193F2F165E}"/>
              </a:ext>
            </a:extLst>
          </p:cNvPr>
          <p:cNvSpPr txBox="1"/>
          <p:nvPr/>
        </p:nvSpPr>
        <p:spPr>
          <a:xfrm>
            <a:off x="9668084" y="3831274"/>
            <a:ext cx="822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FF0000"/>
                </a:solidFill>
              </a:rPr>
              <a:t>11,88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7FC7790F-C051-4FF2-ABDB-AE79A87837A1}"/>
              </a:ext>
            </a:extLst>
          </p:cNvPr>
          <p:cNvCxnSpPr>
            <a:cxnSpLocks/>
          </p:cNvCxnSpPr>
          <p:nvPr/>
        </p:nvCxnSpPr>
        <p:spPr>
          <a:xfrm>
            <a:off x="6567488" y="2016922"/>
            <a:ext cx="3679147" cy="0"/>
          </a:xfrm>
          <a:prstGeom prst="line">
            <a:avLst/>
          </a:pr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CF0E0006-990A-4E40-89EB-8B318467F4EE}"/>
              </a:ext>
            </a:extLst>
          </p:cNvPr>
          <p:cNvCxnSpPr>
            <a:cxnSpLocks/>
          </p:cNvCxnSpPr>
          <p:nvPr/>
        </p:nvCxnSpPr>
        <p:spPr>
          <a:xfrm>
            <a:off x="7200900" y="1969135"/>
            <a:ext cx="304573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ipse 22">
            <a:extLst>
              <a:ext uri="{FF2B5EF4-FFF2-40B4-BE49-F238E27FC236}">
                <a16:creationId xmlns:a16="http://schemas.microsoft.com/office/drawing/2014/main" id="{0EC6FE31-B31B-40F9-BC55-933891A2DBA8}"/>
              </a:ext>
            </a:extLst>
          </p:cNvPr>
          <p:cNvSpPr/>
          <p:nvPr/>
        </p:nvSpPr>
        <p:spPr>
          <a:xfrm>
            <a:off x="10246635" y="2111495"/>
            <a:ext cx="393034" cy="29694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D0DFD4BD-49BD-4553-9F4A-61923999A7EA}"/>
              </a:ext>
            </a:extLst>
          </p:cNvPr>
          <p:cNvCxnSpPr/>
          <p:nvPr/>
        </p:nvCxnSpPr>
        <p:spPr>
          <a:xfrm>
            <a:off x="10004852" y="1969135"/>
            <a:ext cx="0" cy="1809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0756B896-B5C6-4827-9DCA-2B855870E8C6}"/>
              </a:ext>
            </a:extLst>
          </p:cNvPr>
          <p:cNvSpPr txBox="1"/>
          <p:nvPr/>
        </p:nvSpPr>
        <p:spPr>
          <a:xfrm>
            <a:off x="9847981" y="3689485"/>
            <a:ext cx="462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accent1"/>
                </a:solidFill>
              </a:rPr>
              <a:t>12,3</a:t>
            </a:r>
          </a:p>
        </p:txBody>
      </p: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1EFBA84F-4DC7-40BC-91AF-5E19A965C882}"/>
              </a:ext>
            </a:extLst>
          </p:cNvPr>
          <p:cNvCxnSpPr/>
          <p:nvPr/>
        </p:nvCxnSpPr>
        <p:spPr>
          <a:xfrm>
            <a:off x="10004852" y="3885364"/>
            <a:ext cx="0" cy="2722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13A9E704-915F-4442-A2DF-E6BD8E6FAFAD}"/>
              </a:ext>
            </a:extLst>
          </p:cNvPr>
          <p:cNvCxnSpPr>
            <a:cxnSpLocks/>
          </p:cNvCxnSpPr>
          <p:nvPr/>
        </p:nvCxnSpPr>
        <p:spPr>
          <a:xfrm flipH="1">
            <a:off x="6820593" y="6064199"/>
            <a:ext cx="31842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E78CC1A9-4F52-4D7A-B4BB-0CF5FAC37B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403797"/>
              </p:ext>
            </p:extLst>
          </p:nvPr>
        </p:nvGraphicFramePr>
        <p:xfrm>
          <a:off x="521110" y="4096733"/>
          <a:ext cx="5574890" cy="563880"/>
        </p:xfrm>
        <a:graphic>
          <a:graphicData uri="http://schemas.openxmlformats.org/drawingml/2006/table">
            <a:tbl>
              <a:tblPr/>
              <a:tblGrid>
                <a:gridCol w="874493">
                  <a:extLst>
                    <a:ext uri="{9D8B030D-6E8A-4147-A177-3AD203B41FA5}">
                      <a16:colId xmlns:a16="http://schemas.microsoft.com/office/drawing/2014/main" val="1181472358"/>
                    </a:ext>
                  </a:extLst>
                </a:gridCol>
                <a:gridCol w="874493">
                  <a:extLst>
                    <a:ext uri="{9D8B030D-6E8A-4147-A177-3AD203B41FA5}">
                      <a16:colId xmlns:a16="http://schemas.microsoft.com/office/drawing/2014/main" val="438682596"/>
                    </a:ext>
                  </a:extLst>
                </a:gridCol>
                <a:gridCol w="874493">
                  <a:extLst>
                    <a:ext uri="{9D8B030D-6E8A-4147-A177-3AD203B41FA5}">
                      <a16:colId xmlns:a16="http://schemas.microsoft.com/office/drawing/2014/main" val="2428127052"/>
                    </a:ext>
                  </a:extLst>
                </a:gridCol>
                <a:gridCol w="874493">
                  <a:extLst>
                    <a:ext uri="{9D8B030D-6E8A-4147-A177-3AD203B41FA5}">
                      <a16:colId xmlns:a16="http://schemas.microsoft.com/office/drawing/2014/main" val="3104485074"/>
                    </a:ext>
                  </a:extLst>
                </a:gridCol>
                <a:gridCol w="1020241">
                  <a:extLst>
                    <a:ext uri="{9D8B030D-6E8A-4147-A177-3AD203B41FA5}">
                      <a16:colId xmlns:a16="http://schemas.microsoft.com/office/drawing/2014/main" val="1316200243"/>
                    </a:ext>
                  </a:extLst>
                </a:gridCol>
                <a:gridCol w="1056677">
                  <a:extLst>
                    <a:ext uri="{9D8B030D-6E8A-4147-A177-3AD203B41FA5}">
                      <a16:colId xmlns:a16="http://schemas.microsoft.com/office/drawing/2014/main" val="82852375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Situação 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Situação 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04058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Q(m³/h)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f1"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f1,5"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f2"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HS(m)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HS(m)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2868291"/>
                  </a:ext>
                </a:extLst>
              </a:tr>
            </a:tbl>
          </a:graphicData>
        </a:graphic>
      </p:graphicFrame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77975581-1CCE-41B5-832B-B528130BC0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641159"/>
              </p:ext>
            </p:extLst>
          </p:nvPr>
        </p:nvGraphicFramePr>
        <p:xfrm>
          <a:off x="521109" y="4678557"/>
          <a:ext cx="5574891" cy="563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4493">
                  <a:extLst>
                    <a:ext uri="{9D8B030D-6E8A-4147-A177-3AD203B41FA5}">
                      <a16:colId xmlns:a16="http://schemas.microsoft.com/office/drawing/2014/main" val="1502686527"/>
                    </a:ext>
                  </a:extLst>
                </a:gridCol>
                <a:gridCol w="874493">
                  <a:extLst>
                    <a:ext uri="{9D8B030D-6E8A-4147-A177-3AD203B41FA5}">
                      <a16:colId xmlns:a16="http://schemas.microsoft.com/office/drawing/2014/main" val="3918217308"/>
                    </a:ext>
                  </a:extLst>
                </a:gridCol>
                <a:gridCol w="874493">
                  <a:extLst>
                    <a:ext uri="{9D8B030D-6E8A-4147-A177-3AD203B41FA5}">
                      <a16:colId xmlns:a16="http://schemas.microsoft.com/office/drawing/2014/main" val="3093267803"/>
                    </a:ext>
                  </a:extLst>
                </a:gridCol>
                <a:gridCol w="874493">
                  <a:extLst>
                    <a:ext uri="{9D8B030D-6E8A-4147-A177-3AD203B41FA5}">
                      <a16:colId xmlns:a16="http://schemas.microsoft.com/office/drawing/2014/main" val="3687776792"/>
                    </a:ext>
                  </a:extLst>
                </a:gridCol>
                <a:gridCol w="1020241">
                  <a:extLst>
                    <a:ext uri="{9D8B030D-6E8A-4147-A177-3AD203B41FA5}">
                      <a16:colId xmlns:a16="http://schemas.microsoft.com/office/drawing/2014/main" val="193557356"/>
                    </a:ext>
                  </a:extLst>
                </a:gridCol>
                <a:gridCol w="1056678">
                  <a:extLst>
                    <a:ext uri="{9D8B030D-6E8A-4147-A177-3AD203B41FA5}">
                      <a16:colId xmlns:a16="http://schemas.microsoft.com/office/drawing/2014/main" val="208909632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11,88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0,0237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0,0224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0,0220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34,7</a:t>
                      </a:r>
                      <a:endParaRPr lang="pt-BR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397443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12,3</a:t>
                      </a:r>
                      <a:endParaRPr lang="pt-BR" sz="1800" b="1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0,0237</a:t>
                      </a:r>
                      <a:endParaRPr lang="pt-BR" sz="1800" b="1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0,0223</a:t>
                      </a:r>
                      <a:endParaRPr lang="pt-BR" sz="1800" b="1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0,0219</a:t>
                      </a:r>
                      <a:endParaRPr lang="pt-BR" sz="1800" b="1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35,8</a:t>
                      </a:r>
                      <a:endParaRPr lang="pt-BR" sz="1800" b="1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01477800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8EBA3D24-D0FE-4DDD-B267-DD440DF1AA46}"/>
              </a:ext>
            </a:extLst>
          </p:cNvPr>
          <p:cNvSpPr txBox="1"/>
          <p:nvPr/>
        </p:nvSpPr>
        <p:spPr>
          <a:xfrm>
            <a:off x="7119011" y="1755794"/>
            <a:ext cx="624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</a:rPr>
              <a:t>34,7</a:t>
            </a:r>
          </a:p>
        </p:txBody>
      </p:sp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37E23180-36B1-46B9-A726-7795BFDB8E10}"/>
              </a:ext>
            </a:extLst>
          </p:cNvPr>
          <p:cNvSpPr/>
          <p:nvPr/>
        </p:nvSpPr>
        <p:spPr>
          <a:xfrm>
            <a:off x="298847" y="1268361"/>
            <a:ext cx="2109926" cy="1208606"/>
          </a:xfrm>
          <a:prstGeom prst="wedgeEllipseCallout">
            <a:avLst>
              <a:gd name="adj1" fmla="val 60717"/>
              <a:gd name="adj2" fmla="val 57619"/>
            </a:avLst>
          </a:prstGeom>
          <a:solidFill>
            <a:srgbClr val="5F5F5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Após </a:t>
            </a:r>
            <a:r>
              <a:rPr lang="pt-BR" dirty="0" err="1">
                <a:latin typeface="Symbol" panose="05050102010706020507" pitchFamily="18" charset="2"/>
              </a:rPr>
              <a:t>D</a:t>
            </a:r>
            <a:r>
              <a:rPr lang="pt-BR" dirty="0" err="1"/>
              <a:t>t</a:t>
            </a:r>
            <a:r>
              <a:rPr lang="pt-BR" dirty="0"/>
              <a:t>, temos um novo H</a:t>
            </a:r>
            <a:r>
              <a:rPr lang="pt-BR" baseline="-25000" dirty="0"/>
              <a:t>B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29B0BDE-03B1-49B1-A38C-3C4D63247880}"/>
              </a:ext>
            </a:extLst>
          </p:cNvPr>
          <p:cNvSpPr txBox="1"/>
          <p:nvPr/>
        </p:nvSpPr>
        <p:spPr>
          <a:xfrm>
            <a:off x="5998160" y="1832256"/>
            <a:ext cx="670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35,8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B764C0B-80A6-4B32-8661-24C73EB47FA4}"/>
              </a:ext>
            </a:extLst>
          </p:cNvPr>
          <p:cNvSpPr txBox="1"/>
          <p:nvPr/>
        </p:nvSpPr>
        <p:spPr>
          <a:xfrm>
            <a:off x="521109" y="5555226"/>
            <a:ext cx="5574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Caracterizamos os outros valores do ponto de trabalho para a bomba RF-7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8D1D41A-46A1-47F2-A997-E156928D16E3}"/>
              </a:ext>
            </a:extLst>
          </p:cNvPr>
          <p:cNvSpPr txBox="1"/>
          <p:nvPr/>
        </p:nvSpPr>
        <p:spPr>
          <a:xfrm>
            <a:off x="6415518" y="5882547"/>
            <a:ext cx="623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4,6</a:t>
            </a: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B0CE4190-9473-48E7-BC6F-294FE0ABA221}"/>
              </a:ext>
            </a:extLst>
          </p:cNvPr>
          <p:cNvCxnSpPr/>
          <p:nvPr/>
        </p:nvCxnSpPr>
        <p:spPr>
          <a:xfrm>
            <a:off x="10004852" y="2016922"/>
            <a:ext cx="8889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00ED959A-ADAB-4B05-8C30-6C689682DA96}"/>
              </a:ext>
            </a:extLst>
          </p:cNvPr>
          <p:cNvSpPr txBox="1"/>
          <p:nvPr/>
        </p:nvSpPr>
        <p:spPr>
          <a:xfrm>
            <a:off x="10848866" y="1832256"/>
            <a:ext cx="47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</a:t>
            </a:r>
          </a:p>
        </p:txBody>
      </p:sp>
    </p:spTree>
    <p:extLst>
      <p:ext uri="{BB962C8B-B14F-4D97-AF65-F5344CB8AC3E}">
        <p14:creationId xmlns:p14="http://schemas.microsoft.com/office/powerpoint/2010/main" val="306349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6" grpId="0"/>
      <p:bldP spid="6" grpId="0" animBg="1"/>
      <p:bldP spid="12" grpId="0"/>
      <p:bldP spid="14" grpId="0"/>
      <p:bldP spid="20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60D7A502-3B69-42CA-9717-81B7D6F16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157" y="1774072"/>
            <a:ext cx="1949489" cy="4315537"/>
          </a:xfrm>
          <a:prstGeom prst="rect">
            <a:avLst/>
          </a:prstGeom>
        </p:spPr>
      </p:pic>
      <p:sp>
        <p:nvSpPr>
          <p:cNvPr id="9" name="Balão de Fala: Oval 8">
            <a:extLst>
              <a:ext uri="{FF2B5EF4-FFF2-40B4-BE49-F238E27FC236}">
                <a16:creationId xmlns:a16="http://schemas.microsoft.com/office/drawing/2014/main" id="{3E09D58D-77EC-4229-9BA9-4D3AEA7EDF02}"/>
              </a:ext>
            </a:extLst>
          </p:cNvPr>
          <p:cNvSpPr/>
          <p:nvPr/>
        </p:nvSpPr>
        <p:spPr>
          <a:xfrm>
            <a:off x="2071665" y="1481844"/>
            <a:ext cx="3127313" cy="1494503"/>
          </a:xfrm>
          <a:prstGeom prst="wedgeEllipseCallout">
            <a:avLst>
              <a:gd name="adj1" fmla="val -61390"/>
              <a:gd name="adj2" fmla="val 52631"/>
            </a:avLst>
          </a:prstGeom>
          <a:solidFill>
            <a:srgbClr val="6D1F1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Escolhida a bomba RF-7, temos que: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389A3B6-5D19-43B6-BB9D-6836148FCEA5}"/>
              </a:ext>
            </a:extLst>
          </p:cNvPr>
          <p:cNvSpPr txBox="1"/>
          <p:nvPr/>
        </p:nvSpPr>
        <p:spPr>
          <a:xfrm>
            <a:off x="5434296" y="2137279"/>
            <a:ext cx="61234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bomba inicia operando com 11,88 m³/h e em seguida passa para uma vazão de 12,3 m³/h, o que equivale a um rendimento na ordem de 53%, uma carga manométrica igual a 35,8 m e o NPSHr = 4,6 m  </a:t>
            </a:r>
          </a:p>
        </p:txBody>
      </p:sp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1CC3B9BF-D8E0-49B7-B576-AB7C3F98AB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850213"/>
              </p:ext>
            </p:extLst>
          </p:nvPr>
        </p:nvGraphicFramePr>
        <p:xfrm>
          <a:off x="4179171" y="5403840"/>
          <a:ext cx="55816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Equation" r:id="rId4" imgW="3263760" imgH="457200" progId="Equation.DSMT4">
                  <p:embed/>
                </p:oleObj>
              </mc:Choice>
              <mc:Fallback>
                <p:oleObj name="Equation" r:id="rId4" imgW="32637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79171" y="5403840"/>
                        <a:ext cx="5581650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54591BAD-2849-45F6-919E-3A5AD7E806DF}"/>
              </a:ext>
            </a:extLst>
          </p:cNvPr>
          <p:cNvSpPr/>
          <p:nvPr/>
        </p:nvSpPr>
        <p:spPr>
          <a:xfrm>
            <a:off x="2255974" y="4147576"/>
            <a:ext cx="95656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Agora é calcular a potência da bomba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FCD73BA-8C8D-4B07-9D45-CDF7B3D7A5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843" y="310615"/>
            <a:ext cx="1712173" cy="1269073"/>
          </a:xfrm>
          <a:prstGeom prst="rect">
            <a:avLst/>
          </a:prstGeom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1AD47749-02F6-4459-A7A4-6A71A24CF7F7}"/>
              </a:ext>
            </a:extLst>
          </p:cNvPr>
          <p:cNvSpPr/>
          <p:nvPr/>
        </p:nvSpPr>
        <p:spPr>
          <a:xfrm>
            <a:off x="4731687" y="355878"/>
            <a:ext cx="4614270" cy="1401397"/>
          </a:xfrm>
          <a:prstGeom prst="wedgeEllipseCallout">
            <a:avLst>
              <a:gd name="adj1" fmla="val -62384"/>
              <a:gd name="adj2" fmla="val 16194"/>
            </a:avLst>
          </a:prstGeom>
          <a:solidFill>
            <a:srgbClr val="7F001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 continuar exercitando seu cérebro, obtenha o ponto de trabalho pelo Excel e compare as respostas!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80D0DE6-86C4-402B-8AA6-131835D74BFC}"/>
              </a:ext>
            </a:extLst>
          </p:cNvPr>
          <p:cNvSpPr/>
          <p:nvPr/>
        </p:nvSpPr>
        <p:spPr>
          <a:xfrm>
            <a:off x="10289491" y="5403840"/>
            <a:ext cx="1268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FIM</a:t>
            </a:r>
          </a:p>
        </p:txBody>
      </p:sp>
    </p:spTree>
    <p:extLst>
      <p:ext uri="{BB962C8B-B14F-4D97-AF65-F5344CB8AC3E}">
        <p14:creationId xmlns:p14="http://schemas.microsoft.com/office/powerpoint/2010/main" val="146525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6E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Uma imagem contendo texto, mapa&#10;&#10;Descrição gerada automaticamente">
            <a:extLst>
              <a:ext uri="{FF2B5EF4-FFF2-40B4-BE49-F238E27FC236}">
                <a16:creationId xmlns:a16="http://schemas.microsoft.com/office/drawing/2014/main" id="{1B0F9B61-2495-47F7-8B0E-9168C2448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" y="2697482"/>
            <a:ext cx="10905066" cy="368045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9E9B92C-57EE-4C8D-879E-40B59A8307AA}"/>
              </a:ext>
            </a:extLst>
          </p:cNvPr>
          <p:cNvSpPr/>
          <p:nvPr/>
        </p:nvSpPr>
        <p:spPr>
          <a:xfrm>
            <a:off x="499381" y="453984"/>
            <a:ext cx="92335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SE NÃO CUIDARMOS VAI FALTAR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2D5A775-9A0F-4899-8904-A4932E35D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5302" y="915649"/>
            <a:ext cx="1958536" cy="2171046"/>
          </a:xfrm>
          <a:prstGeom prst="rect">
            <a:avLst/>
          </a:prstGeom>
        </p:spPr>
      </p:pic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9E000059-DB1B-4D31-B4A6-94BE3C42AD58}"/>
              </a:ext>
            </a:extLst>
          </p:cNvPr>
          <p:cNvSpPr/>
          <p:nvPr/>
        </p:nvSpPr>
        <p:spPr>
          <a:xfrm>
            <a:off x="4975123" y="1377314"/>
            <a:ext cx="4757811" cy="1611692"/>
          </a:xfrm>
          <a:prstGeom prst="wedgeEllipseCallout">
            <a:avLst>
              <a:gd name="adj1" fmla="val 62449"/>
              <a:gd name="adj2" fmla="val 9425"/>
            </a:avLst>
          </a:prstGeom>
          <a:solidFill>
            <a:srgbClr val="0169B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Esse é um dos motivos para que tudo que for relacionado a água seja aprendido de forma eficiente e sustentável!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F68534A-94E6-4585-A5CC-F1D95DC95E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2316" y="1458207"/>
            <a:ext cx="1597443" cy="1518430"/>
          </a:xfrm>
          <a:prstGeom prst="rect">
            <a:avLst/>
          </a:prstGeom>
        </p:spPr>
      </p:pic>
      <p:sp>
        <p:nvSpPr>
          <p:cNvPr id="9" name="Balão de Fala: Oval 8">
            <a:extLst>
              <a:ext uri="{FF2B5EF4-FFF2-40B4-BE49-F238E27FC236}">
                <a16:creationId xmlns:a16="http://schemas.microsoft.com/office/drawing/2014/main" id="{A7456BE1-B22F-43D2-8BFC-9CD4470CD50A}"/>
              </a:ext>
            </a:extLst>
          </p:cNvPr>
          <p:cNvSpPr/>
          <p:nvPr/>
        </p:nvSpPr>
        <p:spPr>
          <a:xfrm>
            <a:off x="2084439" y="1377314"/>
            <a:ext cx="3293806" cy="1405215"/>
          </a:xfrm>
          <a:prstGeom prst="wedgeEllipseCallout">
            <a:avLst>
              <a:gd name="adj1" fmla="val -64217"/>
              <a:gd name="adj2" fmla="val -7470"/>
            </a:avLst>
          </a:prstGeom>
          <a:solidFill>
            <a:srgbClr val="89282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Vamos construir essa formação e exercitar nosso cérebro através de mais um problema.</a:t>
            </a:r>
          </a:p>
        </p:txBody>
      </p:sp>
    </p:spTree>
    <p:extLst>
      <p:ext uri="{BB962C8B-B14F-4D97-AF65-F5344CB8AC3E}">
        <p14:creationId xmlns:p14="http://schemas.microsoft.com/office/powerpoint/2010/main" val="169949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B1318F6-4444-4F25-B9D1-D79562E5E0C6}"/>
              </a:ext>
            </a:extLst>
          </p:cNvPr>
          <p:cNvSpPr txBox="1"/>
          <p:nvPr/>
        </p:nvSpPr>
        <p:spPr>
          <a:xfrm>
            <a:off x="165151" y="766916"/>
            <a:ext cx="118616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Considerando a instalação hidráulica a seguir e as curvas da bomba (CCB) escolhida, sabendo que a vazão desejada é 3L/s, pede-se especificar a bomba e o seu ponto de trabalho.</a:t>
            </a:r>
          </a:p>
          <a:p>
            <a:pPr algn="just"/>
            <a:r>
              <a:rPr lang="pt-BR" dirty="0"/>
              <a:t>Dados: água a ser bombeada a 28</a:t>
            </a:r>
            <a:r>
              <a:rPr lang="pt-BR" baseline="30000" dirty="0"/>
              <a:t>0</a:t>
            </a:r>
            <a:r>
              <a:rPr lang="pt-BR" dirty="0"/>
              <a:t>C; diâmetro de sução de aço 40 com D</a:t>
            </a:r>
            <a:r>
              <a:rPr lang="pt-BR" baseline="-25000" dirty="0"/>
              <a:t>N</a:t>
            </a:r>
            <a:r>
              <a:rPr lang="pt-BR" dirty="0"/>
              <a:t> = 2”; diâmetro de recalque de aço 40 com             D</a:t>
            </a:r>
            <a:r>
              <a:rPr lang="pt-BR" baseline="-25000" dirty="0"/>
              <a:t>N</a:t>
            </a:r>
            <a:r>
              <a:rPr lang="pt-BR" dirty="0"/>
              <a:t> = 1,5”; comprimento equivalente da redução excêntrica de 2 x 1,5” igual a 0,38 m; </a:t>
            </a:r>
            <a:r>
              <a:rPr lang="pt-BR" dirty="0">
                <a:solidFill>
                  <a:srgbClr val="000000"/>
                </a:solidFill>
              </a:rPr>
              <a:t>leitura barométrica igual a 702 mmHg; comprimento da tubulação antes da bomba igual a 1,7 m; comprimento da tubulação de recalque igual a 138,1 m.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F421920-5BA2-4C56-8508-8B2216C3914B}"/>
              </a:ext>
            </a:extLst>
          </p:cNvPr>
          <p:cNvSpPr txBox="1"/>
          <p:nvPr/>
        </p:nvSpPr>
        <p:spPr>
          <a:xfrm>
            <a:off x="7000568" y="2782157"/>
            <a:ext cx="48374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(0) – nível de captação</a:t>
            </a:r>
          </a:p>
          <a:p>
            <a:pPr marL="342900" indent="-342900">
              <a:buAutoNum type="arabicParenBoth"/>
            </a:pPr>
            <a:r>
              <a:rPr lang="pt-BR" dirty="0"/>
              <a:t>– válvula de poço da Mipel de 2”</a:t>
            </a:r>
          </a:p>
          <a:p>
            <a:pPr marL="342900" indent="-342900">
              <a:buAutoNum type="arabicParenBoth"/>
            </a:pPr>
            <a:r>
              <a:rPr lang="pt-BR" dirty="0"/>
              <a:t>- curva fêmea de 90</a:t>
            </a:r>
            <a:r>
              <a:rPr lang="pt-BR" baseline="30000" dirty="0"/>
              <a:t>0</a:t>
            </a:r>
            <a:r>
              <a:rPr lang="pt-BR" dirty="0"/>
              <a:t> da Tupy de 2”</a:t>
            </a:r>
          </a:p>
          <a:p>
            <a:pPr marL="342900" indent="-342900">
              <a:buAutoNum type="arabicParenBoth"/>
            </a:pPr>
            <a:r>
              <a:rPr lang="pt-BR" dirty="0"/>
              <a:t>- redução excêntrica de 2 x 1,5”</a:t>
            </a:r>
          </a:p>
          <a:p>
            <a:pPr marL="342900" indent="-342900">
              <a:buAutoNum type="arabicParenBoth"/>
            </a:pPr>
            <a:r>
              <a:rPr lang="pt-BR" dirty="0"/>
              <a:t>- ampliação concêntrica de 1 x 1,5” da Tupy</a:t>
            </a:r>
          </a:p>
          <a:p>
            <a:pPr marL="342900" indent="-342900">
              <a:buAutoNum type="arabicParenBoth"/>
            </a:pPr>
            <a:r>
              <a:rPr lang="pt-BR" dirty="0"/>
              <a:t>- válvula de retenção vertical da Mipel de 1,5”</a:t>
            </a:r>
          </a:p>
          <a:p>
            <a:pPr marL="342900" indent="-342900">
              <a:buAutoNum type="arabicParenBoth"/>
            </a:pPr>
            <a:r>
              <a:rPr lang="pt-BR" dirty="0"/>
              <a:t> válvula globo reta sem guia da Mipel de 1,5”</a:t>
            </a:r>
          </a:p>
          <a:p>
            <a:pPr marL="342900" indent="-342900">
              <a:buAutoNum type="arabicParenBoth"/>
            </a:pPr>
            <a:r>
              <a:rPr lang="pt-BR" dirty="0"/>
              <a:t>- curva fêmea de 90</a:t>
            </a:r>
            <a:r>
              <a:rPr lang="pt-BR" baseline="30000" dirty="0"/>
              <a:t>0</a:t>
            </a:r>
            <a:r>
              <a:rPr lang="pt-BR" dirty="0"/>
              <a:t> da Tupy de 1,5”</a:t>
            </a:r>
          </a:p>
          <a:p>
            <a:pPr marL="342900" indent="-342900">
              <a:buFontTx/>
              <a:buAutoNum type="arabicParenBoth"/>
            </a:pPr>
            <a:r>
              <a:rPr lang="pt-BR" dirty="0"/>
              <a:t>- curva fêmea de 90</a:t>
            </a:r>
            <a:r>
              <a:rPr lang="pt-BR" baseline="30000" dirty="0"/>
              <a:t>0</a:t>
            </a:r>
            <a:r>
              <a:rPr lang="pt-BR" dirty="0"/>
              <a:t> da Tupy de 1,5”</a:t>
            </a:r>
          </a:p>
          <a:p>
            <a:pPr marL="342900" indent="-342900">
              <a:buFontTx/>
              <a:buAutoNum type="arabicParenBoth"/>
            </a:pPr>
            <a:r>
              <a:rPr lang="pt-BR" dirty="0"/>
              <a:t>- saída de tubulação de 1,5” da Tupy</a:t>
            </a:r>
          </a:p>
          <a:p>
            <a:pPr marL="342900" indent="-342900">
              <a:buAutoNum type="arabicParenBoth"/>
            </a:pPr>
            <a:endParaRPr lang="pt-BR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0A24A534-A89E-4F00-AE9E-D083FBFAE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18" y="2568678"/>
            <a:ext cx="645795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96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56032BD-189C-4DE9-9AF8-968C8B666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024" y="344103"/>
            <a:ext cx="4263241" cy="6366440"/>
          </a:xfrm>
          <a:prstGeom prst="rect">
            <a:avLst/>
          </a:prstGeom>
        </p:spPr>
      </p:pic>
      <p:pic>
        <p:nvPicPr>
          <p:cNvPr id="1026" name="Picture 2" descr="C:\Users\Raimundo F Ignacio\AppData\Local\Temp\SNAGHTML6fb6e0.PNG">
            <a:extLst>
              <a:ext uri="{FF2B5EF4-FFF2-40B4-BE49-F238E27FC236}">
                <a16:creationId xmlns:a16="http://schemas.microsoft.com/office/drawing/2014/main" id="{5D2694D0-0BF4-48CF-891D-B6572296D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62" y="1615563"/>
            <a:ext cx="31813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aimundo F Ignacio\AppData\Local\Temp\SNAGHTML7244fd.PNG">
            <a:extLst>
              <a:ext uri="{FF2B5EF4-FFF2-40B4-BE49-F238E27FC236}">
                <a16:creationId xmlns:a16="http://schemas.microsoft.com/office/drawing/2014/main" id="{2DE63C6D-C401-4F33-89C3-2D3B32658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37487" y="3800629"/>
            <a:ext cx="3019609" cy="248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CE7F9B0A-16D5-434B-ABBC-10D6EFF23F58}"/>
              </a:ext>
            </a:extLst>
          </p:cNvPr>
          <p:cNvSpPr/>
          <p:nvPr/>
        </p:nvSpPr>
        <p:spPr>
          <a:xfrm>
            <a:off x="413944" y="472562"/>
            <a:ext cx="2694039" cy="1288025"/>
          </a:xfrm>
          <a:prstGeom prst="wedgeEllipseCallout">
            <a:avLst>
              <a:gd name="adj1" fmla="val 12744"/>
              <a:gd name="adj2" fmla="val 65553"/>
            </a:avLst>
          </a:prstGeom>
          <a:solidFill>
            <a:srgbClr val="2E74C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Curvas da bomba centrífuga selecionada.</a:t>
            </a:r>
          </a:p>
        </p:txBody>
      </p:sp>
      <p:sp>
        <p:nvSpPr>
          <p:cNvPr id="9" name="Balão de Fala: Oval 8">
            <a:extLst>
              <a:ext uri="{FF2B5EF4-FFF2-40B4-BE49-F238E27FC236}">
                <a16:creationId xmlns:a16="http://schemas.microsoft.com/office/drawing/2014/main" id="{A8F7F891-BDB9-42A9-A136-33C96BBD4B7D}"/>
              </a:ext>
            </a:extLst>
          </p:cNvPr>
          <p:cNvSpPr/>
          <p:nvPr/>
        </p:nvSpPr>
        <p:spPr>
          <a:xfrm>
            <a:off x="3136906" y="712954"/>
            <a:ext cx="2440379" cy="1442345"/>
          </a:xfrm>
          <a:prstGeom prst="wedgeEllipseCallout">
            <a:avLst>
              <a:gd name="adj1" fmla="val -45495"/>
              <a:gd name="adj2" fmla="val 60210"/>
            </a:avLst>
          </a:prstGeom>
          <a:solidFill>
            <a:srgbClr val="83001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Vamos obter agora os Leq das singularidades</a:t>
            </a:r>
          </a:p>
        </p:txBody>
      </p:sp>
    </p:spTree>
    <p:extLst>
      <p:ext uri="{BB962C8B-B14F-4D97-AF65-F5344CB8AC3E}">
        <p14:creationId xmlns:p14="http://schemas.microsoft.com/office/powerpoint/2010/main" val="206351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8449AE5-AC7B-4516-B160-1B3EBC390D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7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EC1A4E54-957B-4DAE-BB66-74E16ABCEEC8}"/>
              </a:ext>
            </a:extLst>
          </p:cNvPr>
          <p:cNvSpPr/>
          <p:nvPr/>
        </p:nvSpPr>
        <p:spPr>
          <a:xfrm>
            <a:off x="422787" y="5358581"/>
            <a:ext cx="786581" cy="5801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90D33C17-B542-4539-BB39-981EF19827EB}"/>
              </a:ext>
            </a:extLst>
          </p:cNvPr>
          <p:cNvCxnSpPr>
            <a:cxnSpLocks/>
            <a:stCxn id="3" idx="1"/>
          </p:cNvCxnSpPr>
          <p:nvPr/>
        </p:nvCxnSpPr>
        <p:spPr>
          <a:xfrm flipV="1">
            <a:off x="537979" y="5198117"/>
            <a:ext cx="986021" cy="2454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BF1B1BF1-BBA6-4DB6-980C-A3C252D6495E}"/>
              </a:ext>
            </a:extLst>
          </p:cNvPr>
          <p:cNvSpPr txBox="1"/>
          <p:nvPr/>
        </p:nvSpPr>
        <p:spPr>
          <a:xfrm>
            <a:off x="1209368" y="4871262"/>
            <a:ext cx="1150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 7 e 8 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FF787E91-FFAB-4D4A-9630-87F89981C4D9}"/>
              </a:ext>
            </a:extLst>
          </p:cNvPr>
          <p:cNvSpPr/>
          <p:nvPr/>
        </p:nvSpPr>
        <p:spPr>
          <a:xfrm>
            <a:off x="6882580" y="5407746"/>
            <a:ext cx="639097" cy="4817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507B242A-2B08-42E6-A9D7-55CD31D2B8A4}"/>
              </a:ext>
            </a:extLst>
          </p:cNvPr>
          <p:cNvSpPr/>
          <p:nvPr/>
        </p:nvSpPr>
        <p:spPr>
          <a:xfrm>
            <a:off x="6882580" y="2399077"/>
            <a:ext cx="639097" cy="4817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F4B9F374-B9DC-4C3C-91D0-25D0BCC69343}"/>
              </a:ext>
            </a:extLst>
          </p:cNvPr>
          <p:cNvSpPr/>
          <p:nvPr/>
        </p:nvSpPr>
        <p:spPr>
          <a:xfrm>
            <a:off x="6096000" y="2399077"/>
            <a:ext cx="639097" cy="4817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A0D9B929-1F24-4838-84CD-5BFC94AED849}"/>
              </a:ext>
            </a:extLst>
          </p:cNvPr>
          <p:cNvSpPr/>
          <p:nvPr/>
        </p:nvSpPr>
        <p:spPr>
          <a:xfrm>
            <a:off x="6115664" y="5407744"/>
            <a:ext cx="639097" cy="4817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B26B99C-BB9C-4C00-BC67-BD1AFB84E7A5}"/>
              </a:ext>
            </a:extLst>
          </p:cNvPr>
          <p:cNvSpPr/>
          <p:nvPr/>
        </p:nvSpPr>
        <p:spPr>
          <a:xfrm>
            <a:off x="2890684" y="245806"/>
            <a:ext cx="5809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3"/>
              </a:rPr>
              <a:t>http://www.escoladavida.eng.br/hidraulica_I/consultas.htm</a:t>
            </a:r>
            <a:endParaRPr lang="pt-BR" dirty="0"/>
          </a:p>
        </p:txBody>
      </p:sp>
      <p:pic>
        <p:nvPicPr>
          <p:cNvPr id="12" name="Picture 4" descr="C:\Users\Raimundo F Ignacio\AppData\Local\Temp\SNAGHTML7af72f.PNG">
            <a:extLst>
              <a:ext uri="{FF2B5EF4-FFF2-40B4-BE49-F238E27FC236}">
                <a16:creationId xmlns:a16="http://schemas.microsoft.com/office/drawing/2014/main" id="{F924135E-7B86-47D1-9892-3EA440CCF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74522" y="1160205"/>
            <a:ext cx="2117478" cy="216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09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0" grpId="0" animBg="1"/>
      <p:bldP spid="11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F6B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E2B0331-0A78-471E-8AF8-2A886BB6A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730" y="643467"/>
            <a:ext cx="6006539" cy="5571066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31D2A1F6-7ED4-4F97-8EA5-75C8E2FE50C2}"/>
              </a:ext>
            </a:extLst>
          </p:cNvPr>
          <p:cNvSpPr/>
          <p:nvPr/>
        </p:nvSpPr>
        <p:spPr>
          <a:xfrm>
            <a:off x="8209935" y="643467"/>
            <a:ext cx="304800" cy="3299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9EC48ABE-20ED-4149-A3DE-8DBA828F8EFF}"/>
              </a:ext>
            </a:extLst>
          </p:cNvPr>
          <p:cNvSpPr/>
          <p:nvPr/>
        </p:nvSpPr>
        <p:spPr>
          <a:xfrm>
            <a:off x="3362632" y="5496232"/>
            <a:ext cx="422787" cy="5997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F9A79BDB-E4B3-48D0-8C3D-DC86F346FE88}"/>
              </a:ext>
            </a:extLst>
          </p:cNvPr>
          <p:cNvSpPr/>
          <p:nvPr/>
        </p:nvSpPr>
        <p:spPr>
          <a:xfrm>
            <a:off x="8209935" y="5377699"/>
            <a:ext cx="196648" cy="4135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88494BB-DCFF-4176-B851-32CA4C7F5276}"/>
              </a:ext>
            </a:extLst>
          </p:cNvPr>
          <p:cNvSpPr/>
          <p:nvPr/>
        </p:nvSpPr>
        <p:spPr>
          <a:xfrm>
            <a:off x="3362632" y="55364"/>
            <a:ext cx="5809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http://www.escoladavida.eng.br/hidraulica_I/consultas.htm</a:t>
            </a:r>
            <a:endParaRPr lang="pt-B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C:\Users\Raimundo F Ignacio\AppData\Local\Temp\SNAGHTML78b81d.PNG">
            <a:extLst>
              <a:ext uri="{FF2B5EF4-FFF2-40B4-BE49-F238E27FC236}">
                <a16:creationId xmlns:a16="http://schemas.microsoft.com/office/drawing/2014/main" id="{0725896C-58C0-46FD-BF79-5E738B703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0" y="1278347"/>
            <a:ext cx="2296290" cy="239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F4AFB16-DA45-4294-91BB-841D83D6623F}"/>
              </a:ext>
            </a:extLst>
          </p:cNvPr>
          <p:cNvSpPr txBox="1"/>
          <p:nvPr/>
        </p:nvSpPr>
        <p:spPr>
          <a:xfrm>
            <a:off x="894735" y="3923071"/>
            <a:ext cx="2113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LUVA DE REDUÇÃO, OU AMPLIAÇÃO, CONCÊNTRICA</a:t>
            </a:r>
          </a:p>
        </p:txBody>
      </p:sp>
      <p:pic>
        <p:nvPicPr>
          <p:cNvPr id="2052" name="Picture 4" descr="C:\Users\Raimundo F Ignacio\AppData\Local\Temp\SNAGHTML7af72f.PNG">
            <a:extLst>
              <a:ext uri="{FF2B5EF4-FFF2-40B4-BE49-F238E27FC236}">
                <a16:creationId xmlns:a16="http://schemas.microsoft.com/office/drawing/2014/main" id="{62B2B808-A6CC-45B8-B4C1-47FF738B0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99269" y="1313989"/>
            <a:ext cx="2554057" cy="260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4883E034-F2F3-4B83-B8B3-F6CF77FF4B34}"/>
              </a:ext>
            </a:extLst>
          </p:cNvPr>
          <p:cNvSpPr txBox="1"/>
          <p:nvPr/>
        </p:nvSpPr>
        <p:spPr>
          <a:xfrm>
            <a:off x="9099269" y="4070555"/>
            <a:ext cx="2453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CURVA FÊMEEA DE 90</a:t>
            </a:r>
            <a:r>
              <a:rPr lang="pt-BR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Seta: para Baixo 12">
            <a:extLst>
              <a:ext uri="{FF2B5EF4-FFF2-40B4-BE49-F238E27FC236}">
                <a16:creationId xmlns:a16="http://schemas.microsoft.com/office/drawing/2014/main" id="{31A96E9E-CD23-4D1C-BBA7-675C7D476E7F}"/>
              </a:ext>
            </a:extLst>
          </p:cNvPr>
          <p:cNvSpPr/>
          <p:nvPr/>
        </p:nvSpPr>
        <p:spPr>
          <a:xfrm>
            <a:off x="1834553" y="3784380"/>
            <a:ext cx="234299" cy="111009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: para Baixo 13">
            <a:extLst>
              <a:ext uri="{FF2B5EF4-FFF2-40B4-BE49-F238E27FC236}">
                <a16:creationId xmlns:a16="http://schemas.microsoft.com/office/drawing/2014/main" id="{20E0EB47-BD28-4A33-9775-2F2203884AE6}"/>
              </a:ext>
            </a:extLst>
          </p:cNvPr>
          <p:cNvSpPr/>
          <p:nvPr/>
        </p:nvSpPr>
        <p:spPr>
          <a:xfrm rot="1693621">
            <a:off x="10797496" y="3888690"/>
            <a:ext cx="234299" cy="111009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615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983D603-21E7-4B70-992C-F71D3BF42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52184" y="585524"/>
            <a:ext cx="3635120" cy="5571066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876BC0E1-91CB-47FE-851B-1C6D9E2862C1}"/>
              </a:ext>
            </a:extLst>
          </p:cNvPr>
          <p:cNvSpPr/>
          <p:nvPr/>
        </p:nvSpPr>
        <p:spPr>
          <a:xfrm rot="5400000">
            <a:off x="4277033" y="2615381"/>
            <a:ext cx="737419" cy="58993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EC2795B3-F363-403C-B9CB-25AAEC2F8917}"/>
              </a:ext>
            </a:extLst>
          </p:cNvPr>
          <p:cNvSpPr/>
          <p:nvPr/>
        </p:nvSpPr>
        <p:spPr>
          <a:xfrm rot="5400000">
            <a:off x="4574531" y="3763885"/>
            <a:ext cx="142420" cy="29870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1070CE74-411A-4C10-A7CD-1BC01199348F}"/>
              </a:ext>
            </a:extLst>
          </p:cNvPr>
          <p:cNvSpPr/>
          <p:nvPr/>
        </p:nvSpPr>
        <p:spPr>
          <a:xfrm rot="5400000">
            <a:off x="3937967" y="3763884"/>
            <a:ext cx="142420" cy="29870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30F083B-0F51-40CB-A551-D7E928EFABB9}"/>
              </a:ext>
            </a:extLst>
          </p:cNvPr>
          <p:cNvSpPr/>
          <p:nvPr/>
        </p:nvSpPr>
        <p:spPr>
          <a:xfrm>
            <a:off x="3348578" y="58448"/>
            <a:ext cx="5809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3"/>
              </a:rPr>
              <a:t>http://www.escoladavida.eng.br/hidraulica_I/consultas.htm</a:t>
            </a:r>
            <a:endParaRPr lang="pt-BR" dirty="0"/>
          </a:p>
        </p:txBody>
      </p:sp>
      <p:pic>
        <p:nvPicPr>
          <p:cNvPr id="3074" name="Picture 2" descr="C:\Users\Raimundo F Ignacio\AppData\Local\Temp\SNAGHTML7d3558.PNG">
            <a:extLst>
              <a:ext uri="{FF2B5EF4-FFF2-40B4-BE49-F238E27FC236}">
                <a16:creationId xmlns:a16="http://schemas.microsoft.com/office/drawing/2014/main" id="{C997772A-C15D-4C97-85F3-E1BAF8BF3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379" y="604925"/>
            <a:ext cx="1126017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F83CF38-A293-4C70-8DB9-9936C1C5D1FF}"/>
              </a:ext>
            </a:extLst>
          </p:cNvPr>
          <p:cNvSpPr txBox="1"/>
          <p:nvPr/>
        </p:nvSpPr>
        <p:spPr>
          <a:xfrm>
            <a:off x="737682" y="2723535"/>
            <a:ext cx="2151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VÁLVULA DE RETENÇÃO VERTICAL DA MIPEL</a:t>
            </a:r>
          </a:p>
        </p:txBody>
      </p:sp>
      <p:pic>
        <p:nvPicPr>
          <p:cNvPr id="3076" name="Picture 4" descr="C:\Users\Raimundo F Ignacio\AppData\Local\Temp\SNAGHTML7f0f96.PNG">
            <a:extLst>
              <a:ext uri="{FF2B5EF4-FFF2-40B4-BE49-F238E27FC236}">
                <a16:creationId xmlns:a16="http://schemas.microsoft.com/office/drawing/2014/main" id="{07167122-623D-4C49-A258-962181FD9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41" y="657205"/>
            <a:ext cx="1208524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891E89B-4F3D-41FB-91C9-9211C65D4E78}"/>
              </a:ext>
            </a:extLst>
          </p:cNvPr>
          <p:cNvSpPr txBox="1"/>
          <p:nvPr/>
        </p:nvSpPr>
        <p:spPr>
          <a:xfrm>
            <a:off x="9291484" y="2723535"/>
            <a:ext cx="2251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VÁLVULA DE PÉ COM CRIVO ou VÁLVULA DE POÇO</a:t>
            </a:r>
          </a:p>
        </p:txBody>
      </p:sp>
      <p:pic>
        <p:nvPicPr>
          <p:cNvPr id="3078" name="Picture 6" descr="C:\Users\Raimundo F Ignacio\AppData\Local\Temp\SNAGHTML82ef2a.PNG">
            <a:extLst>
              <a:ext uri="{FF2B5EF4-FFF2-40B4-BE49-F238E27FC236}">
                <a16:creationId xmlns:a16="http://schemas.microsoft.com/office/drawing/2014/main" id="{3BD01CD4-FC6A-4EC7-B48E-EFC5D121B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961" y="4273075"/>
            <a:ext cx="1229435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9F7D1C95-B216-469E-9C51-148E45412461}"/>
              </a:ext>
            </a:extLst>
          </p:cNvPr>
          <p:cNvSpPr/>
          <p:nvPr/>
        </p:nvSpPr>
        <p:spPr>
          <a:xfrm>
            <a:off x="2453081" y="5717680"/>
            <a:ext cx="776748" cy="216309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2EF0AC6-ACA5-41C3-9C15-7A36D8B7DECD}"/>
              </a:ext>
            </a:extLst>
          </p:cNvPr>
          <p:cNvSpPr txBox="1"/>
          <p:nvPr/>
        </p:nvSpPr>
        <p:spPr>
          <a:xfrm>
            <a:off x="3229829" y="5641168"/>
            <a:ext cx="3366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4472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VÁLVULA GLOBO RETA SEM GUIA</a:t>
            </a:r>
          </a:p>
        </p:txBody>
      </p:sp>
      <p:pic>
        <p:nvPicPr>
          <p:cNvPr id="3080" name="Picture 8" descr="Resultado de imagem para reduÃ§Ã£o excentrica">
            <a:extLst>
              <a:ext uri="{FF2B5EF4-FFF2-40B4-BE49-F238E27FC236}">
                <a16:creationId xmlns:a16="http://schemas.microsoft.com/office/drawing/2014/main" id="{A8C0D13B-7E4F-4EDC-BE9A-C293D0A23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176896" y="4496551"/>
            <a:ext cx="264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eta: para Baixo 13">
            <a:extLst>
              <a:ext uri="{FF2B5EF4-FFF2-40B4-BE49-F238E27FC236}">
                <a16:creationId xmlns:a16="http://schemas.microsoft.com/office/drawing/2014/main" id="{5F6AD67B-F0BE-438A-B9BE-BDCE73439D13}"/>
              </a:ext>
            </a:extLst>
          </p:cNvPr>
          <p:cNvSpPr/>
          <p:nvPr/>
        </p:nvSpPr>
        <p:spPr>
          <a:xfrm>
            <a:off x="1692841" y="2605911"/>
            <a:ext cx="234299" cy="111009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: para Baixo 18">
            <a:extLst>
              <a:ext uri="{FF2B5EF4-FFF2-40B4-BE49-F238E27FC236}">
                <a16:creationId xmlns:a16="http://schemas.microsoft.com/office/drawing/2014/main" id="{34F141E9-3653-4D29-AFCB-E0101BFA4CE5}"/>
              </a:ext>
            </a:extLst>
          </p:cNvPr>
          <p:cNvSpPr/>
          <p:nvPr/>
        </p:nvSpPr>
        <p:spPr>
          <a:xfrm>
            <a:off x="10408953" y="2661416"/>
            <a:ext cx="234299" cy="111009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41D29EE-5497-47B2-990C-DF744C35EF7B}"/>
              </a:ext>
            </a:extLst>
          </p:cNvPr>
          <p:cNvSpPr txBox="1"/>
          <p:nvPr/>
        </p:nvSpPr>
        <p:spPr>
          <a:xfrm>
            <a:off x="9291484" y="3984449"/>
            <a:ext cx="2279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REDUÇÃO EXCÊNTRICA</a:t>
            </a:r>
          </a:p>
        </p:txBody>
      </p:sp>
      <p:sp>
        <p:nvSpPr>
          <p:cNvPr id="21" name="Seta: para Baixo 20">
            <a:extLst>
              <a:ext uri="{FF2B5EF4-FFF2-40B4-BE49-F238E27FC236}">
                <a16:creationId xmlns:a16="http://schemas.microsoft.com/office/drawing/2014/main" id="{A25545E1-E830-4889-928B-9B463B80F180}"/>
              </a:ext>
            </a:extLst>
          </p:cNvPr>
          <p:cNvSpPr/>
          <p:nvPr/>
        </p:nvSpPr>
        <p:spPr>
          <a:xfrm rot="10800000">
            <a:off x="10403870" y="4654991"/>
            <a:ext cx="234299" cy="111009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17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4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8219391-5C49-46C1-84E5-ED55F284B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53" y="643467"/>
            <a:ext cx="10462093" cy="5571066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013C732F-A72F-44C2-A2FA-11DFEB05ABCD}"/>
              </a:ext>
            </a:extLst>
          </p:cNvPr>
          <p:cNvSpPr/>
          <p:nvPr/>
        </p:nvSpPr>
        <p:spPr>
          <a:xfrm>
            <a:off x="1297858" y="4119716"/>
            <a:ext cx="599768" cy="3244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58F2845-3A2B-4DDA-ABE6-0B2F6AE3A509}"/>
              </a:ext>
            </a:extLst>
          </p:cNvPr>
          <p:cNvSpPr/>
          <p:nvPr/>
        </p:nvSpPr>
        <p:spPr>
          <a:xfrm>
            <a:off x="5029200" y="4119715"/>
            <a:ext cx="599768" cy="3244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512A8A92-8C52-4FC8-A29D-13C708B2007F}"/>
              </a:ext>
            </a:extLst>
          </p:cNvPr>
          <p:cNvSpPr/>
          <p:nvPr/>
        </p:nvSpPr>
        <p:spPr>
          <a:xfrm>
            <a:off x="4173792" y="1253613"/>
            <a:ext cx="855407" cy="3244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F8174214-7197-4820-8769-5EB097D4EFB7}"/>
              </a:ext>
            </a:extLst>
          </p:cNvPr>
          <p:cNvSpPr/>
          <p:nvPr/>
        </p:nvSpPr>
        <p:spPr>
          <a:xfrm>
            <a:off x="4987413" y="1520410"/>
            <a:ext cx="683342" cy="5953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B9A2CF77-1C15-4A0D-A0F3-D390706E346D}"/>
              </a:ext>
            </a:extLst>
          </p:cNvPr>
          <p:cNvSpPr/>
          <p:nvPr/>
        </p:nvSpPr>
        <p:spPr>
          <a:xfrm>
            <a:off x="8060067" y="3840704"/>
            <a:ext cx="599768" cy="3244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04CC5354-2CD9-4A0D-BF56-FF0ACCD71B5B}"/>
              </a:ext>
            </a:extLst>
          </p:cNvPr>
          <p:cNvSpPr/>
          <p:nvPr/>
        </p:nvSpPr>
        <p:spPr>
          <a:xfrm>
            <a:off x="8775290" y="1289201"/>
            <a:ext cx="599768" cy="3244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7FF756DF-4F52-456D-BA53-EE91A11CE15F}"/>
              </a:ext>
            </a:extLst>
          </p:cNvPr>
          <p:cNvSpPr/>
          <p:nvPr/>
        </p:nvSpPr>
        <p:spPr>
          <a:xfrm>
            <a:off x="7905135" y="1578078"/>
            <a:ext cx="754700" cy="5377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108752C-8891-47FE-89F8-9DDDDF080085}"/>
              </a:ext>
            </a:extLst>
          </p:cNvPr>
          <p:cNvSpPr/>
          <p:nvPr/>
        </p:nvSpPr>
        <p:spPr>
          <a:xfrm>
            <a:off x="3265699" y="601642"/>
            <a:ext cx="5809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3"/>
              </a:rPr>
              <a:t>http://www.escoladavida.eng.br/hidraulica_I/consultas.htm</a:t>
            </a:r>
            <a:endParaRPr lang="pt-BR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4905B5E2-2607-4F87-BC5E-B6B56F2E5F25}"/>
              </a:ext>
            </a:extLst>
          </p:cNvPr>
          <p:cNvSpPr/>
          <p:nvPr/>
        </p:nvSpPr>
        <p:spPr>
          <a:xfrm>
            <a:off x="5029200" y="3811173"/>
            <a:ext cx="599768" cy="3244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80181A2A-8980-4AFD-BC31-82A7B0D896A5}"/>
              </a:ext>
            </a:extLst>
          </p:cNvPr>
          <p:cNvSpPr/>
          <p:nvPr/>
        </p:nvSpPr>
        <p:spPr>
          <a:xfrm>
            <a:off x="1297858" y="3811173"/>
            <a:ext cx="599768" cy="3244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46A66F7-D05E-4E2E-BF76-5284BB9492BA}"/>
              </a:ext>
            </a:extLst>
          </p:cNvPr>
          <p:cNvSpPr txBox="1"/>
          <p:nvPr/>
        </p:nvSpPr>
        <p:spPr>
          <a:xfrm>
            <a:off x="899652" y="4097281"/>
            <a:ext cx="599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2”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149DEB1-C065-4846-B039-C58BBCDDBC1F}"/>
              </a:ext>
            </a:extLst>
          </p:cNvPr>
          <p:cNvSpPr txBox="1"/>
          <p:nvPr/>
        </p:nvSpPr>
        <p:spPr>
          <a:xfrm>
            <a:off x="698090" y="3807917"/>
            <a:ext cx="599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1,5”</a:t>
            </a:r>
          </a:p>
        </p:txBody>
      </p:sp>
      <p:pic>
        <p:nvPicPr>
          <p:cNvPr id="17" name="Picture 2" descr="C:\Users\Raimundo F Ignacio\AppData\Local\Temp\SNAGHTML7d3558.PNG">
            <a:extLst>
              <a:ext uri="{FF2B5EF4-FFF2-40B4-BE49-F238E27FC236}">
                <a16:creationId xmlns:a16="http://schemas.microsoft.com/office/drawing/2014/main" id="{ECF3321C-645C-412D-BF1C-D64C00F3C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97" y="517918"/>
            <a:ext cx="757111" cy="133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Raimundo F Ignacio\AppData\Local\Temp\SNAGHTML82ef2a.PNG">
            <a:extLst>
              <a:ext uri="{FF2B5EF4-FFF2-40B4-BE49-F238E27FC236}">
                <a16:creationId xmlns:a16="http://schemas.microsoft.com/office/drawing/2014/main" id="{50EEA585-5616-4EFC-886C-BD366445E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831" y="4885699"/>
            <a:ext cx="825109" cy="132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Raimundo F Ignacio\AppData\Local\Temp\SNAGHTML7f0f96.PNG">
            <a:extLst>
              <a:ext uri="{FF2B5EF4-FFF2-40B4-BE49-F238E27FC236}">
                <a16:creationId xmlns:a16="http://schemas.microsoft.com/office/drawing/2014/main" id="{C0796F9F-ED1F-4D06-A39D-1445D4AC7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816" y="517918"/>
            <a:ext cx="745476" cy="122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40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27D72A8-A991-4AE0-89AE-3FAB86B4A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539940"/>
              </p:ext>
            </p:extLst>
          </p:nvPr>
        </p:nvGraphicFramePr>
        <p:xfrm>
          <a:off x="1248696" y="2194506"/>
          <a:ext cx="9694608" cy="407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554">
                  <a:extLst>
                    <a:ext uri="{9D8B030D-6E8A-4147-A177-3AD203B41FA5}">
                      <a16:colId xmlns:a16="http://schemas.microsoft.com/office/drawing/2014/main" val="771284718"/>
                    </a:ext>
                  </a:extLst>
                </a:gridCol>
                <a:gridCol w="5622752">
                  <a:extLst>
                    <a:ext uri="{9D8B030D-6E8A-4147-A177-3AD203B41FA5}">
                      <a16:colId xmlns:a16="http://schemas.microsoft.com/office/drawing/2014/main" val="1087446685"/>
                    </a:ext>
                  </a:extLst>
                </a:gridCol>
                <a:gridCol w="1267211">
                  <a:extLst>
                    <a:ext uri="{9D8B030D-6E8A-4147-A177-3AD203B41FA5}">
                      <a16:colId xmlns:a16="http://schemas.microsoft.com/office/drawing/2014/main" val="1394914333"/>
                    </a:ext>
                  </a:extLst>
                </a:gridCol>
                <a:gridCol w="1595091">
                  <a:extLst>
                    <a:ext uri="{9D8B030D-6E8A-4147-A177-3AD203B41FA5}">
                      <a16:colId xmlns:a16="http://schemas.microsoft.com/office/drawing/2014/main" val="24756877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Índice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Singularidade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DN (“)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Leq (m)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804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Válvula de poço da Mipel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19,81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7358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curva fêmea de 90</a:t>
                      </a:r>
                      <a:r>
                        <a:rPr lang="pt-BR" baseline="30000" dirty="0"/>
                        <a:t>0</a:t>
                      </a:r>
                      <a:r>
                        <a:rPr lang="pt-BR" baseline="0" dirty="0"/>
                        <a:t> da Tupy</a:t>
                      </a:r>
                      <a:r>
                        <a:rPr lang="pt-BR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1,04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511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redução excêntrica de 2 x 1,5”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 x 1,5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062223"/>
                  </a:ext>
                </a:extLst>
              </a:tr>
              <a:tr h="250778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ampliação concêntrica de 1 x 1,5”  da Tupy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 x 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067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válvula de retenção vertical da Mipel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17,07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854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válvula globo reta sem guia da Mipel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13,72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130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curva fêmea de 90</a:t>
                      </a:r>
                      <a:r>
                        <a:rPr lang="pt-BR" baseline="30000" dirty="0"/>
                        <a:t>0</a:t>
                      </a:r>
                      <a:r>
                        <a:rPr lang="pt-BR" baseline="0" dirty="0"/>
                        <a:t> da Tupy</a:t>
                      </a:r>
                      <a:r>
                        <a:rPr lang="pt-BR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631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curva fêmea de 90</a:t>
                      </a:r>
                      <a:r>
                        <a:rPr lang="pt-BR" baseline="30000" dirty="0"/>
                        <a:t>0</a:t>
                      </a:r>
                      <a:r>
                        <a:rPr lang="pt-BR" baseline="0" dirty="0"/>
                        <a:t> da Tupy</a:t>
                      </a:r>
                      <a:r>
                        <a:rPr lang="pt-BR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517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saída de tubulação da Tupy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596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316156"/>
                  </a:ext>
                </a:extLst>
              </a:tr>
            </a:tbl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D863C63D-CA05-47C5-82DA-55C482CDE865}"/>
              </a:ext>
            </a:extLst>
          </p:cNvPr>
          <p:cNvSpPr/>
          <p:nvPr/>
        </p:nvSpPr>
        <p:spPr>
          <a:xfrm>
            <a:off x="196219" y="174974"/>
            <a:ext cx="116029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Valores dos comprimentos equivalentes obtidos nos manuais</a:t>
            </a:r>
          </a:p>
          <a:p>
            <a:pPr algn="ctr"/>
            <a:r>
              <a:rPr lang="pt-B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 Tupy e da Mipel ambos obtidos na WEB</a:t>
            </a:r>
            <a:endParaRPr lang="pt-BR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A72BD03-43C4-4B23-914B-8125A295DE64}"/>
              </a:ext>
            </a:extLst>
          </p:cNvPr>
          <p:cNvSpPr/>
          <p:nvPr/>
        </p:nvSpPr>
        <p:spPr>
          <a:xfrm>
            <a:off x="3092941" y="1600238"/>
            <a:ext cx="5809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2"/>
              </a:rPr>
              <a:t>http://www.escoladavida.eng.br/hidraulica_I/consultas.htm</a:t>
            </a: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8D568E1-4F47-442D-BF79-20ADBF240A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416" y="1280220"/>
            <a:ext cx="914286" cy="914286"/>
          </a:xfrm>
          <a:prstGeom prst="rect">
            <a:avLst/>
          </a:prstGeom>
        </p:spPr>
      </p:pic>
      <p:sp>
        <p:nvSpPr>
          <p:cNvPr id="2" name="Balão de Fala: Oval 1">
            <a:extLst>
              <a:ext uri="{FF2B5EF4-FFF2-40B4-BE49-F238E27FC236}">
                <a16:creationId xmlns:a16="http://schemas.microsoft.com/office/drawing/2014/main" id="{DF95652D-07B2-4F8D-B752-79B73FFC65F8}"/>
              </a:ext>
            </a:extLst>
          </p:cNvPr>
          <p:cNvSpPr/>
          <p:nvPr/>
        </p:nvSpPr>
        <p:spPr>
          <a:xfrm>
            <a:off x="9816702" y="870618"/>
            <a:ext cx="2179079" cy="1098951"/>
          </a:xfrm>
          <a:prstGeom prst="wedgeEllipseCallout">
            <a:avLst>
              <a:gd name="adj1" fmla="val -58735"/>
              <a:gd name="adj2" fmla="val 36554"/>
            </a:avLst>
          </a:prstGeom>
          <a:solidFill>
            <a:srgbClr val="F3D59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Vamos obter os dados dos tubos</a:t>
            </a:r>
          </a:p>
        </p:txBody>
      </p:sp>
    </p:spTree>
    <p:extLst>
      <p:ext uri="{BB962C8B-B14F-4D97-AF65-F5344CB8AC3E}">
        <p14:creationId xmlns:p14="http://schemas.microsoft.com/office/powerpoint/2010/main" val="29639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1170</Words>
  <Application>Microsoft Office PowerPoint</Application>
  <PresentationFormat>Widescreen</PresentationFormat>
  <Paragraphs>304</Paragraphs>
  <Slides>19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Symbol</vt:lpstr>
      <vt:lpstr>Verdana</vt:lpstr>
      <vt:lpstr>Tema do Office</vt:lpstr>
      <vt:lpstr>MathType 6.0 Equation</vt:lpstr>
      <vt:lpstr>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Raimundo Ferreira Ignacio</dc:creator>
  <cp:lastModifiedBy>Raimundo Ferreira Ignacio</cp:lastModifiedBy>
  <cp:revision>40</cp:revision>
  <dcterms:created xsi:type="dcterms:W3CDTF">2019-04-04T03:02:07Z</dcterms:created>
  <dcterms:modified xsi:type="dcterms:W3CDTF">2019-04-04T14:45:08Z</dcterms:modified>
</cp:coreProperties>
</file>