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4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9ADE3-9529-4561-9544-7EC1DD80EE96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4F6C3-2C1E-4C4B-B742-9248AE1EE6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6ABCE5-99F9-49C1-B139-E254CC3A354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F880D6-5ED6-4AF1-971C-61D668EF9421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67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0E05FC-FD59-4E79-895B-452634C527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3B0696-6CB6-4D9F-B7BA-34CD693BC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A911A3-B297-4BF9-97EF-057450C71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ACD76C-7B48-402D-B94C-EBBCB262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3A125E7-4408-43FB-98DD-05E0A7295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173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50BDE-1CE7-4304-B2D5-C0D7E48FA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5491BB9-F20B-4CC3-862D-DDFE83674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B03C32-BF38-4737-AD19-AE4A96D6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B97D04-FF86-4775-9AF2-913227F97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6255C1-6D8C-4B70-8F24-50D3669D9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1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9ABC306-FD2B-484F-B675-653C9DE90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B18A55-1F02-4CCC-93A3-5A633F8C6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CA1AA0-F0A3-4756-8195-8C8D5E5DD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2CA3846-E39E-4AB8-B2CA-AD86EAF1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B2603E-BCFF-49A3-BC44-FF5F5126B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038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A8617-E07E-4206-869D-12B4806BA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00802B-0232-4F07-87A0-94E70973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6A93AE-ABAA-4BC6-8021-C6329750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CB5F5C-6522-4719-9856-BB17187ED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BB6E8A-09D6-49C1-A167-CCBB3D898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35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31AC5E-8A1E-4D3F-8B22-E2A68A0D1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FEF198-B267-4F82-A566-56D9D3E38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0154AC-1B67-40B0-A399-4DBEDE2A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A4445C1-A66C-4579-A998-F1FC8B85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A6806C-C3D9-4916-98C8-FE54F99A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79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93F1E5-E2B4-4740-9427-9B606B33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AC1FB2-4FF3-433C-A409-0E87937FB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5E7DBA-FB5E-4436-B27D-59DBB3995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048E17A-91E8-4212-AA4E-F567B428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DB606B-5E90-4105-9E66-4B982041A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ADAE4E-C49F-4BD1-9656-5598D34F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78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F3C9A-1E59-4047-B35E-68A990CAF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B47C70B-1635-40CF-A85C-E2CCB6176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C8BA97-8173-4692-A5A7-2417295F4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564DCD4-5CFF-48CE-9660-781617D9D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3B53F8C-0B49-400E-90D8-DDB72EE49C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BC5CDB2-2C98-472C-B289-CDD3962D7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D132888-D72D-4FA2-B7EF-8A14A2AA3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696C46A-8CD5-430B-BEE6-13EA3E45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7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62A75-32F8-45AA-9CE6-F8AA6E818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C682203-3D45-4AB7-AE05-E5E5B18CA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3D97BD4-E6F0-48A1-86B3-72AD5FE9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A15DF47-DEC4-47E2-A90D-B1EC9803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271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6D600C-CC3A-4573-8752-0948C494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8A0E89D-6F59-4FC1-9EE0-761B6ADEB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24B2206-4480-47D5-B92A-5D3C6831D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13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9D9DB-6229-43A5-AF5A-96FC1AD25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78C5EA-7D6E-41BF-9FCF-F25AB402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B6DFB4-B1A1-451D-9050-29993375B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D2344EC-4DAB-46DB-881D-04BDE9B9A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B1086B-8950-4B02-9E68-72B5D4B34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0B22FD-5610-4F42-A46E-F23A585CF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94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F40EA-8D14-445F-B094-137D6DD95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DFD91E-A2E8-449D-BA42-648559EA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F7F27D-C0DC-48CE-852A-477C97D83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5C3FA86-1650-4228-8149-C862FB84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4725961-937F-4633-9AE1-D2490B11D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BDD598-5028-429B-ACF6-D1028376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27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A2DDFC-CD15-4EF8-A33B-D6B4C063F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73AD03-1E20-4C1A-9345-0F1BCF7E5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624820-5919-4700-88AD-6E31B6F4B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3C875-280A-4D42-B1BA-5D51BD65EA5F}" type="datetimeFigureOut">
              <a:rPr lang="pt-BR" smtClean="0"/>
              <a:t>10/02/2019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EBAF12-075F-4FDB-BB8E-C10B7EE1D2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7307C-10EB-4B42-A7FC-BC2C006577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9B0F-15B9-4DEE-B2C9-55699DE8A58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43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id="{33748A99-62B2-4549-A7F4-8D0681E97F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15" y="120258"/>
            <a:ext cx="11821169" cy="657815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9922270-E2BE-4BF0-A059-D235EB6DB26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30" y="306029"/>
            <a:ext cx="2662555" cy="2667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B18CAF8-BE0A-47E3-846A-0F4B66BCDA3C}"/>
              </a:ext>
            </a:extLst>
          </p:cNvPr>
          <p:cNvSpPr txBox="1"/>
          <p:nvPr/>
        </p:nvSpPr>
        <p:spPr>
          <a:xfrm>
            <a:off x="1474822" y="1030073"/>
            <a:ext cx="12486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</a:rPr>
              <a:t>Primeira atividade do curso de Hidráulica básica.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9867F5B-6A59-44A2-9B18-C4714EF668CF}"/>
              </a:ext>
            </a:extLst>
          </p:cNvPr>
          <p:cNvSpPr/>
          <p:nvPr/>
        </p:nvSpPr>
        <p:spPr>
          <a:xfrm>
            <a:off x="395830" y="3303518"/>
            <a:ext cx="3261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https://youtu.be/M7KzR8b4Emo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5964CF39-28D1-4EDE-9DEA-92ABE1009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774013" y="2575504"/>
            <a:ext cx="504847" cy="784228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0DF80DD1-6438-4124-9BA4-4C137DAAB65C}"/>
              </a:ext>
            </a:extLst>
          </p:cNvPr>
          <p:cNvSpPr/>
          <p:nvPr/>
        </p:nvSpPr>
        <p:spPr>
          <a:xfrm>
            <a:off x="3018506" y="419443"/>
            <a:ext cx="87377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Calcule para a instalação hidráulica a seguir a pressão na entrada da bomba e a potência útil da bomba, que também é denominada de potência hidráulica</a:t>
            </a:r>
            <a:r>
              <a:rPr lang="pt-B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F33BC7C-6239-47AF-9DA5-6C50FCD434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077" y="1977980"/>
            <a:ext cx="5553075" cy="4333875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918E6061-42C4-4A62-9A1C-E84A25296AB0}"/>
              </a:ext>
            </a:extLst>
          </p:cNvPr>
          <p:cNvSpPr/>
          <p:nvPr/>
        </p:nvSpPr>
        <p:spPr>
          <a:xfrm>
            <a:off x="3737300" y="1977980"/>
            <a:ext cx="4492299" cy="156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Massa específica d’água igual a 998,2 kg/m³;  g = 9,8 m/s²; instalação com um único diâmetro de aço 40 com diâmetro nominal igual a 10” (Dint = 254,5 mm e A = 509,1 cm²); vazão de trabalho igual a 403,2 m³/h.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EC53B72-2C09-47CC-A1E5-91C58B46ED2B}"/>
              </a:ext>
            </a:extLst>
          </p:cNvPr>
          <p:cNvSpPr/>
          <p:nvPr/>
        </p:nvSpPr>
        <p:spPr>
          <a:xfrm>
            <a:off x="3018507" y="1065774"/>
            <a:ext cx="8737785" cy="968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0" indent="-717550"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Dados: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somatória dos comprimentos equivalentes na sucção igual a 135 m; somatória dos comprimentos equivalentes no recalque igual a 188 m; coeficiente de perda de carga distribuída médio igual a 0,022.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06670DE6-2ACF-46C8-968F-2FA4356FC5D9}"/>
              </a:ext>
            </a:extLst>
          </p:cNvPr>
          <p:cNvSpPr/>
          <p:nvPr/>
        </p:nvSpPr>
        <p:spPr>
          <a:xfrm>
            <a:off x="8131108" y="5047213"/>
            <a:ext cx="3392128" cy="1264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7788" indent="-1347788" algn="just">
              <a:lnSpc>
                <a:spcPct val="107000"/>
              </a:lnSpc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Importante: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 = 300 m é o comprimento dos tubos depois da bomba.  </a:t>
            </a:r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FF3731F0-F377-4BE0-8245-7E22510AC4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32953" y="3799811"/>
            <a:ext cx="2737800" cy="2808000"/>
          </a:xfrm>
          <a:prstGeom prst="rect">
            <a:avLst/>
          </a:prstGeom>
        </p:spPr>
      </p:pic>
      <p:pic>
        <p:nvPicPr>
          <p:cNvPr id="1028" name="Picture 4" descr="C:\Users\Raimundo F Ignacio\AppData\Local\Temp\SNAGHTML1c2595d2.PNG">
            <a:extLst>
              <a:ext uri="{FF2B5EF4-FFF2-40B4-BE49-F238E27FC236}">
                <a16:creationId xmlns:a16="http://schemas.microsoft.com/office/drawing/2014/main" id="{43CF4EEF-8EC5-425E-A379-4F84535E1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97" y="3762388"/>
            <a:ext cx="2855898" cy="28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8A8B99C3-7F4D-459D-998A-E7AFB29B7C9C}"/>
              </a:ext>
            </a:extLst>
          </p:cNvPr>
          <p:cNvSpPr txBox="1"/>
          <p:nvPr/>
        </p:nvSpPr>
        <p:spPr>
          <a:xfrm>
            <a:off x="2026436" y="4109755"/>
            <a:ext cx="11196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</a:rPr>
              <a:t>Vou ajudar, mas ...</a:t>
            </a:r>
          </a:p>
        </p:txBody>
      </p:sp>
    </p:spTree>
    <p:extLst>
      <p:ext uri="{BB962C8B-B14F-4D97-AF65-F5344CB8AC3E}">
        <p14:creationId xmlns:p14="http://schemas.microsoft.com/office/powerpoint/2010/main" val="1203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68B26288-4C55-4007-8BB9-F384C6AE16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415" y="120258"/>
            <a:ext cx="11821169" cy="657815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811AA70-7C74-4F7A-B966-678EF10908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86" y="283906"/>
            <a:ext cx="3533775" cy="37338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5C2DB5C0-81D4-49FD-B53E-90F5C6107711}"/>
              </a:ext>
            </a:extLst>
          </p:cNvPr>
          <p:cNvSpPr txBox="1"/>
          <p:nvPr/>
        </p:nvSpPr>
        <p:spPr>
          <a:xfrm>
            <a:off x="1042221" y="403124"/>
            <a:ext cx="2241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Após ter assistido ao vídeo: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A4449FD-E79A-4CA8-BE43-1C5D9C92BF93}"/>
              </a:ext>
            </a:extLst>
          </p:cNvPr>
          <p:cNvSpPr/>
          <p:nvPr/>
        </p:nvSpPr>
        <p:spPr>
          <a:xfrm>
            <a:off x="709471" y="4738800"/>
            <a:ext cx="3261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https://youtu.be/M7KzR8b4Emo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C3FDE13-EACA-406B-83B0-72054518B3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017265" y="3965395"/>
            <a:ext cx="504847" cy="784228"/>
          </a:xfrm>
          <a:prstGeom prst="rect">
            <a:avLst/>
          </a:prstGeom>
        </p:spPr>
      </p:pic>
      <p:sp>
        <p:nvSpPr>
          <p:cNvPr id="10" name="Balão de Fala: Oval 9">
            <a:extLst>
              <a:ext uri="{FF2B5EF4-FFF2-40B4-BE49-F238E27FC236}">
                <a16:creationId xmlns:a16="http://schemas.microsoft.com/office/drawing/2014/main" id="{55E31D51-7469-4CE9-8A7F-FE9F0C5EA5AF}"/>
              </a:ext>
            </a:extLst>
          </p:cNvPr>
          <p:cNvSpPr/>
          <p:nvPr/>
        </p:nvSpPr>
        <p:spPr>
          <a:xfrm>
            <a:off x="2900516" y="2310581"/>
            <a:ext cx="3795252" cy="922896"/>
          </a:xfrm>
          <a:prstGeom prst="wedgeEllipseCallout">
            <a:avLst>
              <a:gd name="adj1" fmla="val -58398"/>
              <a:gd name="adj2" fmla="val -50429"/>
            </a:avLst>
          </a:prstGeom>
          <a:solidFill>
            <a:srgbClr val="2497E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Responda as seguintes perguntas: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616AE1B-5F8D-49F9-BE6E-028B98F07F05}"/>
              </a:ext>
            </a:extLst>
          </p:cNvPr>
          <p:cNvSpPr txBox="1"/>
          <p:nvPr/>
        </p:nvSpPr>
        <p:spPr>
          <a:xfrm>
            <a:off x="7093376" y="233795"/>
            <a:ext cx="4913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tubulações do problema foram bem dimensionadas?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89B9A79-BC3A-4D38-BFDA-4021F37648A7}"/>
              </a:ext>
            </a:extLst>
          </p:cNvPr>
          <p:cNvSpPr txBox="1"/>
          <p:nvPr/>
        </p:nvSpPr>
        <p:spPr>
          <a:xfrm>
            <a:off x="7093376" y="1145177"/>
            <a:ext cx="4913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 vazão de 403,2 m³/h o coeficiente de perda de carga distribuída está correto?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04252587-0D7B-4852-8199-69337D0FEBC7}"/>
              </a:ext>
            </a:extLst>
          </p:cNvPr>
          <p:cNvSpPr txBox="1"/>
          <p:nvPr/>
        </p:nvSpPr>
        <p:spPr>
          <a:xfrm>
            <a:off x="7093376" y="2310581"/>
            <a:ext cx="4913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somatória dos comprimentos equivalentes na sução que foi dada, está correta?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A1C7FA2-7BB8-408A-AF7C-0BC91C0DD6D2}"/>
              </a:ext>
            </a:extLst>
          </p:cNvPr>
          <p:cNvSpPr txBox="1"/>
          <p:nvPr/>
        </p:nvSpPr>
        <p:spPr>
          <a:xfrm>
            <a:off x="7122375" y="3509874"/>
            <a:ext cx="4913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somatória dos comprimentos equivalentes no recalque que foi dada, está correta?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9697365-905B-4983-96D6-B4CE41465333}"/>
              </a:ext>
            </a:extLst>
          </p:cNvPr>
          <p:cNvSpPr txBox="1"/>
          <p:nvPr/>
        </p:nvSpPr>
        <p:spPr>
          <a:xfrm>
            <a:off x="7107876" y="4791111"/>
            <a:ext cx="4913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 bomba que irá proporcionar a vazão mencionada?</a:t>
            </a:r>
          </a:p>
        </p:txBody>
      </p:sp>
      <p:pic>
        <p:nvPicPr>
          <p:cNvPr id="17" name="Imagem 16">
            <a:extLst>
              <a:ext uri="{FF2B5EF4-FFF2-40B4-BE49-F238E27FC236}">
                <a16:creationId xmlns:a16="http://schemas.microsoft.com/office/drawing/2014/main" id="{31769BF3-20A8-436C-80B0-46DA8C8F017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685" y="4072267"/>
            <a:ext cx="2581505" cy="2491942"/>
          </a:xfrm>
          <a:prstGeom prst="rect">
            <a:avLst/>
          </a:prstGeom>
        </p:spPr>
      </p:pic>
      <p:sp>
        <p:nvSpPr>
          <p:cNvPr id="18" name="Balão de Fala: Oval 17">
            <a:extLst>
              <a:ext uri="{FF2B5EF4-FFF2-40B4-BE49-F238E27FC236}">
                <a16:creationId xmlns:a16="http://schemas.microsoft.com/office/drawing/2014/main" id="{BCB67DBE-B577-4C0C-A04D-F24FE2162312}"/>
              </a:ext>
            </a:extLst>
          </p:cNvPr>
          <p:cNvSpPr/>
          <p:nvPr/>
        </p:nvSpPr>
        <p:spPr>
          <a:xfrm>
            <a:off x="5084125" y="3429000"/>
            <a:ext cx="2009251" cy="1065603"/>
          </a:xfrm>
          <a:prstGeom prst="wedgeEllipseCallout">
            <a:avLst>
              <a:gd name="adj1" fmla="val -57534"/>
              <a:gd name="adj2" fmla="val 75418"/>
            </a:avLst>
          </a:prstGeom>
          <a:solidFill>
            <a:srgbClr val="2497E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Vou ajudar!</a:t>
            </a:r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094B8E22-6C9F-426E-9911-64514DC8391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44519" y="5108132"/>
            <a:ext cx="1557826" cy="151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2" grpId="0"/>
      <p:bldP spid="13" grpId="0"/>
      <p:bldP spid="14" grpId="0"/>
      <p:bldP spid="15" grpId="0"/>
      <p:bldP spid="1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Raimundo Ferreira Ignacio</dc:creator>
  <cp:lastModifiedBy>Raimundo Ferreira Ignacio</cp:lastModifiedBy>
  <cp:revision>1</cp:revision>
  <dcterms:created xsi:type="dcterms:W3CDTF">2019-02-10T11:33:38Z</dcterms:created>
  <dcterms:modified xsi:type="dcterms:W3CDTF">2019-02-10T11:34:12Z</dcterms:modified>
</cp:coreProperties>
</file>