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  <p:sldId id="279" r:id="rId24"/>
    <p:sldId id="280" r:id="rId25"/>
    <p:sldId id="282" r:id="rId26"/>
    <p:sldId id="281" r:id="rId27"/>
    <p:sldId id="27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166"/>
    <a:srgbClr val="EE3939"/>
    <a:srgbClr val="912B27"/>
    <a:srgbClr val="00406C"/>
    <a:srgbClr val="01416D"/>
    <a:srgbClr val="40C990"/>
    <a:srgbClr val="9C2E2A"/>
    <a:srgbClr val="7F001B"/>
    <a:srgbClr val="745052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Representação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Planilha2!$A$2:$A$9</c:f>
              <c:numCache>
                <c:formatCode>General</c:formatCode>
                <c:ptCount val="8"/>
                <c:pt idx="0">
                  <c:v>0.15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0.65</c:v>
                </c:pt>
                <c:pt idx="6">
                  <c:v>0.75</c:v>
                </c:pt>
                <c:pt idx="7">
                  <c:v>0.85</c:v>
                </c:pt>
              </c:numCache>
            </c:numRef>
          </c:xVal>
          <c:yVal>
            <c:numRef>
              <c:f>Planilha2!$F$2:$F$9</c:f>
              <c:numCache>
                <c:formatCode>0.0000</c:formatCode>
                <c:ptCount val="8"/>
                <c:pt idx="0">
                  <c:v>4.4619300505377449E-2</c:v>
                </c:pt>
                <c:pt idx="1">
                  <c:v>9.6267738068335912E-2</c:v>
                </c:pt>
                <c:pt idx="2">
                  <c:v>0.15673968606186625</c:v>
                </c:pt>
                <c:pt idx="3">
                  <c:v>0.22304714404836753</c:v>
                </c:pt>
                <c:pt idx="4">
                  <c:v>0.29345772317005064</c:v>
                </c:pt>
                <c:pt idx="5">
                  <c:v>0.36687795646385413</c:v>
                </c:pt>
                <c:pt idx="6">
                  <c:v>0.44257738739812869</c:v>
                </c:pt>
                <c:pt idx="7">
                  <c:v>0.52004711688989191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C9-4D82-943D-D79C3DB7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033808"/>
        <c:axId val="465027904"/>
      </c:scatterChart>
      <c:valAx>
        <c:axId val="46503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y</a:t>
                </a:r>
              </a:p>
            </c:rich>
          </c:tx>
          <c:layout>
            <c:manualLayout>
              <c:xMode val="edge"/>
              <c:yMode val="edge"/>
              <c:x val="0.89112609081572269"/>
              <c:y val="0.854270983032495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027904"/>
        <c:crosses val="autoZero"/>
        <c:crossBetween val="midCat"/>
      </c:valAx>
      <c:valAx>
        <c:axId val="46502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Ord.</a:t>
                </a:r>
              </a:p>
            </c:rich>
          </c:tx>
          <c:layout>
            <c:manualLayout>
              <c:xMode val="edge"/>
              <c:yMode val="edge"/>
              <c:x val="2.9693483332539808E-2"/>
              <c:y val="2.65888955120556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033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61.wmf"/><Relationship Id="rId5" Type="http://schemas.openxmlformats.org/officeDocument/2006/relationships/image" Target="../media/image80.wmf"/><Relationship Id="rId10" Type="http://schemas.openxmlformats.org/officeDocument/2006/relationships/image" Target="../media/image84.wmf"/><Relationship Id="rId4" Type="http://schemas.openxmlformats.org/officeDocument/2006/relationships/image" Target="../media/image79.wmf"/><Relationship Id="rId9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image" Target="../media/image61.wmf"/><Relationship Id="rId1" Type="http://schemas.openxmlformats.org/officeDocument/2006/relationships/image" Target="../media/image89.wmf"/><Relationship Id="rId6" Type="http://schemas.openxmlformats.org/officeDocument/2006/relationships/image" Target="../media/image86.wmf"/><Relationship Id="rId5" Type="http://schemas.openxmlformats.org/officeDocument/2006/relationships/image" Target="../media/image91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61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3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3135F-48AA-4C4A-BE2B-E9A7FF9DDBFC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C607-D7E0-4C59-99F3-FE2BC6A1D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2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8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3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1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0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8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0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988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57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4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61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05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05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80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7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54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4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76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3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53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19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7BFBA-450E-4C30-9838-F53F828C6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A8D5D6-CF64-4E36-BCC5-D054D7C6D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90BD17-BA5F-4A27-9BB3-26F08679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A0FC9-DBFD-4780-BD7A-4D93CD5D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1C79AD-75ED-442B-8963-DC256864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C44EE-11B3-4CD6-89A3-8ED2D993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0C28F9-567E-4483-A7A9-A3756DA3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91C294-92F0-41D2-82B7-0328C013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8F544-C25C-438D-B693-5684B89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1DD34-8519-4D60-B86C-7C65612F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41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263AEB-38C3-428B-BF0C-D14C19E2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434547-3205-4150-BA0F-F6EB650B1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91B3BE-F423-42DF-A77C-5AB9091C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DE4BC-1DBD-4F6C-93FA-0E425212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9A20CB-A68C-4B58-A9DF-13AD1C83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B2261-9949-4ECB-9613-7779A387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625EC-3E81-44CF-9068-0ADB73C29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AE1328-3047-472E-8D1A-EBC238BC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F1601A-923F-436B-A23C-1DCF2B42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60A790-AAF6-4AC9-9D47-B8EA3CED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87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D65B5-3346-4DEA-A8D3-7CB9A7B2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A49B9-C852-4091-9508-BD08E7181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DCAF4D-A013-4CD1-AE9A-6E5E9C91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C9CC6A-6191-4812-8F7D-D4D23CF1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AB656D-3CEB-40EF-B315-D5D01FFA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73337-01DB-4656-AA6D-11F78659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52C5D-1342-494F-B63E-4D255B89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557102-4D60-4346-AA9C-AC02C39E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18C5D2-DA5A-41AA-B149-9806950D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CF2ED0-C355-46EC-B316-756916C5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D09587-D799-4EE6-A395-8115E359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3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94876-A048-494F-AF12-F686DD57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03C91C-60A5-4877-8DC3-CCB5F20E4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B5616D-6F3B-4FCB-BF72-9A5A101D5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555A76-DD58-487D-AC75-E7799A755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6BE1BC-122B-4EAF-9CD7-3D67026E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CA90A-2CCB-43FD-AB9D-32A7603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49363F-9D9D-4C7F-B38E-52BA74A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6DE288-2F0C-4222-8D96-FEC37302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7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A61D8-5183-4101-A382-BE921180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622E45-BC06-49C3-94B5-4C4C7F27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EC90C3-E180-4C2C-AFE9-F115401D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8F99FB-D869-46B6-9785-3942580C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58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9BF2EE-DDD8-40F5-B7B6-667DA15F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35FBD6-FADB-4DA0-B6CB-9ACB0EA8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CAA9F-DCB9-4ED6-8275-760B6C7B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25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6C02D-F080-49EE-96B7-815A8A7C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999C4-4003-4AEC-A2F1-D0FD21F6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D8DE90-AED9-4EF3-B01B-BF2E52ED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28F9BC-B7C0-4ABF-9DD5-031DB916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F493AD-71D0-41DC-89FA-3DFB5AA8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DF2F78-6519-4124-BF51-8D09BA34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26039-4F26-4C69-82B5-4853E10D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720CD5-D6D9-4207-8E0F-AFB852FC3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6DEDCB-8943-4439-8D16-D0B7362A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BBB6B9-FC8A-4117-8A77-E1DB5E30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F9E91B-610C-4796-A79D-28176A56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D77E09-A928-4B77-BE00-168C91BB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E6CA97E-1533-4466-8D90-5C2AC396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57B7C-19F6-4E03-A1C5-2B656F0A6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C058D8-AA81-44CC-B739-1FED8A474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1B76-B508-4ACD-96CE-B98E05BDE9E6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D28E92-4D88-4406-AE7D-0BFE24D6A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460A3-D04E-482B-8A39-87D796A7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E11-E6A5-4A8B-A09F-DBF90504D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png"/><Relationship Id="rId5" Type="http://schemas.openxmlformats.org/officeDocument/2006/relationships/image" Target="../media/image56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68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66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73.png"/><Relationship Id="rId15" Type="http://schemas.openxmlformats.org/officeDocument/2006/relationships/image" Target="../media/image75.png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7.wmf"/><Relationship Id="rId4" Type="http://schemas.openxmlformats.org/officeDocument/2006/relationships/image" Target="../media/image72.png"/><Relationship Id="rId9" Type="http://schemas.openxmlformats.org/officeDocument/2006/relationships/image" Target="../media/image63.wmf"/><Relationship Id="rId14" Type="http://schemas.openxmlformats.org/officeDocument/2006/relationships/image" Target="../media/image74.png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7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81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85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80.wmf"/><Relationship Id="rId22" Type="http://schemas.openxmlformats.org/officeDocument/2006/relationships/image" Target="../media/image8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59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0.wmf"/><Relationship Id="rId5" Type="http://schemas.openxmlformats.org/officeDocument/2006/relationships/image" Target="../media/image93.png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92.wmf"/><Relationship Id="rId4" Type="http://schemas.openxmlformats.org/officeDocument/2006/relationships/image" Target="../media/image60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96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5.wmf"/><Relationship Id="rId4" Type="http://schemas.openxmlformats.org/officeDocument/2006/relationships/image" Target="../media/image97.png"/><Relationship Id="rId9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.wmf"/><Relationship Id="rId4" Type="http://schemas.openxmlformats.org/officeDocument/2006/relationships/image" Target="../media/image17.png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1.pn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6.wmf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9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4.wmf"/><Relationship Id="rId14" Type="http://schemas.openxmlformats.org/officeDocument/2006/relationships/image" Target="../media/image32.png"/><Relationship Id="rId22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openxmlformats.org/officeDocument/2006/relationships/image" Target="../media/image35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5B95F2-2CFD-4B25-AE9D-615052AE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C1A858-0F22-44AA-8BAE-E3DED294BE2D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48857C-6C56-4EEA-97C8-96610F33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AA5176-D244-4171-9934-2F797339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3" y="3664974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BB765D0-D0E0-4BCE-B18A-A2DFB3D55500}"/>
              </a:ext>
            </a:extLst>
          </p:cNvPr>
          <p:cNvSpPr/>
          <p:nvPr/>
        </p:nvSpPr>
        <p:spPr>
          <a:xfrm>
            <a:off x="7865806" y="3313471"/>
            <a:ext cx="2372437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“Suplementos”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FF212B8-2774-4699-948A-E822EBABC45A}"/>
              </a:ext>
            </a:extLst>
          </p:cNvPr>
          <p:cNvSpPr/>
          <p:nvPr/>
        </p:nvSpPr>
        <p:spPr>
          <a:xfrm rot="3690300">
            <a:off x="2507185" y="3101057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7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957039-2983-4568-A222-B7CEBBA0BE8F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E6648D-63D9-4839-9E2F-03FD7765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9" y="373626"/>
            <a:ext cx="10907251" cy="61353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5F0D58-C4CA-4ED4-BE08-4528734BF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10008D1-A59A-419C-A6BA-75C3225E6C8C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Verifique se o “Solver” está ativo, se não estiver o ative.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3C59F2A0-222A-446C-9856-14C6110ACE45}"/>
              </a:ext>
            </a:extLst>
          </p:cNvPr>
          <p:cNvSpPr/>
          <p:nvPr/>
        </p:nvSpPr>
        <p:spPr>
          <a:xfrm rot="3690300">
            <a:off x="4247494" y="2137496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2E9FBE-8941-4CE5-B55F-B807041AFCE8}"/>
              </a:ext>
            </a:extLst>
          </p:cNvPr>
          <p:cNvSpPr/>
          <p:nvPr/>
        </p:nvSpPr>
        <p:spPr>
          <a:xfrm>
            <a:off x="4473677" y="1868129"/>
            <a:ext cx="1445342" cy="147484"/>
          </a:xfrm>
          <a:prstGeom prst="rect">
            <a:avLst/>
          </a:prstGeom>
          <a:noFill/>
          <a:ln w="28575">
            <a:solidFill>
              <a:srgbClr val="74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64DD116-8480-4ECA-B0CA-96F1ED3A497F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2B6000-8CB1-47D7-BCBC-F2FE8B86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46826EF-4A03-4663-BD00-0C440E9CE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F1292DD-DF43-4978-B178-FCEA1E6AC0FF}"/>
              </a:ext>
            </a:extLst>
          </p:cNvPr>
          <p:cNvSpPr/>
          <p:nvPr/>
        </p:nvSpPr>
        <p:spPr>
          <a:xfrm>
            <a:off x="8337754" y="3313471"/>
            <a:ext cx="1900489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em Dados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AE2DF6FF-B03B-476F-94AF-E124B6A0F984}"/>
              </a:ext>
            </a:extLst>
          </p:cNvPr>
          <p:cNvSpPr/>
          <p:nvPr/>
        </p:nvSpPr>
        <p:spPr>
          <a:xfrm rot="3690300">
            <a:off x="3972191" y="623328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0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5E02B0-EAC4-43FC-92D3-654D810F1048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F1E82E-38C4-4BEA-8567-8C8F05FE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F5917A-B24E-4FC7-9659-0039D2711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1335E12-D7C0-4A78-86AB-CFDDDE3FEA29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na parte superior direita o “Solver”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B3905D8-359E-4247-B322-DF1203081F8E}"/>
              </a:ext>
            </a:extLst>
          </p:cNvPr>
          <p:cNvSpPr/>
          <p:nvPr/>
        </p:nvSpPr>
        <p:spPr>
          <a:xfrm rot="3690300">
            <a:off x="8878488" y="819974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224C21-F232-4337-979B-D5B5D38FCA04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277F74-315D-48E1-A30B-D86EC344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ABBCFA-DD60-4676-976C-5234A06E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422B3FB-FDFF-429E-8A7D-208E68495122}"/>
              </a:ext>
            </a:extLst>
          </p:cNvPr>
          <p:cNvSpPr/>
          <p:nvPr/>
        </p:nvSpPr>
        <p:spPr>
          <a:xfrm rot="13864835">
            <a:off x="1602616" y="190868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2064D42-0FD6-462F-813F-0CBCD26A0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99594"/>
              </p:ext>
            </p:extLst>
          </p:nvPr>
        </p:nvGraphicFramePr>
        <p:xfrm>
          <a:off x="4598988" y="4848225"/>
          <a:ext cx="5384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6" imgW="3174840" imgH="520560" progId="Equation.DSMT4">
                  <p:embed/>
                </p:oleObj>
              </mc:Choice>
              <mc:Fallback>
                <p:oleObj name="Equation" r:id="rId6" imgW="3174840" imgH="52056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64A88BB-9F43-4C14-9937-70BF9F7C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8988" y="4848225"/>
                        <a:ext cx="53848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Dobrada 7">
            <a:extLst>
              <a:ext uri="{FF2B5EF4-FFF2-40B4-BE49-F238E27FC236}">
                <a16:creationId xmlns:a16="http://schemas.microsoft.com/office/drawing/2014/main" id="{94EA19C7-876F-4532-A94C-6C41826D510D}"/>
              </a:ext>
            </a:extLst>
          </p:cNvPr>
          <p:cNvSpPr/>
          <p:nvPr/>
        </p:nvSpPr>
        <p:spPr>
          <a:xfrm rot="16200000" flipH="1">
            <a:off x="6649862" y="4065117"/>
            <a:ext cx="886223" cy="796925"/>
          </a:xfrm>
          <a:prstGeom prst="bent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9D021C7-FD31-4724-AF98-7D86656EF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1748" y="2461190"/>
            <a:ext cx="1195651" cy="88622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65527B6-D8F6-47D1-B039-B8B2E0F3BCD2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Reescreva a equação e iguale a zero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4C88ACB8-4A72-4A61-9B13-BF21EFE2B985}"/>
              </a:ext>
            </a:extLst>
          </p:cNvPr>
          <p:cNvSpPr/>
          <p:nvPr/>
        </p:nvSpPr>
        <p:spPr>
          <a:xfrm>
            <a:off x="4214717" y="2123768"/>
            <a:ext cx="3710084" cy="1189703"/>
          </a:xfrm>
          <a:prstGeom prst="wedgeEllipseCallout">
            <a:avLst>
              <a:gd name="adj1" fmla="val 60878"/>
              <a:gd name="adj2" fmla="val 38533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Escreva a equação na célula B3, onde y é representado por A3</a:t>
            </a:r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52B3A019-F154-407A-910B-FD7BA30D045D}"/>
              </a:ext>
            </a:extLst>
          </p:cNvPr>
          <p:cNvSpPr/>
          <p:nvPr/>
        </p:nvSpPr>
        <p:spPr>
          <a:xfrm rot="13851048">
            <a:off x="5583546" y="126501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0BE7BD-73AF-4855-AEBE-1B058B1810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7" y="2608081"/>
            <a:ext cx="891617" cy="1973751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7AED37ED-D583-41B4-B7F8-D3C40477298C}"/>
              </a:ext>
            </a:extLst>
          </p:cNvPr>
          <p:cNvSpPr/>
          <p:nvPr/>
        </p:nvSpPr>
        <p:spPr>
          <a:xfrm>
            <a:off x="471949" y="2608081"/>
            <a:ext cx="2464698" cy="1167506"/>
          </a:xfrm>
          <a:prstGeom prst="wedgeEllipseCallout">
            <a:avLst>
              <a:gd name="adj1" fmla="val 59750"/>
              <a:gd name="adj2" fmla="val 1865"/>
            </a:avLst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Atribua um valor a y e clique em “Solver”</a:t>
            </a:r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33216752-9F29-476C-8983-36C39D6449B5}"/>
              </a:ext>
            </a:extLst>
          </p:cNvPr>
          <p:cNvSpPr/>
          <p:nvPr/>
        </p:nvSpPr>
        <p:spPr>
          <a:xfrm rot="2932213">
            <a:off x="572502" y="2203616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D995D4A4-6D91-4E4A-8272-823B44B028B7}"/>
              </a:ext>
            </a:extLst>
          </p:cNvPr>
          <p:cNvSpPr/>
          <p:nvPr/>
        </p:nvSpPr>
        <p:spPr>
          <a:xfrm rot="18775514">
            <a:off x="9183865" y="929982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616C09-A7FB-4732-BF32-A19C86D224CB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0EA7AD-C43B-4593-9366-AECF712A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1EF38C-E600-4C4C-A5A0-EA2FBCD6A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28584FB-A186-4DCB-8989-AEB9742B5D90}"/>
              </a:ext>
            </a:extLst>
          </p:cNvPr>
          <p:cNvSpPr/>
          <p:nvPr/>
        </p:nvSpPr>
        <p:spPr>
          <a:xfrm>
            <a:off x="7973960" y="3313471"/>
            <a:ext cx="2264283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o quadro ao lado.</a:t>
            </a:r>
          </a:p>
        </p:txBody>
      </p:sp>
    </p:spTree>
    <p:extLst>
      <p:ext uri="{BB962C8B-B14F-4D97-AF65-F5344CB8AC3E}">
        <p14:creationId xmlns:p14="http://schemas.microsoft.com/office/powerpoint/2010/main" val="3075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F643C5-109F-4396-AA5F-A116D387D6E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22553A-440C-4E3C-A962-D0A480C2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9329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EA7387-B4C0-456A-B9BA-B5A3A0B73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B1BD531-D787-4299-89A3-92537AE89E2B}"/>
              </a:ext>
            </a:extLst>
          </p:cNvPr>
          <p:cNvSpPr/>
          <p:nvPr/>
        </p:nvSpPr>
        <p:spPr>
          <a:xfrm>
            <a:off x="6941574" y="2556387"/>
            <a:ext cx="3296670" cy="2025446"/>
          </a:xfrm>
          <a:prstGeom prst="wedgeEllipseCallout">
            <a:avLst>
              <a:gd name="adj1" fmla="val 55690"/>
              <a:gd name="adj2" fmla="val 43534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objetivo é resolver a equação, selecione a célula B3.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Selecione o valor de: 0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BCCC8FF9-8D3F-41E0-A240-B9A22572D074}"/>
              </a:ext>
            </a:extLst>
          </p:cNvPr>
          <p:cNvSpPr/>
          <p:nvPr/>
        </p:nvSpPr>
        <p:spPr>
          <a:xfrm rot="19571932">
            <a:off x="1533791" y="2414823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7500BF9B-E718-4077-B574-DF3078B6E0C8}"/>
              </a:ext>
            </a:extLst>
          </p:cNvPr>
          <p:cNvSpPr/>
          <p:nvPr/>
        </p:nvSpPr>
        <p:spPr>
          <a:xfrm rot="13251147">
            <a:off x="4409726" y="1954399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D557E303-169B-4653-8757-33D486EE08EE}"/>
              </a:ext>
            </a:extLst>
          </p:cNvPr>
          <p:cNvSpPr/>
          <p:nvPr/>
        </p:nvSpPr>
        <p:spPr>
          <a:xfrm rot="19571932">
            <a:off x="4194667" y="270196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E8C05A43-911D-42C3-AE46-B17CFBE5A51F}"/>
              </a:ext>
            </a:extLst>
          </p:cNvPr>
          <p:cNvSpPr/>
          <p:nvPr/>
        </p:nvSpPr>
        <p:spPr>
          <a:xfrm rot="13251147">
            <a:off x="5092900" y="2242505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6AA398-8ED8-4220-BC85-FF9E80CB90B5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4A5F5D-32D4-4B70-B614-E50EE2E4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DD589-E209-4D52-8083-C3AAB6682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ADE85D6-096C-4701-AA3F-2F4EA453F961}"/>
              </a:ext>
            </a:extLst>
          </p:cNvPr>
          <p:cNvSpPr/>
          <p:nvPr/>
        </p:nvSpPr>
        <p:spPr>
          <a:xfrm>
            <a:off x="7157884" y="3313471"/>
            <a:ext cx="3080359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Selecione “Alterando Células Variáveis” e clique em A3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6E52BFCB-6136-4C43-A945-2AEEB03E62D3}"/>
              </a:ext>
            </a:extLst>
          </p:cNvPr>
          <p:cNvSpPr/>
          <p:nvPr/>
        </p:nvSpPr>
        <p:spPr>
          <a:xfrm rot="19571932">
            <a:off x="3077457" y="2980496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CBBE4EA0-1B01-4E12-9CAF-D3CC9B10F687}"/>
              </a:ext>
            </a:extLst>
          </p:cNvPr>
          <p:cNvSpPr/>
          <p:nvPr/>
        </p:nvSpPr>
        <p:spPr>
          <a:xfrm rot="19571932">
            <a:off x="1017599" y="2297155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7C8084-8F61-4304-B20F-612B66DA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06" y="3549601"/>
            <a:ext cx="1074060" cy="796100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AD54CCCC-92F7-49C8-8091-AD7243A0D27A}"/>
              </a:ext>
            </a:extLst>
          </p:cNvPr>
          <p:cNvSpPr/>
          <p:nvPr/>
        </p:nvSpPr>
        <p:spPr>
          <a:xfrm>
            <a:off x="3698788" y="3165987"/>
            <a:ext cx="1856438" cy="904723"/>
          </a:xfrm>
          <a:prstGeom prst="wedgeEllipseCallout">
            <a:avLst>
              <a:gd name="adj1" fmla="val -51963"/>
              <a:gd name="adj2" fmla="val 56840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em “Resolver”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DF2EF281-F34D-4F05-A4AB-398538806A11}"/>
              </a:ext>
            </a:extLst>
          </p:cNvPr>
          <p:cNvSpPr/>
          <p:nvPr/>
        </p:nvSpPr>
        <p:spPr>
          <a:xfrm rot="13251147">
            <a:off x="5456903" y="5172518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091F0D-9B70-4799-B8EA-92141EA7A6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8F832C-2FC3-46DC-BDB9-1B8E6471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D0D5AA-1604-4F8F-8ABB-0F77A40B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0E1A8A70-7E00-4F8B-B1A4-F64C8C4F7B8C}"/>
              </a:ext>
            </a:extLst>
          </p:cNvPr>
          <p:cNvSpPr/>
          <p:nvPr/>
        </p:nvSpPr>
        <p:spPr>
          <a:xfrm>
            <a:off x="7846142" y="3313471"/>
            <a:ext cx="2392101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a resposta na célula A3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959AB24C-CBD2-4993-B9F9-0C028AA5F70A}"/>
              </a:ext>
            </a:extLst>
          </p:cNvPr>
          <p:cNvSpPr/>
          <p:nvPr/>
        </p:nvSpPr>
        <p:spPr>
          <a:xfrm rot="19571932">
            <a:off x="1017599" y="2297155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44254C-DD22-45F8-9F28-D794898CE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17" y="3821226"/>
            <a:ext cx="891617" cy="1973751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D3A9A12C-858E-418C-90CA-6E7610257478}"/>
              </a:ext>
            </a:extLst>
          </p:cNvPr>
          <p:cNvSpPr/>
          <p:nvPr/>
        </p:nvSpPr>
        <p:spPr>
          <a:xfrm>
            <a:off x="707923" y="2825583"/>
            <a:ext cx="2741080" cy="1167506"/>
          </a:xfrm>
          <a:prstGeom prst="wedgeEllipseCallout">
            <a:avLst>
              <a:gd name="adj1" fmla="val 42995"/>
              <a:gd name="adj2" fmla="val 86923"/>
            </a:avLst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Na célula B3 surge o erro cometido nesta resposta</a:t>
            </a:r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2E436DAC-6296-4A7C-91C9-A7A971FDA078}"/>
              </a:ext>
            </a:extLst>
          </p:cNvPr>
          <p:cNvSpPr/>
          <p:nvPr/>
        </p:nvSpPr>
        <p:spPr>
          <a:xfrm rot="14173572">
            <a:off x="1773761" y="1918843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brinquedo, LEGO&#10;&#10;Descrição gerada automaticamente">
            <a:extLst>
              <a:ext uri="{FF2B5EF4-FFF2-40B4-BE49-F238E27FC236}">
                <a16:creationId xmlns:a16="http://schemas.microsoft.com/office/drawing/2014/main" id="{C8466E7B-9B5E-4337-AC04-DBC510707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79" y="3821226"/>
            <a:ext cx="2146552" cy="2146552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A0A7AE24-E27E-40E3-83E8-83F3EAA0E5CC}"/>
              </a:ext>
            </a:extLst>
          </p:cNvPr>
          <p:cNvSpPr/>
          <p:nvPr/>
        </p:nvSpPr>
        <p:spPr>
          <a:xfrm>
            <a:off x="4102544" y="2552827"/>
            <a:ext cx="3158967" cy="1973751"/>
          </a:xfrm>
          <a:prstGeom prst="wedgeEllipseCallout">
            <a:avLst>
              <a:gd name="adj1" fmla="val 48472"/>
              <a:gd name="adj2" fmla="val 46958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aplicar mais a equação de Manning, iniciamos resolvendo os problemas 6 e 8 da aula anterior.</a:t>
            </a:r>
          </a:p>
        </p:txBody>
      </p:sp>
    </p:spTree>
    <p:extLst>
      <p:ext uri="{BB962C8B-B14F-4D97-AF65-F5344CB8AC3E}">
        <p14:creationId xmlns:p14="http://schemas.microsoft.com/office/powerpoint/2010/main" val="6887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6D4323-39BA-42DB-96B7-6D14953A507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3E93C6-E051-4F93-8ED5-D743518870CA}"/>
              </a:ext>
            </a:extLst>
          </p:cNvPr>
          <p:cNvSpPr txBox="1"/>
          <p:nvPr/>
        </p:nvSpPr>
        <p:spPr>
          <a:xfrm>
            <a:off x="471948" y="285135"/>
            <a:ext cx="1133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9 – </a:t>
            </a:r>
            <a:r>
              <a:rPr lang="pt-BR" dirty="0"/>
              <a:t>Calcular a altura d’água y em um canal, cuja seção transversal tem a forma representada a seguir. A vazão é 0,2 m³/s. A declividade longitudinal é 0,0004. O coeficiente de rugosidade n da fórmula de Manning é igual a 0,013 (superfície com argamassa de cimento).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01F97BB-7037-45A7-BF15-673F91C42CEB}"/>
              </a:ext>
            </a:extLst>
          </p:cNvPr>
          <p:cNvGrpSpPr/>
          <p:nvPr/>
        </p:nvGrpSpPr>
        <p:grpSpPr>
          <a:xfrm>
            <a:off x="1704265" y="1177822"/>
            <a:ext cx="2921816" cy="1490122"/>
            <a:chOff x="4023036" y="1387452"/>
            <a:chExt cx="2921816" cy="1490122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78422E12-8844-4FAB-86B2-9D1BAC846F36}"/>
                </a:ext>
              </a:extLst>
            </p:cNvPr>
            <p:cNvGrpSpPr/>
            <p:nvPr/>
          </p:nvGrpSpPr>
          <p:grpSpPr>
            <a:xfrm>
              <a:off x="4640826" y="1387452"/>
              <a:ext cx="2304026" cy="1490122"/>
              <a:chOff x="4640826" y="1387452"/>
              <a:chExt cx="2304026" cy="1490122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FB849912-7379-47BD-B4A6-1483A47C87D7}"/>
                  </a:ext>
                </a:extLst>
              </p:cNvPr>
              <p:cNvGrpSpPr/>
              <p:nvPr/>
            </p:nvGrpSpPr>
            <p:grpSpPr>
              <a:xfrm>
                <a:off x="4640826" y="1387452"/>
                <a:ext cx="2304026" cy="1490122"/>
                <a:chOff x="4640826" y="1387452"/>
                <a:chExt cx="2304026" cy="1490122"/>
              </a:xfrm>
            </p:grpSpPr>
            <p:grpSp>
              <p:nvGrpSpPr>
                <p:cNvPr id="25" name="Agrupar 24">
                  <a:extLst>
                    <a:ext uri="{FF2B5EF4-FFF2-40B4-BE49-F238E27FC236}">
                      <a16:creationId xmlns:a16="http://schemas.microsoft.com/office/drawing/2014/main" id="{9BBF7E0A-CF64-4D0D-884F-8AA9875F8084}"/>
                    </a:ext>
                  </a:extLst>
                </p:cNvPr>
                <p:cNvGrpSpPr/>
                <p:nvPr/>
              </p:nvGrpSpPr>
              <p:grpSpPr>
                <a:xfrm>
                  <a:off x="4640826" y="1387452"/>
                  <a:ext cx="2304026" cy="1425517"/>
                  <a:chOff x="4640826" y="1387452"/>
                  <a:chExt cx="2304026" cy="1425517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35B56565-4DEA-4D65-8294-10455E96D30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826" y="1387452"/>
                    <a:ext cx="2304026" cy="1425517"/>
                    <a:chOff x="4640826" y="1387452"/>
                    <a:chExt cx="2304026" cy="1425517"/>
                  </a:xfrm>
                </p:grpSpPr>
                <p:grpSp>
                  <p:nvGrpSpPr>
                    <p:cNvPr id="19" name="Agrupar 18">
                      <a:extLst>
                        <a:ext uri="{FF2B5EF4-FFF2-40B4-BE49-F238E27FC236}">
                          <a16:creationId xmlns:a16="http://schemas.microsoft.com/office/drawing/2014/main" id="{49CD3BE4-E38F-477D-9397-4994C7A9B3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826" y="1387452"/>
                      <a:ext cx="2304026" cy="1185290"/>
                      <a:chOff x="4640826" y="1387452"/>
                      <a:chExt cx="2304026" cy="1185290"/>
                    </a:xfrm>
                  </p:grpSpPr>
                  <p:cxnSp>
                    <p:nvCxnSpPr>
                      <p:cNvPr id="5" name="Conector reto 4">
                        <a:extLst>
                          <a:ext uri="{FF2B5EF4-FFF2-40B4-BE49-F238E27FC236}">
                            <a16:creationId xmlns:a16="http://schemas.microsoft.com/office/drawing/2014/main" id="{BF762AC7-10A7-40CF-BD7C-717F3FF6B6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50658" y="1387452"/>
                        <a:ext cx="0" cy="117003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Conector reto 8">
                        <a:extLst>
                          <a:ext uri="{FF2B5EF4-FFF2-40B4-BE49-F238E27FC236}">
                            <a16:creationId xmlns:a16="http://schemas.microsoft.com/office/drawing/2014/main" id="{28A65FB0-61D1-44EE-85F0-85F55BC33A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017342" y="1422399"/>
                        <a:ext cx="927510" cy="114164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" name="Retângulo 9">
                        <a:extLst>
                          <a:ext uri="{FF2B5EF4-FFF2-40B4-BE49-F238E27FC236}">
                            <a16:creationId xmlns:a16="http://schemas.microsoft.com/office/drawing/2014/main" id="{58D1D83E-BAED-41F9-8233-BCC3BF512C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0658" y="1780742"/>
                        <a:ext cx="1356852" cy="792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sp>
                    <p:nvSpPr>
                      <p:cNvPr id="11" name="Triângulo Retângulo 10">
                        <a:extLst>
                          <a:ext uri="{FF2B5EF4-FFF2-40B4-BE49-F238E27FC236}">
                            <a16:creationId xmlns:a16="http://schemas.microsoft.com/office/drawing/2014/main" id="{267ABDA2-CFE4-4375-AD66-29B9B17AC18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6007510" y="1778596"/>
                        <a:ext cx="644012" cy="792000"/>
                      </a:xfrm>
                      <a:prstGeom prst="rt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cxnSp>
                    <p:nvCxnSpPr>
                      <p:cNvPr id="7" name="Conector reto 6">
                        <a:extLst>
                          <a:ext uri="{FF2B5EF4-FFF2-40B4-BE49-F238E27FC236}">
                            <a16:creationId xmlns:a16="http://schemas.microsoft.com/office/drawing/2014/main" id="{D01C7A00-CE20-472D-9233-784505D157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0826" y="2564043"/>
                        <a:ext cx="1356852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" name="Conector reto 20">
                      <a:extLst>
                        <a:ext uri="{FF2B5EF4-FFF2-40B4-BE49-F238E27FC236}">
                          <a16:creationId xmlns:a16="http://schemas.microsoft.com/office/drawing/2014/main" id="{C5E2D47D-2087-4A2E-8A01-A0FDCCDCEFEB}"/>
                        </a:ext>
                      </a:extLst>
                    </p:cNvPr>
                    <p:cNvCxnSpPr>
                      <a:stCxn id="11" idx="0"/>
                    </p:cNvCxnSpPr>
                    <p:nvPr/>
                  </p:nvCxnSpPr>
                  <p:spPr>
                    <a:xfrm>
                      <a:off x="6007510" y="2570596"/>
                      <a:ext cx="58665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Arco 21">
                      <a:extLst>
                        <a:ext uri="{FF2B5EF4-FFF2-40B4-BE49-F238E27FC236}">
                          <a16:creationId xmlns:a16="http://schemas.microsoft.com/office/drawing/2014/main" id="{03ADC5F0-43D1-48E7-A25A-77FDDAAC0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062" y="2326969"/>
                      <a:ext cx="163871" cy="486000"/>
                    </a:xfrm>
                    <a:prstGeom prst="arc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24" name="CaixaDeTexto 23">
                    <a:extLst>
                      <a:ext uri="{FF2B5EF4-FFF2-40B4-BE49-F238E27FC236}">
                        <a16:creationId xmlns:a16="http://schemas.microsoft.com/office/drawing/2014/main" id="{56A21BF8-C08E-4B3F-8B60-416055104335}"/>
                      </a:ext>
                    </a:extLst>
                  </p:cNvPr>
                  <p:cNvSpPr txBox="1"/>
                  <p:nvPr/>
                </p:nvSpPr>
                <p:spPr>
                  <a:xfrm>
                    <a:off x="6213997" y="2174596"/>
                    <a:ext cx="599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>
                        <a:solidFill>
                          <a:srgbClr val="FF0000"/>
                        </a:solidFill>
                      </a:rPr>
                      <a:t>45</a:t>
                    </a:r>
                    <a:r>
                      <a:rPr lang="pt-BR" baseline="30000" dirty="0">
                        <a:solidFill>
                          <a:srgbClr val="FF0000"/>
                        </a:solidFill>
                      </a:rPr>
                      <a:t>0</a:t>
                    </a:r>
                    <a:endParaRPr lang="pt-BR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27" name="Conector reto 26">
                  <a:extLst>
                    <a:ext uri="{FF2B5EF4-FFF2-40B4-BE49-F238E27FC236}">
                      <a16:creationId xmlns:a16="http://schemas.microsoft.com/office/drawing/2014/main" id="{DBF353B9-D5F3-4A9E-BE05-78FA772630EB}"/>
                    </a:ext>
                  </a:extLst>
                </p:cNvPr>
                <p:cNvCxnSpPr/>
                <p:nvPr/>
              </p:nvCxnSpPr>
              <p:spPr>
                <a:xfrm>
                  <a:off x="4650658" y="2570596"/>
                  <a:ext cx="0" cy="30697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2354C5B0-B8B3-4E5C-9900-D58E23E56B61}"/>
                    </a:ext>
                  </a:extLst>
                </p:cNvPr>
                <p:cNvCxnSpPr/>
                <p:nvPr/>
              </p:nvCxnSpPr>
              <p:spPr>
                <a:xfrm>
                  <a:off x="6017342" y="2557490"/>
                  <a:ext cx="0" cy="30697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de Seta Reta 29">
                  <a:extLst>
                    <a:ext uri="{FF2B5EF4-FFF2-40B4-BE49-F238E27FC236}">
                      <a16:creationId xmlns:a16="http://schemas.microsoft.com/office/drawing/2014/main" id="{8FD916FD-9862-4F61-9786-07815041F901}"/>
                    </a:ext>
                  </a:extLst>
                </p:cNvPr>
                <p:cNvCxnSpPr/>
                <p:nvPr/>
              </p:nvCxnSpPr>
              <p:spPr>
                <a:xfrm>
                  <a:off x="4650658" y="2779252"/>
                  <a:ext cx="136668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B69A31F-4582-4CD6-ABFB-05F7AA6D24CA}"/>
                  </a:ext>
                </a:extLst>
              </p:cNvPr>
              <p:cNvSpPr txBox="1"/>
              <p:nvPr/>
            </p:nvSpPr>
            <p:spPr>
              <a:xfrm>
                <a:off x="5028366" y="2508242"/>
                <a:ext cx="75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1,0 m</a:t>
                </a:r>
              </a:p>
            </p:txBody>
          </p:sp>
        </p:grp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6B1DD5B8-3223-462A-A5FA-5F69FF309930}"/>
                </a:ext>
              </a:extLst>
            </p:cNvPr>
            <p:cNvCxnSpPr/>
            <p:nvPr/>
          </p:nvCxnSpPr>
          <p:spPr>
            <a:xfrm flipH="1">
              <a:off x="4037781" y="2570596"/>
              <a:ext cx="5735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EFA02D2-7FFC-4846-A340-DA3645CD7C8E}"/>
                </a:ext>
              </a:extLst>
            </p:cNvPr>
            <p:cNvCxnSpPr/>
            <p:nvPr/>
          </p:nvCxnSpPr>
          <p:spPr>
            <a:xfrm flipH="1">
              <a:off x="4077110" y="1778057"/>
              <a:ext cx="5735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ED31FF7A-BA19-472C-A7E7-7E9BD7F72368}"/>
                </a:ext>
              </a:extLst>
            </p:cNvPr>
            <p:cNvCxnSpPr/>
            <p:nvPr/>
          </p:nvCxnSpPr>
          <p:spPr>
            <a:xfrm>
              <a:off x="4270477" y="1778596"/>
              <a:ext cx="0" cy="79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07C2D7E3-05E9-4207-9714-A0AD7DAA4977}"/>
                </a:ext>
              </a:extLst>
            </p:cNvPr>
            <p:cNvSpPr txBox="1"/>
            <p:nvPr/>
          </p:nvSpPr>
          <p:spPr>
            <a:xfrm>
              <a:off x="4023036" y="1957637"/>
              <a:ext cx="475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E2AE495-8D36-46BA-9B45-F8B2B6678E93}"/>
              </a:ext>
            </a:extLst>
          </p:cNvPr>
          <p:cNvSpPr txBox="1"/>
          <p:nvPr/>
        </p:nvSpPr>
        <p:spPr>
          <a:xfrm>
            <a:off x="4757493" y="1730696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Resposta:</a:t>
            </a:r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355F00ED-5A66-4441-A772-D6B7520C4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16279"/>
              </p:ext>
            </p:extLst>
          </p:nvPr>
        </p:nvGraphicFramePr>
        <p:xfrm>
          <a:off x="6034433" y="1775618"/>
          <a:ext cx="1214133" cy="31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4" imgW="774360" imgH="203040" progId="Equation.DSMT4">
                  <p:embed/>
                </p:oleObj>
              </mc:Choice>
              <mc:Fallback>
                <p:oleObj name="Equation" r:id="rId4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4433" y="1775618"/>
                        <a:ext cx="1214133" cy="31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" name="Imagem 132">
            <a:extLst>
              <a:ext uri="{FF2B5EF4-FFF2-40B4-BE49-F238E27FC236}">
                <a16:creationId xmlns:a16="http://schemas.microsoft.com/office/drawing/2014/main" id="{554A83BF-2C7B-447F-B70D-47E695743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936961"/>
            <a:ext cx="4008467" cy="2560542"/>
          </a:xfrm>
          <a:prstGeom prst="rect">
            <a:avLst/>
          </a:prstGeom>
        </p:spPr>
      </p:pic>
      <p:sp>
        <p:nvSpPr>
          <p:cNvPr id="134" name="Balão de Fala: Oval 133">
            <a:extLst>
              <a:ext uri="{FF2B5EF4-FFF2-40B4-BE49-F238E27FC236}">
                <a16:creationId xmlns:a16="http://schemas.microsoft.com/office/drawing/2014/main" id="{39399E99-0E82-448A-9BD8-152BF883B743}"/>
              </a:ext>
            </a:extLst>
          </p:cNvPr>
          <p:cNvSpPr/>
          <p:nvPr/>
        </p:nvSpPr>
        <p:spPr>
          <a:xfrm>
            <a:off x="1840061" y="3044112"/>
            <a:ext cx="3066236" cy="1563325"/>
          </a:xfrm>
          <a:prstGeom prst="wedgeEllipseCallout">
            <a:avLst>
              <a:gd name="adj1" fmla="val -44793"/>
              <a:gd name="adj2" fmla="val 75708"/>
            </a:avLst>
          </a:prstGeom>
          <a:solidFill>
            <a:srgbClr val="40C99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9C2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de rugosidade para seções compostas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61C810F4-9B3E-4A91-A897-CF8EDB69D8E7}"/>
              </a:ext>
            </a:extLst>
          </p:cNvPr>
          <p:cNvSpPr/>
          <p:nvPr/>
        </p:nvSpPr>
        <p:spPr>
          <a:xfrm>
            <a:off x="5186799" y="43369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coeficiente de rugosidade equivalente (n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deverá ser calculado conforme da seguinte maneira:</a:t>
            </a:r>
          </a:p>
        </p:txBody>
      </p:sp>
      <p:graphicFrame>
        <p:nvGraphicFramePr>
          <p:cNvPr id="136" name="Objeto 135">
            <a:extLst>
              <a:ext uri="{FF2B5EF4-FFF2-40B4-BE49-F238E27FC236}">
                <a16:creationId xmlns:a16="http://schemas.microsoft.com/office/drawing/2014/main" id="{BFA31543-5F17-446B-9729-D6F1A6DBD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7398"/>
              </p:ext>
            </p:extLst>
          </p:nvPr>
        </p:nvGraphicFramePr>
        <p:xfrm>
          <a:off x="4420737" y="5193077"/>
          <a:ext cx="2265194" cy="130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7" imgW="1282680" imgH="736560" progId="Equation.DSMT4">
                  <p:embed/>
                </p:oleObj>
              </mc:Choice>
              <mc:Fallback>
                <p:oleObj name="Equation" r:id="rId7" imgW="12826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0737" y="5193077"/>
                        <a:ext cx="2265194" cy="1300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85285079-7F4C-469C-A8DA-6A3C83C0D8E9}"/>
              </a:ext>
            </a:extLst>
          </p:cNvPr>
          <p:cNvSpPr txBox="1"/>
          <p:nvPr/>
        </p:nvSpPr>
        <p:spPr>
          <a:xfrm>
            <a:off x="6791121" y="5020175"/>
            <a:ext cx="4871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UniversalMath1 BT"/>
              </a:rPr>
              <a:t>n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coeficiente de rugosidade equivalente; </a:t>
            </a:r>
          </a:p>
          <a:p>
            <a:pPr marL="541338" indent="-54133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perímetro molhado cujo coeficiente de Manning é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UniversalMath1 BT"/>
              </a:rPr>
              <a:t>n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coeficiente de Manning cujo perímetro é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9" name="Imagem 138">
            <a:extLst>
              <a:ext uri="{FF2B5EF4-FFF2-40B4-BE49-F238E27FC236}">
                <a16:creationId xmlns:a16="http://schemas.microsoft.com/office/drawing/2014/main" id="{60794100-3B6A-46B8-8948-5F0A679AA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576" y="2702881"/>
            <a:ext cx="5814564" cy="1615580"/>
          </a:xfrm>
          <a:prstGeom prst="rect">
            <a:avLst/>
          </a:prstGeom>
        </p:spPr>
      </p:pic>
      <p:pic>
        <p:nvPicPr>
          <p:cNvPr id="141" name="Imagem 140">
            <a:extLst>
              <a:ext uri="{FF2B5EF4-FFF2-40B4-BE49-F238E27FC236}">
                <a16:creationId xmlns:a16="http://schemas.microsoft.com/office/drawing/2014/main" id="{8C777414-3C30-4DBD-B65E-C37A35FC8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7967" y="1928543"/>
            <a:ext cx="4324857" cy="1129028"/>
          </a:xfrm>
          <a:prstGeom prst="rect">
            <a:avLst/>
          </a:prstGeom>
        </p:spPr>
      </p:pic>
      <p:sp>
        <p:nvSpPr>
          <p:cNvPr id="140" name="Seta: para Cima 139">
            <a:extLst>
              <a:ext uri="{FF2B5EF4-FFF2-40B4-BE49-F238E27FC236}">
                <a16:creationId xmlns:a16="http://schemas.microsoft.com/office/drawing/2014/main" id="{97E174F7-0440-4324-8E5C-217B22FB14AE}"/>
              </a:ext>
            </a:extLst>
          </p:cNvPr>
          <p:cNvSpPr/>
          <p:nvPr/>
        </p:nvSpPr>
        <p:spPr>
          <a:xfrm rot="2720119">
            <a:off x="6901982" y="2419393"/>
            <a:ext cx="266770" cy="1320798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/>
      <p:bldP spid="137" grpId="0"/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06C571-082B-4259-BA9F-60498FE7CD5B}"/>
              </a:ext>
            </a:extLst>
          </p:cNvPr>
          <p:cNvSpPr/>
          <p:nvPr/>
        </p:nvSpPr>
        <p:spPr>
          <a:xfrm>
            <a:off x="202816" y="106148"/>
            <a:ext cx="1178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Dimensionamento de condutos livres (canais)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8503A1-294E-4F8E-B505-66B9A8987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2" y="1508432"/>
            <a:ext cx="3328802" cy="43258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3ECC74-A49F-42D9-9F75-078D01593D16}"/>
              </a:ext>
            </a:extLst>
          </p:cNvPr>
          <p:cNvSpPr txBox="1"/>
          <p:nvPr/>
        </p:nvSpPr>
        <p:spPr>
          <a:xfrm>
            <a:off x="1425677" y="1740310"/>
            <a:ext cx="143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0B4AEE-97DD-4FFF-8454-2A017420354E}"/>
              </a:ext>
            </a:extLst>
          </p:cNvPr>
          <p:cNvSpPr txBox="1"/>
          <p:nvPr/>
        </p:nvSpPr>
        <p:spPr>
          <a:xfrm>
            <a:off x="978310" y="2109642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RESOLVER!</a:t>
            </a:r>
          </a:p>
        </p:txBody>
      </p:sp>
      <p:pic>
        <p:nvPicPr>
          <p:cNvPr id="8" name="Imagem 7" descr="Uma imagem contendo guarda-chuva, acessório&#10;&#10;Descrição gerada automaticamente">
            <a:extLst>
              <a:ext uri="{FF2B5EF4-FFF2-40B4-BE49-F238E27FC236}">
                <a16:creationId xmlns:a16="http://schemas.microsoft.com/office/drawing/2014/main" id="{55234D51-6067-4513-8FDA-69D2CB29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9139" y="1425677"/>
            <a:ext cx="3033559" cy="3033559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39F885B4-BD3A-49DE-AED3-F1D3460C530F}"/>
              </a:ext>
            </a:extLst>
          </p:cNvPr>
          <p:cNvSpPr/>
          <p:nvPr/>
        </p:nvSpPr>
        <p:spPr>
          <a:xfrm>
            <a:off x="6872750" y="2022987"/>
            <a:ext cx="2792362" cy="1406013"/>
          </a:xfrm>
          <a:prstGeom prst="wedgeEllipseCallout">
            <a:avLst>
              <a:gd name="adj1" fmla="val 72307"/>
              <a:gd name="adj2" fmla="val 30332"/>
            </a:avLst>
          </a:prstGeom>
          <a:solidFill>
            <a:srgbClr val="C0191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devem ser bem resolvidos para evitar isto.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7DA6DE-EA41-452A-ACE9-3CBA77938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78331" y="4245078"/>
            <a:ext cx="2417668" cy="2417668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36E774AE-719D-4C39-970B-316BD823B720}"/>
              </a:ext>
            </a:extLst>
          </p:cNvPr>
          <p:cNvSpPr/>
          <p:nvPr/>
        </p:nvSpPr>
        <p:spPr>
          <a:xfrm>
            <a:off x="6095998" y="4724456"/>
            <a:ext cx="3736259" cy="1458912"/>
          </a:xfrm>
          <a:prstGeom prst="wedgeEllipseCallout">
            <a:avLst>
              <a:gd name="adj1" fmla="val -71096"/>
              <a:gd name="adj2" fmla="val 18694"/>
            </a:avLst>
          </a:prstGeom>
          <a:solidFill>
            <a:srgbClr val="2A5D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iniciar aplicando a equação de Chézy com coeficiente de Manning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0C060D8-BD0D-470D-8B2D-B042C881869B}"/>
              </a:ext>
            </a:extLst>
          </p:cNvPr>
          <p:cNvSpPr/>
          <p:nvPr/>
        </p:nvSpPr>
        <p:spPr>
          <a:xfrm>
            <a:off x="1447217" y="877569"/>
            <a:ext cx="89287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Também denominada de fórmula de Manning que é válida para o escoamento hidraulicamente rugoso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02D49E2-8409-4792-8359-3C2795648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435984"/>
              </p:ext>
            </p:extLst>
          </p:nvPr>
        </p:nvGraphicFramePr>
        <p:xfrm>
          <a:off x="4298506" y="1678448"/>
          <a:ext cx="1787293" cy="68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7" imgW="1054080" imgH="406080" progId="Equation.DSMT4">
                  <p:embed/>
                </p:oleObj>
              </mc:Choice>
              <mc:Fallback>
                <p:oleObj name="Equation" r:id="rId7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8506" y="1678448"/>
                        <a:ext cx="1787293" cy="68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4EF0888-DECA-45DA-8BB8-5B345DA18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297262"/>
              </p:ext>
            </p:extLst>
          </p:nvPr>
        </p:nvGraphicFramePr>
        <p:xfrm>
          <a:off x="4039119" y="2502415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9" imgW="1346040" imgH="406080" progId="Equation.DSMT4">
                  <p:embed/>
                </p:oleObj>
              </mc:Choice>
              <mc:Fallback>
                <p:oleObj name="Equation" r:id="rId9" imgW="1346040" imgH="4060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02D49E2-8409-4792-8359-3C2795648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9119" y="2502415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F137B91-E3DB-45B0-B9B6-5FB83DE41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2643"/>
              </p:ext>
            </p:extLst>
          </p:nvPr>
        </p:nvGraphicFramePr>
        <p:xfrm>
          <a:off x="4395985" y="3368031"/>
          <a:ext cx="1743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11" imgW="1028520" imgH="469800" progId="Equation.DSMT4">
                  <p:embed/>
                </p:oleObj>
              </mc:Choice>
              <mc:Fallback>
                <p:oleObj name="Equation" r:id="rId11" imgW="1028520" imgH="4698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54EF0888-DECA-45DA-8BB8-5B345DA18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5985" y="3368031"/>
                        <a:ext cx="174307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AECF416-9BF0-4D7C-B8AB-07E16CA27352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2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0AA8A2-C367-46DE-9AED-B2DEE983FB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36A23D-C031-40EE-B9D5-35078174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8" y="449725"/>
            <a:ext cx="5814564" cy="1615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4D711C-6696-4EFA-872E-08599667A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909" y="198562"/>
            <a:ext cx="4324857" cy="1129028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11BFCFCE-7BFE-4DF0-AE96-940614D63854}"/>
              </a:ext>
            </a:extLst>
          </p:cNvPr>
          <p:cNvSpPr/>
          <p:nvPr/>
        </p:nvSpPr>
        <p:spPr>
          <a:xfrm rot="5107143">
            <a:off x="4232464" y="-1743934"/>
            <a:ext cx="373140" cy="5014021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53911ED-B3E8-4293-A2E0-45645B20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98607"/>
              </p:ext>
            </p:extLst>
          </p:nvPr>
        </p:nvGraphicFramePr>
        <p:xfrm>
          <a:off x="5781367" y="2321098"/>
          <a:ext cx="6027175" cy="4145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04087">
                  <a:extLst>
                    <a:ext uri="{9D8B030D-6E8A-4147-A177-3AD203B41FA5}">
                      <a16:colId xmlns:a16="http://schemas.microsoft.com/office/drawing/2014/main" val="1799722337"/>
                    </a:ext>
                  </a:extLst>
                </a:gridCol>
                <a:gridCol w="911786">
                  <a:extLst>
                    <a:ext uri="{9D8B030D-6E8A-4147-A177-3AD203B41FA5}">
                      <a16:colId xmlns:a16="http://schemas.microsoft.com/office/drawing/2014/main" val="4054323142"/>
                    </a:ext>
                  </a:extLst>
                </a:gridCol>
                <a:gridCol w="1046224">
                  <a:extLst>
                    <a:ext uri="{9D8B030D-6E8A-4147-A177-3AD203B41FA5}">
                      <a16:colId xmlns:a16="http://schemas.microsoft.com/office/drawing/2014/main" val="4183320962"/>
                    </a:ext>
                  </a:extLst>
                </a:gridCol>
                <a:gridCol w="1165078">
                  <a:extLst>
                    <a:ext uri="{9D8B030D-6E8A-4147-A177-3AD203B41FA5}">
                      <a16:colId xmlns:a16="http://schemas.microsoft.com/office/drawing/2014/main" val="156190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Tipo de conduto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30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Alvenaria de Tijolos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199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concreto armado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192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pré-moldada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17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forma de madeira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37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forma metálica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0,013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67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ferro fundido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73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aço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0,009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51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corrugados de metal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43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  68x13mm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495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  76x25mm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38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152x51mm  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45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corrugados polietileno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128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PVC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0,009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19290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24564B56-AB64-45C4-99B0-131B248C0575}"/>
              </a:ext>
            </a:extLst>
          </p:cNvPr>
          <p:cNvSpPr/>
          <p:nvPr/>
        </p:nvSpPr>
        <p:spPr>
          <a:xfrm>
            <a:off x="8012554" y="144018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Galerias fechadas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CF7B3C4-CC61-48F0-91F5-4B23405E1040}"/>
              </a:ext>
            </a:extLst>
          </p:cNvPr>
          <p:cNvSpPr/>
          <p:nvPr/>
        </p:nvSpPr>
        <p:spPr>
          <a:xfrm>
            <a:off x="9050503" y="1896444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BD6A7CA-0EB7-471F-955B-07EEF04E3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85628"/>
              </p:ext>
            </p:extLst>
          </p:nvPr>
        </p:nvGraphicFramePr>
        <p:xfrm>
          <a:off x="499366" y="3081649"/>
          <a:ext cx="469612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9711">
                  <a:extLst>
                    <a:ext uri="{9D8B030D-6E8A-4147-A177-3AD203B41FA5}">
                      <a16:colId xmlns:a16="http://schemas.microsoft.com/office/drawing/2014/main" val="187867974"/>
                    </a:ext>
                  </a:extLst>
                </a:gridCol>
                <a:gridCol w="858431">
                  <a:extLst>
                    <a:ext uri="{9D8B030D-6E8A-4147-A177-3AD203B41FA5}">
                      <a16:colId xmlns:a16="http://schemas.microsoft.com/office/drawing/2014/main" val="2090449267"/>
                    </a:ext>
                  </a:extLst>
                </a:gridCol>
                <a:gridCol w="848386">
                  <a:extLst>
                    <a:ext uri="{9D8B030D-6E8A-4147-A177-3AD203B41FA5}">
                      <a16:colId xmlns:a16="http://schemas.microsoft.com/office/drawing/2014/main" val="1471557753"/>
                    </a:ext>
                  </a:extLst>
                </a:gridCol>
                <a:gridCol w="809592">
                  <a:extLst>
                    <a:ext uri="{9D8B030D-6E8A-4147-A177-3AD203B41FA5}">
                      <a16:colId xmlns:a16="http://schemas.microsoft.com/office/drawing/2014/main" val="2383073050"/>
                    </a:ext>
                  </a:extLst>
                </a:gridCol>
              </a:tblGrid>
              <a:tr h="356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Revestimento do canal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Mínimo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47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Concreto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4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Gabião manta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050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Gabião caixa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506098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VSL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991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Rip</a:t>
                      </a:r>
                      <a:r>
                        <a:rPr lang="pt-BR" sz="1600" dirty="0">
                          <a:effectLst/>
                        </a:rPr>
                        <a:t>-rap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907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Pedra argamassada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685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Grama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0,150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0,410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0,240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359736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716AF3A-58C4-472D-A738-45EDB6369950}"/>
              </a:ext>
            </a:extLst>
          </p:cNvPr>
          <p:cNvSpPr/>
          <p:nvPr/>
        </p:nvSpPr>
        <p:spPr>
          <a:xfrm>
            <a:off x="1767643" y="2204145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Canais revestidos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540C543-A5DD-41BD-922D-1BDDF69DCB7B}"/>
              </a:ext>
            </a:extLst>
          </p:cNvPr>
          <p:cNvSpPr/>
          <p:nvPr/>
        </p:nvSpPr>
        <p:spPr>
          <a:xfrm>
            <a:off x="2847426" y="2593548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DC38D1C-3F0B-4F09-82C5-C148FAD74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52625"/>
              </p:ext>
            </p:extLst>
          </p:nvPr>
        </p:nvGraphicFramePr>
        <p:xfrm>
          <a:off x="1842783" y="5398838"/>
          <a:ext cx="2348587" cy="106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" imgW="977760" imgH="444240" progId="Equation.DSMT4">
                  <p:embed/>
                </p:oleObj>
              </mc:Choice>
              <mc:Fallback>
                <p:oleObj name="Equation" r:id="rId6" imgW="977760" imgH="4442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FD782991-0B1D-4F36-9611-B964F13F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2783" y="5398838"/>
                        <a:ext cx="2348587" cy="106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9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0AA8A2-C367-46DE-9AED-B2DEE983FB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36A23D-C031-40EE-B9D5-35078174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8" y="449725"/>
            <a:ext cx="5814564" cy="1615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4D711C-6696-4EFA-872E-08599667A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909" y="198562"/>
            <a:ext cx="4324857" cy="1129028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11BFCFCE-7BFE-4DF0-AE96-940614D63854}"/>
              </a:ext>
            </a:extLst>
          </p:cNvPr>
          <p:cNvSpPr/>
          <p:nvPr/>
        </p:nvSpPr>
        <p:spPr>
          <a:xfrm rot="5107143">
            <a:off x="4232464" y="-1743934"/>
            <a:ext cx="373140" cy="5014021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CF7B3C4-CC61-48F0-91F5-4B23405E1040}"/>
              </a:ext>
            </a:extLst>
          </p:cNvPr>
          <p:cNvSpPr/>
          <p:nvPr/>
        </p:nvSpPr>
        <p:spPr>
          <a:xfrm>
            <a:off x="8922682" y="2095966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540C543-A5DD-41BD-922D-1BDDF69DCB7B}"/>
              </a:ext>
            </a:extLst>
          </p:cNvPr>
          <p:cNvSpPr/>
          <p:nvPr/>
        </p:nvSpPr>
        <p:spPr>
          <a:xfrm>
            <a:off x="2489294" y="3031259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7A1572E-9894-46F1-BF12-87B354766A3C}"/>
              </a:ext>
            </a:extLst>
          </p:cNvPr>
          <p:cNvSpPr/>
          <p:nvPr/>
        </p:nvSpPr>
        <p:spPr>
          <a:xfrm>
            <a:off x="7579872" y="1671167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Cursos d’água naturais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759464D-1E7F-4032-A052-F16685E25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54240"/>
              </p:ext>
            </p:extLst>
          </p:nvPr>
        </p:nvGraphicFramePr>
        <p:xfrm>
          <a:off x="5801031" y="2593548"/>
          <a:ext cx="5814563" cy="170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57834">
                  <a:extLst>
                    <a:ext uri="{9D8B030D-6E8A-4147-A177-3AD203B41FA5}">
                      <a16:colId xmlns:a16="http://schemas.microsoft.com/office/drawing/2014/main" val="1115104038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val="1427749137"/>
                    </a:ext>
                  </a:extLst>
                </a:gridCol>
                <a:gridCol w="992704">
                  <a:extLst>
                    <a:ext uri="{9D8B030D-6E8A-4147-A177-3AD203B41FA5}">
                      <a16:colId xmlns:a16="http://schemas.microsoft.com/office/drawing/2014/main" val="1548342568"/>
                    </a:ext>
                  </a:extLst>
                </a:gridCol>
                <a:gridCol w="888955">
                  <a:extLst>
                    <a:ext uri="{9D8B030D-6E8A-4147-A177-3AD203B41FA5}">
                      <a16:colId xmlns:a16="http://schemas.microsoft.com/office/drawing/2014/main" val="2200387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Curso d’água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686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Seção regular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181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Fundo de cascalho, seixos e poucos matacões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49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Fundo de seixos com matacões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0,070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470670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Seção irregular com poços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0,100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22956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4DB6DBC5-CD0F-431F-9E12-E5EFA263A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02120"/>
              </p:ext>
            </p:extLst>
          </p:nvPr>
        </p:nvGraphicFramePr>
        <p:xfrm>
          <a:off x="560582" y="3568908"/>
          <a:ext cx="4247325" cy="1463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66977">
                  <a:extLst>
                    <a:ext uri="{9D8B030D-6E8A-4147-A177-3AD203B41FA5}">
                      <a16:colId xmlns:a16="http://schemas.microsoft.com/office/drawing/2014/main" val="1706720558"/>
                    </a:ext>
                  </a:extLst>
                </a:gridCol>
                <a:gridCol w="880348">
                  <a:extLst>
                    <a:ext uri="{9D8B030D-6E8A-4147-A177-3AD203B41FA5}">
                      <a16:colId xmlns:a16="http://schemas.microsoft.com/office/drawing/2014/main" val="374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kern="0" dirty="0">
                          <a:effectLst/>
                        </a:rPr>
                        <a:t>Tipo de superfície</a:t>
                      </a:r>
                      <a:endParaRPr lang="pt-BR" sz="1600" b="1" kern="0" dirty="0">
                        <a:effectLst/>
                        <a:latin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0" dirty="0">
                          <a:effectLst/>
                          <a:latin typeface="Times New Roman" panose="02020603050405020304" pitchFamily="18" charset="0"/>
                          <a:cs typeface="Microsoft Sans Serif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6742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Sarjeta de concreto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08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Asfalto liso   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93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Asfalto áspero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0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Pavimento de concreto liso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4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Pavimento de concreto áspero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0,015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89137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4D60E664-4CAF-4873-871F-E8C3627BFB6B}"/>
              </a:ext>
            </a:extLst>
          </p:cNvPr>
          <p:cNvSpPr/>
          <p:nvPr/>
        </p:nvSpPr>
        <p:spPr>
          <a:xfrm>
            <a:off x="781001" y="2532477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Escoamento superficial direto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112F50E0-C448-4E6A-82D9-D1B7DE5E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55885"/>
              </p:ext>
            </p:extLst>
          </p:nvPr>
        </p:nvGraphicFramePr>
        <p:xfrm>
          <a:off x="5823624" y="5387304"/>
          <a:ext cx="5928853" cy="1219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11142">
                  <a:extLst>
                    <a:ext uri="{9D8B030D-6E8A-4147-A177-3AD203B41FA5}">
                      <a16:colId xmlns:a16="http://schemas.microsoft.com/office/drawing/2014/main" val="1457108620"/>
                    </a:ext>
                  </a:extLst>
                </a:gridCol>
                <a:gridCol w="1089082">
                  <a:extLst>
                    <a:ext uri="{9D8B030D-6E8A-4147-A177-3AD203B41FA5}">
                      <a16:colId xmlns:a16="http://schemas.microsoft.com/office/drawing/2014/main" val="3489913538"/>
                    </a:ext>
                  </a:extLst>
                </a:gridCol>
                <a:gridCol w="865425">
                  <a:extLst>
                    <a:ext uri="{9D8B030D-6E8A-4147-A177-3AD203B41FA5}">
                      <a16:colId xmlns:a16="http://schemas.microsoft.com/office/drawing/2014/main" val="2560458513"/>
                    </a:ext>
                  </a:extLst>
                </a:gridCol>
                <a:gridCol w="763204">
                  <a:extLst>
                    <a:ext uri="{9D8B030D-6E8A-4147-A177-3AD203B41FA5}">
                      <a16:colId xmlns:a16="http://schemas.microsoft.com/office/drawing/2014/main" val="94881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kern="0" dirty="0">
                          <a:effectLst/>
                        </a:rPr>
                        <a:t>Tipo de canal</a:t>
                      </a:r>
                      <a:endParaRPr lang="pt-BR" sz="1600" b="1" kern="0" dirty="0">
                        <a:effectLst/>
                        <a:latin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842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Terra, limpo, fundo regular 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0,028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0,033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0,030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2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Terra com capim nos taludes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0,060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0,045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812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Sem manutenção              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742044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20D2058E-B2A2-48CB-A68E-FE7695EC5C57}"/>
              </a:ext>
            </a:extLst>
          </p:cNvPr>
          <p:cNvSpPr/>
          <p:nvPr/>
        </p:nvSpPr>
        <p:spPr>
          <a:xfrm>
            <a:off x="6764098" y="4648640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Canais escavados não revestidos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8FC82E1A-6AD1-48BE-AA41-B5838D96F0BB}"/>
              </a:ext>
            </a:extLst>
          </p:cNvPr>
          <p:cNvSpPr/>
          <p:nvPr/>
        </p:nvSpPr>
        <p:spPr>
          <a:xfrm>
            <a:off x="8753031" y="5028462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E167ACF-682F-40A3-85E3-6FB7A0589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41595"/>
              </p:ext>
            </p:extLst>
          </p:nvPr>
        </p:nvGraphicFramePr>
        <p:xfrm>
          <a:off x="1511345" y="5355694"/>
          <a:ext cx="2125547" cy="96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6" imgW="977760" imgH="444240" progId="Equation.DSMT4">
                  <p:embed/>
                </p:oleObj>
              </mc:Choice>
              <mc:Fallback>
                <p:oleObj name="Equation" r:id="rId6" imgW="977760" imgH="4442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FD782991-0B1D-4F36-9611-B964F13F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1345" y="5355694"/>
                        <a:ext cx="2125547" cy="96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0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5" grpId="0"/>
      <p:bldP spid="18" grpId="0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BCC7F7-A03B-4EBC-BF46-5846CD45F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936961"/>
            <a:ext cx="4008467" cy="2560542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934958B8-8493-43B8-838E-6DAB34161543}"/>
              </a:ext>
            </a:extLst>
          </p:cNvPr>
          <p:cNvSpPr/>
          <p:nvPr/>
        </p:nvSpPr>
        <p:spPr>
          <a:xfrm>
            <a:off x="1840060" y="3044112"/>
            <a:ext cx="3715165" cy="1563325"/>
          </a:xfrm>
          <a:prstGeom prst="wedgeEllipseCallout">
            <a:avLst>
              <a:gd name="adj1" fmla="val -44793"/>
              <a:gd name="adj2" fmla="val 75708"/>
            </a:avLst>
          </a:prstGeom>
          <a:solidFill>
            <a:srgbClr val="40C99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equivalente obtido pela ponderação com a área molhada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73902A-CD6E-48A8-93BB-87BF4B5493C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4520CB-9039-4833-8AF5-EB8F6613D0D9}"/>
              </a:ext>
            </a:extLst>
          </p:cNvPr>
          <p:cNvSpPr/>
          <p:nvPr/>
        </p:nvSpPr>
        <p:spPr>
          <a:xfrm>
            <a:off x="471948" y="230716"/>
            <a:ext cx="11041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situações em diversos tipos de canais artificiais e, sobretudo, em cursos d’água naturais onde as seções são compostas, onde a ponderação pelo perímetro molhado pode levar a resultados imprecisos, nestes casos recorre-se ao coeficiente equivalente obtido pela ponderação com a área molhada, vide equação a seguir.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6EB7C17-88E6-45E6-A7FD-F2FA0110A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1434"/>
              </p:ext>
            </p:extLst>
          </p:nvPr>
        </p:nvGraphicFramePr>
        <p:xfrm>
          <a:off x="5000521" y="1278614"/>
          <a:ext cx="2475265" cy="156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965160" imgH="609480" progId="Equation.DSMT4">
                  <p:embed/>
                </p:oleObj>
              </mc:Choice>
              <mc:Fallback>
                <p:oleObj name="Equation" r:id="rId5" imgW="965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521" y="1278614"/>
                        <a:ext cx="2475265" cy="156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735721F-3ABB-4A13-9B82-7F8F675AF6B2}"/>
              </a:ext>
            </a:extLst>
          </p:cNvPr>
          <p:cNvSpPr txBox="1"/>
          <p:nvPr/>
        </p:nvSpPr>
        <p:spPr>
          <a:xfrm>
            <a:off x="8278761" y="2060276"/>
            <a:ext cx="23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066D30-B9DC-4CA2-90FC-C47113BA92F5}"/>
              </a:ext>
            </a:extLst>
          </p:cNvPr>
          <p:cNvSpPr txBox="1"/>
          <p:nvPr/>
        </p:nvSpPr>
        <p:spPr>
          <a:xfrm>
            <a:off x="5714544" y="2951065"/>
            <a:ext cx="5869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= coeficiente de rugosidade equivalente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= área molhada associada à superfície i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coeficiente de rugosidade associado à superfície i</a:t>
            </a:r>
          </a:p>
        </p:txBody>
      </p:sp>
      <p:pic>
        <p:nvPicPr>
          <p:cNvPr id="10" name="Imagem 9" descr="Uma imagem contendo brinquedo, LEGO&#10;&#10;Descrição gerada automaticamente">
            <a:extLst>
              <a:ext uri="{FF2B5EF4-FFF2-40B4-BE49-F238E27FC236}">
                <a16:creationId xmlns:a16="http://schemas.microsoft.com/office/drawing/2014/main" id="{46D2A5AF-87E3-4786-869F-3DF45D68F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00" y="4607437"/>
            <a:ext cx="2146552" cy="2146552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69FF61B5-7ECF-4BC5-A82A-6756A83F5A8B}"/>
              </a:ext>
            </a:extLst>
          </p:cNvPr>
          <p:cNvSpPr/>
          <p:nvPr/>
        </p:nvSpPr>
        <p:spPr>
          <a:xfrm>
            <a:off x="6931742" y="4607437"/>
            <a:ext cx="2930013" cy="971949"/>
          </a:xfrm>
          <a:prstGeom prst="wedgeEllipseCallout">
            <a:avLst>
              <a:gd name="adj1" fmla="val 57355"/>
              <a:gd name="adj2" fmla="val 15966"/>
            </a:avLst>
          </a:prstGeom>
          <a:solidFill>
            <a:srgbClr val="912B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aprender fazendo!</a:t>
            </a:r>
          </a:p>
        </p:txBody>
      </p:sp>
    </p:spTree>
    <p:extLst>
      <p:ext uri="{BB962C8B-B14F-4D97-AF65-F5344CB8AC3E}">
        <p14:creationId xmlns:p14="http://schemas.microsoft.com/office/powerpoint/2010/main" val="25588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84EAF1-0466-4549-A1DD-D67DCF3BF33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33A18B-2649-4ED1-B1EA-BF3C0C68E6AD}"/>
              </a:ext>
            </a:extLst>
          </p:cNvPr>
          <p:cNvSpPr txBox="1"/>
          <p:nvPr/>
        </p:nvSpPr>
        <p:spPr>
          <a:xfrm>
            <a:off x="501445" y="304800"/>
            <a:ext cx="1122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10 - </a:t>
            </a:r>
            <a:r>
              <a:rPr lang="pt-BR" dirty="0"/>
              <a:t>Calcular o coeficiente de rugosidade equivalente (ou global), bem como a máxima vazão transportada, para o córrego de seção composta com taludes em concreto projetado (n=0,020) e fundo em solo natural, sem revestimento, ( n= 0,023). Sabe-se que quando ocorre uma chuva intensa, a vazão máxima atinge a altura de lâmina d’água de 2,5 m. </a:t>
            </a:r>
          </a:p>
          <a:p>
            <a:pPr marL="1347788"/>
            <a:r>
              <a:rPr lang="pt-BR" dirty="0"/>
              <a:t>Dados: m</a:t>
            </a:r>
            <a:r>
              <a:rPr lang="pt-BR" baseline="-25000" dirty="0"/>
              <a:t>1</a:t>
            </a:r>
            <a:r>
              <a:rPr lang="pt-BR" dirty="0"/>
              <a:t> =m</a:t>
            </a:r>
            <a:r>
              <a:rPr lang="pt-BR" baseline="-25000" dirty="0"/>
              <a:t>2</a:t>
            </a:r>
            <a:r>
              <a:rPr lang="pt-BR" dirty="0"/>
              <a:t> =0,5 e m</a:t>
            </a:r>
            <a:r>
              <a:rPr lang="pt-BR" baseline="-25000" dirty="0"/>
              <a:t>3</a:t>
            </a:r>
            <a:r>
              <a:rPr lang="pt-BR" dirty="0"/>
              <a:t> =0,7 e </a:t>
            </a:r>
            <a:r>
              <a:rPr lang="pt-BR" dirty="0" err="1"/>
              <a:t>I</a:t>
            </a:r>
            <a:r>
              <a:rPr lang="pt-BR" baseline="-25000" dirty="0" err="1"/>
              <a:t>o</a:t>
            </a:r>
            <a:r>
              <a:rPr lang="pt-BR" dirty="0"/>
              <a:t>= 0,0004m/m.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456ECA-A236-4B25-863B-11779AE6C6D8}"/>
              </a:ext>
            </a:extLst>
          </p:cNvPr>
          <p:cNvSpPr/>
          <p:nvPr/>
        </p:nvSpPr>
        <p:spPr>
          <a:xfrm>
            <a:off x="580105" y="3736709"/>
            <a:ext cx="1122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com a determinação dos comprimentos dos taludes e para isso consideramos os triângulos (1), (2) e (3):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287D57-D3A0-4A59-9617-F636FC94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1709130"/>
            <a:ext cx="5800725" cy="19526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88DB5F-6EFA-401E-BC86-1F44BE693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02" y="4470136"/>
            <a:ext cx="5362575" cy="18288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C8B773E-3518-483A-BBCA-B0685FB2269D}"/>
              </a:ext>
            </a:extLst>
          </p:cNvPr>
          <p:cNvSpPr/>
          <p:nvPr/>
        </p:nvSpPr>
        <p:spPr>
          <a:xfrm>
            <a:off x="3982065" y="4581832"/>
            <a:ext cx="806245" cy="766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403DD62-77B1-4713-AB67-B4941FF00069}"/>
              </a:ext>
            </a:extLst>
          </p:cNvPr>
          <p:cNvCxnSpPr>
            <a:cxnSpLocks/>
            <a:stCxn id="7" idx="2"/>
            <a:endCxn id="15" idx="3"/>
          </p:cNvCxnSpPr>
          <p:nvPr/>
        </p:nvCxnSpPr>
        <p:spPr>
          <a:xfrm flipH="1" flipV="1">
            <a:off x="3067665" y="4368485"/>
            <a:ext cx="914400" cy="596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3747BA-E1C6-4F5C-B852-D22675366D22}"/>
              </a:ext>
            </a:extLst>
          </p:cNvPr>
          <p:cNvSpPr txBox="1"/>
          <p:nvPr/>
        </p:nvSpPr>
        <p:spPr>
          <a:xfrm>
            <a:off x="1446286" y="4464912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m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3A1CE7D-D7C2-491E-ACD5-3C631D688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48874"/>
              </p:ext>
            </p:extLst>
          </p:nvPr>
        </p:nvGraphicFramePr>
        <p:xfrm>
          <a:off x="2153265" y="4069547"/>
          <a:ext cx="914400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"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3265" y="4069547"/>
                        <a:ext cx="914400" cy="59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64C58633-FB06-42C2-8311-E048C9FB5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53464"/>
              </p:ext>
            </p:extLst>
          </p:nvPr>
        </p:nvGraphicFramePr>
        <p:xfrm>
          <a:off x="1893076" y="4738508"/>
          <a:ext cx="1758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2" name="Equation" r:id="rId8" imgW="1269720" imgH="431640" progId="Equation.DSMT4">
                  <p:embed/>
                </p:oleObj>
              </mc:Choice>
              <mc:Fallback>
                <p:oleObj name="Equation" r:id="rId8" imgW="1269720" imgH="4316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3A1CE7D-D7C2-491E-ACD5-3C631D688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3076" y="4738508"/>
                        <a:ext cx="17589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865B0F5-ECA7-486B-A885-5076FF478847}"/>
              </a:ext>
            </a:extLst>
          </p:cNvPr>
          <p:cNvSpPr/>
          <p:nvPr/>
        </p:nvSpPr>
        <p:spPr>
          <a:xfrm flipH="1">
            <a:off x="2532270" y="4545461"/>
            <a:ext cx="138197" cy="21816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B71B6A1-A692-4923-AFB6-A64C29CBD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27579"/>
              </p:ext>
            </p:extLst>
          </p:nvPr>
        </p:nvGraphicFramePr>
        <p:xfrm>
          <a:off x="511920" y="5332551"/>
          <a:ext cx="2442642" cy="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3" name="Equation" r:id="rId10" imgW="1625400" imgH="279360" progId="Equation.DSMT4">
                  <p:embed/>
                </p:oleObj>
              </mc:Choice>
              <mc:Fallback>
                <p:oleObj name="Equation" r:id="rId10" imgW="1625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920" y="5332551"/>
                        <a:ext cx="2442642" cy="419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B6F5373F-6B6D-4756-9F3D-D8DDBB6EE02D}"/>
              </a:ext>
            </a:extLst>
          </p:cNvPr>
          <p:cNvSpPr/>
          <p:nvPr/>
        </p:nvSpPr>
        <p:spPr>
          <a:xfrm>
            <a:off x="5230761" y="5084522"/>
            <a:ext cx="705404" cy="7669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DCD7DD3-0104-4383-9E6E-26A403EDEF58}"/>
              </a:ext>
            </a:extLst>
          </p:cNvPr>
          <p:cNvCxnSpPr>
            <a:stCxn id="24" idx="0"/>
          </p:cNvCxnSpPr>
          <p:nvPr/>
        </p:nvCxnSpPr>
        <p:spPr>
          <a:xfrm flipV="1">
            <a:off x="5583463" y="4545461"/>
            <a:ext cx="512537" cy="53906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47C0524D-D3E3-4F47-8E74-FCE26ACE7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26915"/>
              </p:ext>
            </p:extLst>
          </p:nvPr>
        </p:nvGraphicFramePr>
        <p:xfrm>
          <a:off x="5658463" y="4182081"/>
          <a:ext cx="914400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4" name="Equation" r:id="rId12" imgW="660240" imgH="431640" progId="Equation.DSMT4">
                  <p:embed/>
                </p:oleObj>
              </mc:Choice>
              <mc:Fallback>
                <p:oleObj name="Equation" r:id="rId12" imgW="660240" imgH="4316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3A1CE7D-D7C2-491E-ACD5-3C631D688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58463" y="4182081"/>
                        <a:ext cx="914400" cy="59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m 27">
            <a:extLst>
              <a:ext uri="{FF2B5EF4-FFF2-40B4-BE49-F238E27FC236}">
                <a16:creationId xmlns:a16="http://schemas.microsoft.com/office/drawing/2014/main" id="{E1D3BA57-3CAA-4ED5-BCC8-582D07E395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459" y="4095580"/>
            <a:ext cx="647756" cy="107451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A589B873-9F9E-4CAD-8BB9-CEA7B5E960BA}"/>
              </a:ext>
            </a:extLst>
          </p:cNvPr>
          <p:cNvSpPr txBox="1"/>
          <p:nvPr/>
        </p:nvSpPr>
        <p:spPr>
          <a:xfrm>
            <a:off x="359244" y="4448170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m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050B3D9-B349-4029-8521-FED5EFECC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8511" y="5391167"/>
            <a:ext cx="895350" cy="1304925"/>
          </a:xfrm>
          <a:prstGeom prst="rect">
            <a:avLst/>
          </a:prstGeom>
        </p:spPr>
      </p:pic>
      <p:sp>
        <p:nvSpPr>
          <p:cNvPr id="23552" name="CaixaDeTexto 23551">
            <a:extLst>
              <a:ext uri="{FF2B5EF4-FFF2-40B4-BE49-F238E27FC236}">
                <a16:creationId xmlns:a16="http://schemas.microsoft.com/office/drawing/2014/main" id="{24EDEF96-0CA7-4D07-8540-AE004FF80646}"/>
              </a:ext>
            </a:extLst>
          </p:cNvPr>
          <p:cNvSpPr txBox="1"/>
          <p:nvPr/>
        </p:nvSpPr>
        <p:spPr>
          <a:xfrm>
            <a:off x="3896543" y="5725705"/>
            <a:ext cx="10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2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3555" name="Conector de Seta Reta 23554">
            <a:extLst>
              <a:ext uri="{FF2B5EF4-FFF2-40B4-BE49-F238E27FC236}">
                <a16:creationId xmlns:a16="http://schemas.microsoft.com/office/drawing/2014/main" id="{DC88B459-82F4-4D64-9C4B-342C9635EFB9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4344474" y="5851438"/>
            <a:ext cx="1238989" cy="555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A63D881-55C4-49D7-A89B-1EE16FAF9B59}"/>
              </a:ext>
            </a:extLst>
          </p:cNvPr>
          <p:cNvSpPr txBox="1"/>
          <p:nvPr/>
        </p:nvSpPr>
        <p:spPr>
          <a:xfrm>
            <a:off x="2894033" y="5871305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1,5 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2D288E2-60FF-4E94-BF5D-BA4E733964C5}"/>
              </a:ext>
            </a:extLst>
          </p:cNvPr>
          <p:cNvSpPr txBox="1"/>
          <p:nvPr/>
        </p:nvSpPr>
        <p:spPr>
          <a:xfrm>
            <a:off x="4230959" y="5901709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1,5 m</a:t>
            </a: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68B764C2-1CDB-4BF0-959A-D9FE93D12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93690"/>
              </p:ext>
            </p:extLst>
          </p:nvPr>
        </p:nvGraphicFramePr>
        <p:xfrm>
          <a:off x="1242669" y="6115960"/>
          <a:ext cx="202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5" name="Equation" r:id="rId16" imgW="1460160" imgH="431640" progId="Equation.DSMT4">
                  <p:embed/>
                </p:oleObj>
              </mc:Choice>
              <mc:Fallback>
                <p:oleObj name="Equation" r:id="rId16" imgW="1460160" imgH="4316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64C58633-FB06-42C2-8311-E048C9FB5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2669" y="6115960"/>
                        <a:ext cx="20224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Seta: para Baixo 23558">
            <a:extLst>
              <a:ext uri="{FF2B5EF4-FFF2-40B4-BE49-F238E27FC236}">
                <a16:creationId xmlns:a16="http://schemas.microsoft.com/office/drawing/2014/main" id="{CDBC73D8-8571-4DF7-B6E9-DB9A1911D219}"/>
              </a:ext>
            </a:extLst>
          </p:cNvPr>
          <p:cNvSpPr/>
          <p:nvPr/>
        </p:nvSpPr>
        <p:spPr>
          <a:xfrm rot="4411006">
            <a:off x="3342297" y="6240637"/>
            <a:ext cx="182568" cy="2525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F4554A35-A33C-4632-B656-35C545719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83644"/>
              </p:ext>
            </p:extLst>
          </p:nvPr>
        </p:nvGraphicFramePr>
        <p:xfrm>
          <a:off x="4643088" y="6220770"/>
          <a:ext cx="2767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" name="Equation" r:id="rId18" imgW="1841400" imgH="279360" progId="Equation.DSMT4">
                  <p:embed/>
                </p:oleObj>
              </mc:Choice>
              <mc:Fallback>
                <p:oleObj name="Equation" r:id="rId18" imgW="1841400" imgH="27936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B71B6A1-A692-4923-AFB6-A64C29CBD3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43088" y="6220770"/>
                        <a:ext cx="276701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D67D9BB4-BECB-4785-8FBE-6C354E0EF762}"/>
              </a:ext>
            </a:extLst>
          </p:cNvPr>
          <p:cNvSpPr/>
          <p:nvPr/>
        </p:nvSpPr>
        <p:spPr>
          <a:xfrm rot="17100648">
            <a:off x="4406185" y="6266757"/>
            <a:ext cx="182568" cy="2525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60" name="Retângulo 23559">
            <a:extLst>
              <a:ext uri="{FF2B5EF4-FFF2-40B4-BE49-F238E27FC236}">
                <a16:creationId xmlns:a16="http://schemas.microsoft.com/office/drawing/2014/main" id="{BB0AD229-D4DE-4AAC-A471-74E4041F4A10}"/>
              </a:ext>
            </a:extLst>
          </p:cNvPr>
          <p:cNvSpPr/>
          <p:nvPr/>
        </p:nvSpPr>
        <p:spPr>
          <a:xfrm>
            <a:off x="7410101" y="4545461"/>
            <a:ext cx="1116862" cy="13258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562" name="Conector de Seta Reta 23561">
            <a:extLst>
              <a:ext uri="{FF2B5EF4-FFF2-40B4-BE49-F238E27FC236}">
                <a16:creationId xmlns:a16="http://schemas.microsoft.com/office/drawing/2014/main" id="{5CF130B9-CFAA-48BD-BCC0-014AD72DC4DF}"/>
              </a:ext>
            </a:extLst>
          </p:cNvPr>
          <p:cNvCxnSpPr>
            <a:cxnSpLocks/>
          </p:cNvCxnSpPr>
          <p:nvPr/>
        </p:nvCxnSpPr>
        <p:spPr>
          <a:xfrm>
            <a:off x="8526963" y="4545461"/>
            <a:ext cx="1676579" cy="2076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9A85A2B-5C17-4792-A6D5-029C76C85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0087"/>
              </p:ext>
            </p:extLst>
          </p:nvPr>
        </p:nvGraphicFramePr>
        <p:xfrm>
          <a:off x="10203542" y="4425461"/>
          <a:ext cx="1084344" cy="70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47C0524D-D3E3-4F47-8E74-FCE26ACE7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203542" y="4425461"/>
                        <a:ext cx="1084344" cy="70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Imagem 23562">
            <a:extLst>
              <a:ext uri="{FF2B5EF4-FFF2-40B4-BE49-F238E27FC236}">
                <a16:creationId xmlns:a16="http://schemas.microsoft.com/office/drawing/2014/main" id="{1BCBC12E-C494-4F61-AE54-47115CCA6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2195" y="4740235"/>
            <a:ext cx="895350" cy="1304925"/>
          </a:xfrm>
          <a:prstGeom prst="rect">
            <a:avLst/>
          </a:prstGeom>
        </p:spPr>
      </p:pic>
      <p:cxnSp>
        <p:nvCxnSpPr>
          <p:cNvPr id="23565" name="Conector de Seta Reta 23564">
            <a:extLst>
              <a:ext uri="{FF2B5EF4-FFF2-40B4-BE49-F238E27FC236}">
                <a16:creationId xmlns:a16="http://schemas.microsoft.com/office/drawing/2014/main" id="{B50E2AE3-D5AE-44DE-84E1-A9CEDC1048A4}"/>
              </a:ext>
            </a:extLst>
          </p:cNvPr>
          <p:cNvCxnSpPr>
            <a:cxnSpLocks/>
          </p:cNvCxnSpPr>
          <p:nvPr/>
        </p:nvCxnSpPr>
        <p:spPr>
          <a:xfrm>
            <a:off x="8542554" y="4810730"/>
            <a:ext cx="485232" cy="1761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F123071-E182-42A6-B4D8-D21B33E6F7B0}"/>
              </a:ext>
            </a:extLst>
          </p:cNvPr>
          <p:cNvSpPr txBox="1"/>
          <p:nvPr/>
        </p:nvSpPr>
        <p:spPr>
          <a:xfrm>
            <a:off x="9370227" y="5111793"/>
            <a:ext cx="10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829DE1-C8F9-4A2A-AF08-02CF8D2C1463}"/>
              </a:ext>
            </a:extLst>
          </p:cNvPr>
          <p:cNvSpPr txBox="1"/>
          <p:nvPr/>
        </p:nvSpPr>
        <p:spPr>
          <a:xfrm>
            <a:off x="9729251" y="5179655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2,5 m</a:t>
            </a:r>
          </a:p>
        </p:txBody>
      </p:sp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id="{096619E4-10FE-44AB-8BEA-D42CB21CF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77078"/>
              </p:ext>
            </p:extLst>
          </p:nvPr>
        </p:nvGraphicFramePr>
        <p:xfrm>
          <a:off x="9849359" y="5611921"/>
          <a:ext cx="202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8" name="Equation" r:id="rId22" imgW="1460160" imgH="431640" progId="Equation.DSMT4">
                  <p:embed/>
                </p:oleObj>
              </mc:Choice>
              <mc:Fallback>
                <p:oleObj name="Equation" r:id="rId22" imgW="1460160" imgH="431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68B764C2-1CDB-4BF0-959A-D9FE93D12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849359" y="5611921"/>
                        <a:ext cx="20224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4A4F4422-5EFC-4271-BFC6-E7EB6E9B8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95840"/>
              </p:ext>
            </p:extLst>
          </p:nvPr>
        </p:nvGraphicFramePr>
        <p:xfrm>
          <a:off x="9009063" y="6196013"/>
          <a:ext cx="2805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" name="Equation" r:id="rId24" imgW="1866600" imgH="279360" progId="Equation.DSMT4">
                  <p:embed/>
                </p:oleObj>
              </mc:Choice>
              <mc:Fallback>
                <p:oleObj name="Equation" r:id="rId24" imgW="1866600" imgH="27936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F4554A35-A33C-4632-B656-35C545719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009063" y="6196013"/>
                        <a:ext cx="28051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Seta: para Baixo 23567">
            <a:extLst>
              <a:ext uri="{FF2B5EF4-FFF2-40B4-BE49-F238E27FC236}">
                <a16:creationId xmlns:a16="http://schemas.microsoft.com/office/drawing/2014/main" id="{EE613606-EE06-48FF-931D-C7DAAD9295C5}"/>
              </a:ext>
            </a:extLst>
          </p:cNvPr>
          <p:cNvSpPr/>
          <p:nvPr/>
        </p:nvSpPr>
        <p:spPr>
          <a:xfrm>
            <a:off x="10860595" y="5134455"/>
            <a:ext cx="263049" cy="477466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: para Baixo 61">
            <a:extLst>
              <a:ext uri="{FF2B5EF4-FFF2-40B4-BE49-F238E27FC236}">
                <a16:creationId xmlns:a16="http://schemas.microsoft.com/office/drawing/2014/main" id="{49FC1B97-E5E6-475A-B131-C83217C50D11}"/>
              </a:ext>
            </a:extLst>
          </p:cNvPr>
          <p:cNvSpPr/>
          <p:nvPr/>
        </p:nvSpPr>
        <p:spPr>
          <a:xfrm>
            <a:off x="9306088" y="6086375"/>
            <a:ext cx="253981" cy="24603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73" name="Arco 23572">
            <a:extLst>
              <a:ext uri="{FF2B5EF4-FFF2-40B4-BE49-F238E27FC236}">
                <a16:creationId xmlns:a16="http://schemas.microsoft.com/office/drawing/2014/main" id="{5F4E9B5B-46D9-448B-8114-D8614924F877}"/>
              </a:ext>
            </a:extLst>
          </p:cNvPr>
          <p:cNvSpPr/>
          <p:nvPr/>
        </p:nvSpPr>
        <p:spPr>
          <a:xfrm flipH="1">
            <a:off x="2583566" y="2847833"/>
            <a:ext cx="218445" cy="42989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578" name="Agrupar 23577">
            <a:extLst>
              <a:ext uri="{FF2B5EF4-FFF2-40B4-BE49-F238E27FC236}">
                <a16:creationId xmlns:a16="http://schemas.microsoft.com/office/drawing/2014/main" id="{F85DA34E-19CA-4F2B-AE86-7BFD1A08B826}"/>
              </a:ext>
            </a:extLst>
          </p:cNvPr>
          <p:cNvGrpSpPr/>
          <p:nvPr/>
        </p:nvGrpSpPr>
        <p:grpSpPr>
          <a:xfrm>
            <a:off x="1076999" y="1966452"/>
            <a:ext cx="3566089" cy="1388128"/>
            <a:chOff x="1076999" y="1966452"/>
            <a:chExt cx="3566089" cy="1388128"/>
          </a:xfrm>
        </p:grpSpPr>
        <p:sp>
          <p:nvSpPr>
            <p:cNvPr id="23570" name="Triângulo Retângulo 23569">
              <a:extLst>
                <a:ext uri="{FF2B5EF4-FFF2-40B4-BE49-F238E27FC236}">
                  <a16:creationId xmlns:a16="http://schemas.microsoft.com/office/drawing/2014/main" id="{388CD4D1-F716-43F2-906B-0A7B29D6C898}"/>
                </a:ext>
              </a:extLst>
            </p:cNvPr>
            <p:cNvSpPr/>
            <p:nvPr/>
          </p:nvSpPr>
          <p:spPr>
            <a:xfrm>
              <a:off x="2179798" y="2407530"/>
              <a:ext cx="732874" cy="6513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577" name="Agrupar 23576">
              <a:extLst>
                <a:ext uri="{FF2B5EF4-FFF2-40B4-BE49-F238E27FC236}">
                  <a16:creationId xmlns:a16="http://schemas.microsoft.com/office/drawing/2014/main" id="{4D7B95D0-1232-4625-A26A-648CCEF1C714}"/>
                </a:ext>
              </a:extLst>
            </p:cNvPr>
            <p:cNvGrpSpPr/>
            <p:nvPr/>
          </p:nvGrpSpPr>
          <p:grpSpPr>
            <a:xfrm>
              <a:off x="1076999" y="1966452"/>
              <a:ext cx="3566089" cy="1388128"/>
              <a:chOff x="1076999" y="1966452"/>
              <a:chExt cx="3566089" cy="1388128"/>
            </a:xfrm>
          </p:grpSpPr>
          <p:sp>
            <p:nvSpPr>
              <p:cNvPr id="23569" name="CaixaDeTexto 23568">
                <a:extLst>
                  <a:ext uri="{FF2B5EF4-FFF2-40B4-BE49-F238E27FC236}">
                    <a16:creationId xmlns:a16="http://schemas.microsoft.com/office/drawing/2014/main" id="{97A82F26-82A3-4828-8C40-6154BA8BC397}"/>
                  </a:ext>
                </a:extLst>
              </p:cNvPr>
              <p:cNvSpPr txBox="1"/>
              <p:nvPr/>
            </p:nvSpPr>
            <p:spPr>
              <a:xfrm>
                <a:off x="1076999" y="1966452"/>
                <a:ext cx="3566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INCLINAÇÃO DO TALUDE: 1VmH</a:t>
                </a:r>
              </a:p>
            </p:txBody>
          </p:sp>
          <p:sp>
            <p:nvSpPr>
              <p:cNvPr id="23571" name="CaixaDeTexto 23570">
                <a:extLst>
                  <a:ext uri="{FF2B5EF4-FFF2-40B4-BE49-F238E27FC236}">
                    <a16:creationId xmlns:a16="http://schemas.microsoft.com/office/drawing/2014/main" id="{80D78BAA-5912-4847-B6FB-767EAF5611F1}"/>
                  </a:ext>
                </a:extLst>
              </p:cNvPr>
              <p:cNvSpPr txBox="1"/>
              <p:nvPr/>
            </p:nvSpPr>
            <p:spPr>
              <a:xfrm>
                <a:off x="1911160" y="2556443"/>
                <a:ext cx="575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3572" name="CaixaDeTexto 23571">
                <a:extLst>
                  <a:ext uri="{FF2B5EF4-FFF2-40B4-BE49-F238E27FC236}">
                    <a16:creationId xmlns:a16="http://schemas.microsoft.com/office/drawing/2014/main" id="{9F178E1E-9396-4D99-BEFF-F90719E645A9}"/>
                  </a:ext>
                </a:extLst>
              </p:cNvPr>
              <p:cNvSpPr txBox="1"/>
              <p:nvPr/>
            </p:nvSpPr>
            <p:spPr>
              <a:xfrm>
                <a:off x="2327301" y="2985248"/>
                <a:ext cx="806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  <p:sp>
            <p:nvSpPr>
              <p:cNvPr id="23574" name="CaixaDeTexto 23573">
                <a:extLst>
                  <a:ext uri="{FF2B5EF4-FFF2-40B4-BE49-F238E27FC236}">
                    <a16:creationId xmlns:a16="http://schemas.microsoft.com/office/drawing/2014/main" id="{DE1AA2B7-49FC-42CE-9D24-E8B356895E8A}"/>
                  </a:ext>
                </a:extLst>
              </p:cNvPr>
              <p:cNvSpPr txBox="1"/>
              <p:nvPr/>
            </p:nvSpPr>
            <p:spPr>
              <a:xfrm>
                <a:off x="2327301" y="2681586"/>
                <a:ext cx="993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a</a:t>
                </a:r>
              </a:p>
            </p:txBody>
          </p:sp>
          <p:graphicFrame>
            <p:nvGraphicFramePr>
              <p:cNvPr id="23575" name="Objeto 23574">
                <a:extLst>
                  <a:ext uri="{FF2B5EF4-FFF2-40B4-BE49-F238E27FC236}">
                    <a16:creationId xmlns:a16="http://schemas.microsoft.com/office/drawing/2014/main" id="{E8159488-26CA-4CEF-8D19-00DE74DBDE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8682579"/>
                  </p:ext>
                </p:extLst>
              </p:nvPr>
            </p:nvGraphicFramePr>
            <p:xfrm>
              <a:off x="3058276" y="2362166"/>
              <a:ext cx="1052779" cy="647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10" name="Equation" r:id="rId26" imgW="660240" imgH="406080" progId="Equation.DSMT4">
                      <p:embed/>
                    </p:oleObj>
                  </mc:Choice>
                  <mc:Fallback>
                    <p:oleObj name="Equation" r:id="rId26" imgW="660240" imgH="406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3058276" y="2362166"/>
                            <a:ext cx="1052779" cy="6478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9172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9" grpId="0" animBg="1"/>
      <p:bldP spid="24" grpId="0" animBg="1"/>
      <p:bldP spid="36" grpId="0"/>
      <p:bldP spid="41" grpId="0"/>
      <p:bldP spid="42" grpId="0"/>
      <p:bldP spid="23559" grpId="0" animBg="1"/>
      <p:bldP spid="47" grpId="0" animBg="1"/>
      <p:bldP spid="23560" grpId="0" animBg="1"/>
      <p:bldP spid="57" grpId="0"/>
      <p:bldP spid="23568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842DB36-E65E-48CB-BF78-726E991AB628}"/>
              </a:ext>
            </a:extLst>
          </p:cNvPr>
          <p:cNvSpPr/>
          <p:nvPr/>
        </p:nvSpPr>
        <p:spPr>
          <a:xfrm>
            <a:off x="490286" y="167412"/>
            <a:ext cx="10197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Em seguida a determinação das áreas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1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2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3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4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e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5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AAF669-5DA7-4D08-B275-389BC2661887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3E1BFEF-77AE-4030-A277-E13F95D3F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849" y="970486"/>
            <a:ext cx="5248275" cy="1704975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FC65D35-E07A-4FB0-A9CF-01E2C2EF6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08940"/>
              </p:ext>
            </p:extLst>
          </p:nvPr>
        </p:nvGraphicFramePr>
        <p:xfrm>
          <a:off x="678220" y="878971"/>
          <a:ext cx="2253813" cy="64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5" imgW="1409400" imgH="406080" progId="Equation.DSMT4">
                  <p:embed/>
                </p:oleObj>
              </mc:Choice>
              <mc:Fallback>
                <p:oleObj name="Equation" r:id="rId5" imgW="1409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220" y="878971"/>
                        <a:ext cx="2253813" cy="64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472C47A-412F-48E8-BFAB-4DF517B5E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88796"/>
              </p:ext>
            </p:extLst>
          </p:nvPr>
        </p:nvGraphicFramePr>
        <p:xfrm>
          <a:off x="438790" y="1684707"/>
          <a:ext cx="28432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7" imgW="1777680" imgH="406080" progId="Equation.DSMT4">
                  <p:embed/>
                </p:oleObj>
              </mc:Choice>
              <mc:Fallback>
                <p:oleObj name="Equation" r:id="rId7" imgW="1777680" imgH="4060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FC65D35-E07A-4FB0-A9CF-01E2C2EF6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790" y="1684707"/>
                        <a:ext cx="284321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E5C1185-338E-4D6D-B416-2708EF814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165520"/>
              </p:ext>
            </p:extLst>
          </p:nvPr>
        </p:nvGraphicFramePr>
        <p:xfrm>
          <a:off x="8564204" y="1359269"/>
          <a:ext cx="2822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Equation" r:id="rId9" imgW="1765080" imgH="406080" progId="Equation.DSMT4">
                  <p:embed/>
                </p:oleObj>
              </mc:Choice>
              <mc:Fallback>
                <p:oleObj name="Equation" r:id="rId9" imgW="1765080" imgH="4060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F472C47A-412F-48E8-BFAB-4DF517B5E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64204" y="1359269"/>
                        <a:ext cx="28225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622B3BC-3D87-4220-8F8C-C274DF109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65865"/>
              </p:ext>
            </p:extLst>
          </p:nvPr>
        </p:nvGraphicFramePr>
        <p:xfrm>
          <a:off x="7012177" y="655364"/>
          <a:ext cx="2030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Equation" r:id="rId11" imgW="1269720" imgH="241200" progId="Equation.DSMT4">
                  <p:embed/>
                </p:oleObj>
              </mc:Choice>
              <mc:Fallback>
                <p:oleObj name="Equation" r:id="rId11" imgW="1269720" imgH="241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FC65D35-E07A-4FB0-A9CF-01E2C2EF6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2177" y="655364"/>
                        <a:ext cx="20304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720C34C-69FF-42E5-A633-218A46639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442472"/>
              </p:ext>
            </p:extLst>
          </p:nvPr>
        </p:nvGraphicFramePr>
        <p:xfrm>
          <a:off x="3899411" y="686089"/>
          <a:ext cx="23145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Equation" r:id="rId13" imgW="1447560" imgH="241200" progId="Equation.DSMT4">
                  <p:embed/>
                </p:oleObj>
              </mc:Choice>
              <mc:Fallback>
                <p:oleObj name="Equation" r:id="rId13" imgW="1447560" imgH="241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622B3BC-3D87-4220-8F8C-C274DF109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9411" y="686089"/>
                        <a:ext cx="23145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AFA4AC74-0461-4C68-98ED-6DCF2591912E}"/>
              </a:ext>
            </a:extLst>
          </p:cNvPr>
          <p:cNvSpPr/>
          <p:nvPr/>
        </p:nvSpPr>
        <p:spPr>
          <a:xfrm>
            <a:off x="285216" y="2924958"/>
            <a:ext cx="979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Partimos para a determinação da rugosidade equivalente (ou global) para o canal de seção composta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DAB3B076-D033-4FF7-9868-F50D34564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88083"/>
              </p:ext>
            </p:extLst>
          </p:nvPr>
        </p:nvGraphicFramePr>
        <p:xfrm>
          <a:off x="10100918" y="2400193"/>
          <a:ext cx="1661755" cy="104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" name="Equation" r:id="rId15" imgW="965160" imgH="609480" progId="Equation.DSMT4">
                  <p:embed/>
                </p:oleObj>
              </mc:Choice>
              <mc:Fallback>
                <p:oleObj name="Equation" r:id="rId15" imgW="965160" imgH="609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6EB7C17-88E6-45E6-A7FD-F2FA0110AA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00918" y="2400193"/>
                        <a:ext cx="1661755" cy="1049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BE484EF-034F-4DD3-83E6-8C1F8A0EF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32736"/>
              </p:ext>
            </p:extLst>
          </p:nvPr>
        </p:nvGraphicFramePr>
        <p:xfrm>
          <a:off x="606423" y="3687540"/>
          <a:ext cx="10979151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" name="Equation" r:id="rId17" imgW="6375240" imgH="444240" progId="Equation.DSMT4">
                  <p:embed/>
                </p:oleObj>
              </mc:Choice>
              <mc:Fallback>
                <p:oleObj name="Equation" r:id="rId17" imgW="6375240" imgH="4442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DAB3B076-D033-4FF7-9868-F50D34564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3" y="3687540"/>
                        <a:ext cx="10979151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16275BEE-F2D0-4776-AB94-F0ACE4A40685}"/>
              </a:ext>
            </a:extLst>
          </p:cNvPr>
          <p:cNvSpPr/>
          <p:nvPr/>
        </p:nvSpPr>
        <p:spPr>
          <a:xfrm>
            <a:off x="576940" y="4723796"/>
            <a:ext cx="6025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Agora é determinar do perímetro molhado e o raio hidráulico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F507195B-246F-4E63-A86D-DC9F6B151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8773"/>
              </p:ext>
            </p:extLst>
          </p:nvPr>
        </p:nvGraphicFramePr>
        <p:xfrm>
          <a:off x="6670071" y="4759003"/>
          <a:ext cx="47450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" name="Equation" r:id="rId19" imgW="2755800" imgH="203040" progId="Equation.DSMT4">
                  <p:embed/>
                </p:oleObj>
              </mc:Choice>
              <mc:Fallback>
                <p:oleObj name="Equation" r:id="rId19" imgW="27558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BE484EF-034F-4DD3-83E6-8C1F8A0EF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0071" y="4759003"/>
                        <a:ext cx="4745037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B4ED8B47-5EE2-404B-A687-EAFC4DF60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46290"/>
              </p:ext>
            </p:extLst>
          </p:nvPr>
        </p:nvGraphicFramePr>
        <p:xfrm>
          <a:off x="678220" y="5309441"/>
          <a:ext cx="2952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" name="Equation" r:id="rId21" imgW="1714320" imgH="431640" progId="Equation.DSMT4">
                  <p:embed/>
                </p:oleObj>
              </mc:Choice>
              <mc:Fallback>
                <p:oleObj name="Equation" r:id="rId21" imgW="1714320" imgH="4316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BE484EF-034F-4DD3-83E6-8C1F8A0EF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220" y="5309441"/>
                        <a:ext cx="29527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31FFDB00-B6A6-495A-846A-9201997BB8BC}"/>
              </a:ext>
            </a:extLst>
          </p:cNvPr>
          <p:cNvSpPr/>
          <p:nvPr/>
        </p:nvSpPr>
        <p:spPr>
          <a:xfrm>
            <a:off x="3708400" y="5577255"/>
            <a:ext cx="528320" cy="20436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7641D9F-6C06-4722-8CD2-BFC54A615624}"/>
              </a:ext>
            </a:extLst>
          </p:cNvPr>
          <p:cNvSpPr txBox="1"/>
          <p:nvPr/>
        </p:nvSpPr>
        <p:spPr>
          <a:xfrm>
            <a:off x="4314150" y="5481822"/>
            <a:ext cx="707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de Manning possibilita determinar a vazão máxima:</a:t>
            </a:r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7FC2BBDE-9419-4386-87E7-D350C7952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13572"/>
              </p:ext>
            </p:extLst>
          </p:nvPr>
        </p:nvGraphicFramePr>
        <p:xfrm>
          <a:off x="4701201" y="5869516"/>
          <a:ext cx="59864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" name="Equation" r:id="rId23" imgW="3530520" imgH="444240" progId="Equation.DSMT4">
                  <p:embed/>
                </p:oleObj>
              </mc:Choice>
              <mc:Fallback>
                <p:oleObj name="Equation" r:id="rId23" imgW="3530520" imgH="4442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54EF0888-DECA-45DA-8BB8-5B345DA18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01201" y="5869516"/>
                        <a:ext cx="5986463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6A9B27-6C93-4B20-BF23-52F53D9B14A4}"/>
              </a:ext>
            </a:extLst>
          </p:cNvPr>
          <p:cNvSpPr/>
          <p:nvPr/>
        </p:nvSpPr>
        <p:spPr>
          <a:xfrm>
            <a:off x="648927" y="518255"/>
            <a:ext cx="1060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Forcheimer </a:t>
            </a:r>
            <a:r>
              <a:rPr lang="pt-BR" dirty="0"/>
              <a:t>propõe uma outra maneira para calcular a rugosidade equivalente (ou efetiva ou global)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E0B4D9-6896-46FF-B750-B7D683DAB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0797"/>
              </p:ext>
            </p:extLst>
          </p:nvPr>
        </p:nvGraphicFramePr>
        <p:xfrm>
          <a:off x="6751676" y="3761655"/>
          <a:ext cx="2030976" cy="167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1079280" imgH="888840" progId="Equation.DSMT4">
                  <p:embed/>
                </p:oleObj>
              </mc:Choice>
              <mc:Fallback>
                <p:oleObj name="Equation" r:id="rId3" imgW="1079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1676" y="3761655"/>
                        <a:ext cx="2030976" cy="167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FAE9A382-C671-4FC6-9A33-D9172CD925D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09AC22-A077-4053-88AB-FD51A6329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780" y="1137166"/>
            <a:ext cx="7353300" cy="1905000"/>
          </a:xfrm>
          <a:prstGeom prst="rect">
            <a:avLst/>
          </a:prstGeom>
        </p:spPr>
      </p:pic>
      <p:pic>
        <p:nvPicPr>
          <p:cNvPr id="9" name="Imagem 8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F8952A98-C297-4BB5-BBD6-FFC7EF90B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5" y="3291745"/>
            <a:ext cx="2466975" cy="304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EC1FF94-438B-4F59-9CA9-9A665B3BB338}"/>
              </a:ext>
            </a:extLst>
          </p:cNvPr>
          <p:cNvSpPr/>
          <p:nvPr/>
        </p:nvSpPr>
        <p:spPr>
          <a:xfrm>
            <a:off x="3431458" y="4385187"/>
            <a:ext cx="1612490" cy="442452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E3F53E-2DC2-4878-AFA7-7B4333AD0523}"/>
              </a:ext>
            </a:extLst>
          </p:cNvPr>
          <p:cNvSpPr txBox="1"/>
          <p:nvPr/>
        </p:nvSpPr>
        <p:spPr>
          <a:xfrm>
            <a:off x="5227676" y="4413273"/>
            <a:ext cx="134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407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7AED66C-CBBD-4C2A-815B-430BA2846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25" y="4597939"/>
            <a:ext cx="891617" cy="1973751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91A595AF-58F7-418F-BECC-CC47452E2BB7}"/>
              </a:ext>
            </a:extLst>
          </p:cNvPr>
          <p:cNvSpPr/>
          <p:nvPr/>
        </p:nvSpPr>
        <p:spPr>
          <a:xfrm>
            <a:off x="8908026" y="2831690"/>
            <a:ext cx="2795716" cy="1327355"/>
          </a:xfrm>
          <a:prstGeom prst="wedgeEllipseCallout">
            <a:avLst>
              <a:gd name="adj1" fmla="val 19963"/>
              <a:gd name="adj2" fmla="val 89907"/>
            </a:avLst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maneira de calcular a rugosidade equivalente.</a:t>
            </a:r>
          </a:p>
        </p:txBody>
      </p:sp>
    </p:spTree>
    <p:extLst>
      <p:ext uri="{BB962C8B-B14F-4D97-AF65-F5344CB8AC3E}">
        <p14:creationId xmlns:p14="http://schemas.microsoft.com/office/powerpoint/2010/main" val="47126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FFA4670-74C5-4972-A5B8-B2155BE9D408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F70A97-52C7-4A8A-B91E-9226B08F71D1}"/>
              </a:ext>
            </a:extLst>
          </p:cNvPr>
          <p:cNvSpPr txBox="1"/>
          <p:nvPr/>
        </p:nvSpPr>
        <p:spPr>
          <a:xfrm>
            <a:off x="521110" y="294968"/>
            <a:ext cx="109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11 – </a:t>
            </a:r>
            <a:r>
              <a:rPr lang="pt-BR" dirty="0"/>
              <a:t>Refaça o problema 10 calculando a rugosidade equivalente pela recomendação a seguir: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D534B7F-B952-4853-9F4C-2081BF300050}"/>
              </a:ext>
            </a:extLst>
          </p:cNvPr>
          <p:cNvGrpSpPr/>
          <p:nvPr/>
        </p:nvGrpSpPr>
        <p:grpSpPr>
          <a:xfrm>
            <a:off x="1989182" y="751841"/>
            <a:ext cx="5814564" cy="1615580"/>
            <a:chOff x="2765931" y="853120"/>
            <a:chExt cx="5814564" cy="161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1577134-CEF0-4AAA-B4FF-2CF324D5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5931" y="853120"/>
              <a:ext cx="5814564" cy="161558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97299B4-29E9-4901-9BB9-882EA589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8825" y="949630"/>
              <a:ext cx="3570839" cy="932187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ED6162-98B7-4400-866B-985B512292A3}"/>
              </a:ext>
            </a:extLst>
          </p:cNvPr>
          <p:cNvSpPr txBox="1"/>
          <p:nvPr/>
        </p:nvSpPr>
        <p:spPr>
          <a:xfrm>
            <a:off x="521110" y="2920181"/>
            <a:ext cx="1114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12 - </a:t>
            </a:r>
            <a:r>
              <a:rPr lang="pt-BR" dirty="0"/>
              <a:t>A água escoa em um canal cuja inclinação é de 0,003 e cuja seção transversal é mostrada pela figura abaixo. As dimensões dos coeficientes de Manning para as subseções diferentes também são dadas na figura. Determine a vazão através do canal e o coeficiente de Manning efetivo, ou equivalente, para o canal.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CD76D3-3FC4-4595-81F4-C702084C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27" y="4087509"/>
            <a:ext cx="5314950" cy="21621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94B2988-D950-4DF0-BBFC-39FA2B80F501}"/>
              </a:ext>
            </a:extLst>
          </p:cNvPr>
          <p:cNvSpPr txBox="1"/>
          <p:nvPr/>
        </p:nvSpPr>
        <p:spPr>
          <a:xfrm>
            <a:off x="9040580" y="1032394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2721B27-0FA0-4636-A2CA-FDB6DD7B1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696"/>
              </p:ext>
            </p:extLst>
          </p:nvPr>
        </p:nvGraphicFramePr>
        <p:xfrm>
          <a:off x="8148638" y="1490663"/>
          <a:ext cx="32861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6" imgW="2095200" imgH="406080" progId="Equation.DSMT4">
                  <p:embed/>
                </p:oleObj>
              </mc:Choice>
              <mc:Fallback>
                <p:oleObj name="Equation" r:id="rId6" imgW="2095200" imgH="40608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4B0E897B-7891-41F7-BE7F-322AC526B7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48638" y="1490663"/>
                        <a:ext cx="328612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C3FBE-7D3C-4659-BBDB-7D82693260C6}"/>
              </a:ext>
            </a:extLst>
          </p:cNvPr>
          <p:cNvSpPr txBox="1"/>
          <p:nvPr/>
        </p:nvSpPr>
        <p:spPr>
          <a:xfrm>
            <a:off x="9028022" y="3935844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2FDD850-203B-48C4-94C4-19287C91B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89906"/>
              </p:ext>
            </p:extLst>
          </p:nvPr>
        </p:nvGraphicFramePr>
        <p:xfrm>
          <a:off x="6937295" y="4169862"/>
          <a:ext cx="1066229" cy="6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8" imgW="965160" imgH="609480" progId="Equation.DSMT4">
                  <p:embed/>
                </p:oleObj>
              </mc:Choice>
              <mc:Fallback>
                <p:oleObj name="Equation" r:id="rId8" imgW="965160" imgH="609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6EB7C17-88E6-45E6-A7FD-F2FA0110AA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7295" y="4169862"/>
                        <a:ext cx="1066229" cy="6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D614E70-083F-4AFE-88EC-4A0F3BB8CC80}"/>
              </a:ext>
            </a:extLst>
          </p:cNvPr>
          <p:cNvSpPr/>
          <p:nvPr/>
        </p:nvSpPr>
        <p:spPr>
          <a:xfrm>
            <a:off x="8303223" y="4568063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ECFA86A-F1B5-463A-ADE2-49AE8375C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24529"/>
              </p:ext>
            </p:extLst>
          </p:nvPr>
        </p:nvGraphicFramePr>
        <p:xfrm>
          <a:off x="9009063" y="4330506"/>
          <a:ext cx="24257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10" imgW="1930320" imgH="406080" progId="Equation.DSMT4">
                  <p:embed/>
                </p:oleObj>
              </mc:Choice>
              <mc:Fallback>
                <p:oleObj name="Equation" r:id="rId10" imgW="193032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2721B27-0FA0-4636-A2CA-FDB6DD7B1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9063" y="4330506"/>
                        <a:ext cx="24257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FC515F2-851B-4C18-83A6-C3340954B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51231"/>
              </p:ext>
            </p:extLst>
          </p:nvPr>
        </p:nvGraphicFramePr>
        <p:xfrm>
          <a:off x="6830865" y="5036600"/>
          <a:ext cx="1172659" cy="6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2" imgW="1282680" imgH="736560" progId="Equation.DSMT4">
                  <p:embed/>
                </p:oleObj>
              </mc:Choice>
              <mc:Fallback>
                <p:oleObj name="Equation" r:id="rId12" imgW="1282680" imgH="736560" progId="Equation.DSMT4">
                  <p:embed/>
                  <p:pic>
                    <p:nvPicPr>
                      <p:cNvPr id="136" name="Objeto 135">
                        <a:extLst>
                          <a:ext uri="{FF2B5EF4-FFF2-40B4-BE49-F238E27FC236}">
                            <a16:creationId xmlns:a16="http://schemas.microsoft.com/office/drawing/2014/main" id="{BFA31543-5F17-446B-9729-D6F1A6DBD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0865" y="5036600"/>
                        <a:ext cx="1172659" cy="67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E26E3DB-8C84-42BA-A97D-5010E368A84B}"/>
              </a:ext>
            </a:extLst>
          </p:cNvPr>
          <p:cNvSpPr/>
          <p:nvPr/>
        </p:nvSpPr>
        <p:spPr>
          <a:xfrm>
            <a:off x="8303223" y="5367337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31086B00-7238-46C4-9F17-3DD580A91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67513"/>
              </p:ext>
            </p:extLst>
          </p:nvPr>
        </p:nvGraphicFramePr>
        <p:xfrm>
          <a:off x="8974138" y="5110163"/>
          <a:ext cx="25225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14" imgW="2006280" imgH="406080" progId="Equation.DSMT4">
                  <p:embed/>
                </p:oleObj>
              </mc:Choice>
              <mc:Fallback>
                <p:oleObj name="Equation" r:id="rId14" imgW="200628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ECFA86A-F1B5-463A-ADE2-49AE8375C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74138" y="5110163"/>
                        <a:ext cx="2522537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952030E0-4658-46BF-9537-B6B8BA9AD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07928"/>
              </p:ext>
            </p:extLst>
          </p:nvPr>
        </p:nvGraphicFramePr>
        <p:xfrm>
          <a:off x="7031331" y="5869336"/>
          <a:ext cx="878156" cy="72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16" imgW="1079280" imgH="888840" progId="Equation.DSMT4">
                  <p:embed/>
                </p:oleObj>
              </mc:Choice>
              <mc:Fallback>
                <p:oleObj name="Equation" r:id="rId16" imgW="1079280" imgH="8888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EE0B4D9-6896-46FF-B750-B7D683DAB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31331" y="5869336"/>
                        <a:ext cx="878156" cy="72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1198D34-A56E-4581-866B-49B56C822BA0}"/>
              </a:ext>
            </a:extLst>
          </p:cNvPr>
          <p:cNvSpPr/>
          <p:nvPr/>
        </p:nvSpPr>
        <p:spPr>
          <a:xfrm>
            <a:off x="8337896" y="6144477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2F01585B-6187-4345-9938-C6656D9C2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56089"/>
              </p:ext>
            </p:extLst>
          </p:nvPr>
        </p:nvGraphicFramePr>
        <p:xfrm>
          <a:off x="9104313" y="5889625"/>
          <a:ext cx="23304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18" imgW="1854000" imgH="406080" progId="Equation.DSMT4">
                  <p:embed/>
                </p:oleObj>
              </mc:Choice>
              <mc:Fallback>
                <p:oleObj name="Equation" r:id="rId18" imgW="1854000" imgH="4060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31086B00-7238-46C4-9F17-3DD580A91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04313" y="5889625"/>
                        <a:ext cx="233045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4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D163B76-826F-489F-9BDB-303493BA2E1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F5D909-D9A0-4228-8CEE-B21C90278739}"/>
              </a:ext>
            </a:extLst>
          </p:cNvPr>
          <p:cNvSpPr txBox="1"/>
          <p:nvPr/>
        </p:nvSpPr>
        <p:spPr>
          <a:xfrm>
            <a:off x="566610" y="3191869"/>
            <a:ext cx="1133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14 – </a:t>
            </a:r>
            <a:r>
              <a:rPr lang="pt-BR" dirty="0"/>
              <a:t>Em período de cheia, um canal natural às vezes consiste em uma calha profunda principal mais duas  calhas de cheia. Se o canal tem a mesma inclinação e supondo que y</a:t>
            </a:r>
            <a:r>
              <a:rPr lang="pt-BR" baseline="-25000" dirty="0"/>
              <a:t>1</a:t>
            </a:r>
            <a:r>
              <a:rPr lang="pt-BR" dirty="0"/>
              <a:t> = 6,10 m; y</a:t>
            </a:r>
            <a:r>
              <a:rPr lang="pt-BR" baseline="-25000" dirty="0"/>
              <a:t>2</a:t>
            </a:r>
            <a:r>
              <a:rPr lang="pt-BR" dirty="0"/>
              <a:t> = 1,52m; b</a:t>
            </a:r>
            <a:r>
              <a:rPr lang="pt-BR" baseline="-25000" dirty="0"/>
              <a:t>1</a:t>
            </a:r>
            <a:r>
              <a:rPr lang="pt-BR" dirty="0"/>
              <a:t> = 12,20 m; b</a:t>
            </a:r>
            <a:r>
              <a:rPr lang="pt-BR" baseline="-25000" dirty="0"/>
              <a:t>2</a:t>
            </a:r>
            <a:r>
              <a:rPr lang="pt-BR" dirty="0"/>
              <a:t> = 30,50 m; n</a:t>
            </a:r>
            <a:r>
              <a:rPr lang="pt-BR" baseline="-25000" dirty="0"/>
              <a:t>1</a:t>
            </a:r>
            <a:r>
              <a:rPr lang="pt-BR" dirty="0"/>
              <a:t> = 0,020; n</a:t>
            </a:r>
            <a:r>
              <a:rPr lang="pt-BR" baseline="-25000" dirty="0"/>
              <a:t>2</a:t>
            </a:r>
            <a:r>
              <a:rPr lang="pt-BR" dirty="0"/>
              <a:t> = 0,040; com uma declividade de 0,0002. Calcule a vazão em m³/s.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8F9DC5F-E373-441B-B3FF-01343B3ECC3A}"/>
              </a:ext>
            </a:extLst>
          </p:cNvPr>
          <p:cNvGrpSpPr/>
          <p:nvPr/>
        </p:nvGrpSpPr>
        <p:grpSpPr>
          <a:xfrm>
            <a:off x="2765741" y="4037704"/>
            <a:ext cx="7871042" cy="2660587"/>
            <a:chOff x="2697305" y="3864312"/>
            <a:chExt cx="7871042" cy="2660587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BC25645E-6E9F-41F4-A733-3701F779A156}"/>
                </a:ext>
              </a:extLst>
            </p:cNvPr>
            <p:cNvGrpSpPr/>
            <p:nvPr/>
          </p:nvGrpSpPr>
          <p:grpSpPr>
            <a:xfrm>
              <a:off x="2697305" y="3864312"/>
              <a:ext cx="7871042" cy="2660587"/>
              <a:chOff x="2697305" y="3864312"/>
              <a:chExt cx="7871042" cy="2660587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5B30A36-A6CE-4283-81AF-FD3E3AE3C568}"/>
                  </a:ext>
                </a:extLst>
              </p:cNvPr>
              <p:cNvSpPr txBox="1"/>
              <p:nvPr/>
            </p:nvSpPr>
            <p:spPr>
              <a:xfrm>
                <a:off x="2697305" y="4309561"/>
                <a:ext cx="1187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y</a:t>
                </a:r>
                <a:r>
                  <a:rPr lang="pt-BR" baseline="-25000" dirty="0">
                    <a:solidFill>
                      <a:srgbClr val="FF0000"/>
                    </a:solidFill>
                  </a:rPr>
                  <a:t>2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0271DB3C-A49D-42E4-85B6-31E61A335863}"/>
                  </a:ext>
                </a:extLst>
              </p:cNvPr>
              <p:cNvGrpSpPr/>
              <p:nvPr/>
            </p:nvGrpSpPr>
            <p:grpSpPr>
              <a:xfrm>
                <a:off x="2809900" y="3864312"/>
                <a:ext cx="7122553" cy="2660587"/>
                <a:chOff x="2809900" y="3864312"/>
                <a:chExt cx="7122553" cy="2660587"/>
              </a:xfrm>
            </p:grpSpPr>
            <p:grpSp>
              <p:nvGrpSpPr>
                <p:cNvPr id="11" name="Agrupar 10">
                  <a:extLst>
                    <a:ext uri="{FF2B5EF4-FFF2-40B4-BE49-F238E27FC236}">
                      <a16:creationId xmlns:a16="http://schemas.microsoft.com/office/drawing/2014/main" id="{7B79A885-E277-4DA6-BA81-714FDD725AFC}"/>
                    </a:ext>
                  </a:extLst>
                </p:cNvPr>
                <p:cNvGrpSpPr/>
                <p:nvPr/>
              </p:nvGrpSpPr>
              <p:grpSpPr>
                <a:xfrm>
                  <a:off x="2809900" y="3864312"/>
                  <a:ext cx="7122553" cy="2660587"/>
                  <a:chOff x="2809900" y="3864312"/>
                  <a:chExt cx="7122553" cy="2660587"/>
                </a:xfrm>
              </p:grpSpPr>
              <p:grpSp>
                <p:nvGrpSpPr>
                  <p:cNvPr id="13" name="Agrupar 12">
                    <a:extLst>
                      <a:ext uri="{FF2B5EF4-FFF2-40B4-BE49-F238E27FC236}">
                        <a16:creationId xmlns:a16="http://schemas.microsoft.com/office/drawing/2014/main" id="{19362B77-A0EB-4DEB-8312-5D10DF592FCE}"/>
                      </a:ext>
                    </a:extLst>
                  </p:cNvPr>
                  <p:cNvGrpSpPr/>
                  <p:nvPr/>
                </p:nvGrpSpPr>
                <p:grpSpPr>
                  <a:xfrm>
                    <a:off x="2809900" y="3864312"/>
                    <a:ext cx="7122553" cy="2660587"/>
                    <a:chOff x="2809900" y="3864312"/>
                    <a:chExt cx="7122553" cy="2660587"/>
                  </a:xfrm>
                </p:grpSpPr>
                <p:grpSp>
                  <p:nvGrpSpPr>
                    <p:cNvPr id="15" name="Agrupar 14">
                      <a:extLst>
                        <a:ext uri="{FF2B5EF4-FFF2-40B4-BE49-F238E27FC236}">
                          <a16:creationId xmlns:a16="http://schemas.microsoft.com/office/drawing/2014/main" id="{38EB5174-3474-42D5-A145-E9CB2D309B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9900" y="3941807"/>
                      <a:ext cx="7122553" cy="2583092"/>
                      <a:chOff x="2809900" y="3941807"/>
                      <a:chExt cx="7122553" cy="2583092"/>
                    </a:xfrm>
                  </p:grpSpPr>
                  <p:grpSp>
                    <p:nvGrpSpPr>
                      <p:cNvPr id="20" name="Agrupar 19">
                        <a:extLst>
                          <a:ext uri="{FF2B5EF4-FFF2-40B4-BE49-F238E27FC236}">
                            <a16:creationId xmlns:a16="http://schemas.microsoft.com/office/drawing/2014/main" id="{1BCF6CBE-E125-4B56-8FA1-9C287474D6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9900" y="3941807"/>
                        <a:ext cx="7122553" cy="2583092"/>
                        <a:chOff x="2809900" y="3941807"/>
                        <a:chExt cx="7122553" cy="2583092"/>
                      </a:xfrm>
                    </p:grpSpPr>
                    <p:grpSp>
                      <p:nvGrpSpPr>
                        <p:cNvPr id="23" name="Agrupar 22">
                          <a:extLst>
                            <a:ext uri="{FF2B5EF4-FFF2-40B4-BE49-F238E27FC236}">
                              <a16:creationId xmlns:a16="http://schemas.microsoft.com/office/drawing/2014/main" id="{B24776CA-FA20-4A39-907D-9050C40DAE6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809900" y="3941807"/>
                          <a:ext cx="7122553" cy="2583092"/>
                          <a:chOff x="3549445" y="3984856"/>
                          <a:chExt cx="7122553" cy="2583092"/>
                        </a:xfrm>
                      </p:grpSpPr>
                      <p:grpSp>
                        <p:nvGrpSpPr>
                          <p:cNvPr id="27" name="Agrupar 26">
                            <a:extLst>
                              <a:ext uri="{FF2B5EF4-FFF2-40B4-BE49-F238E27FC236}">
                                <a16:creationId xmlns:a16="http://schemas.microsoft.com/office/drawing/2014/main" id="{4177EF30-4A4B-4B4F-A9E5-F73495771D0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983707" y="4378146"/>
                            <a:ext cx="6276975" cy="1952625"/>
                            <a:chOff x="3983707" y="4378146"/>
                            <a:chExt cx="6276975" cy="1952625"/>
                          </a:xfrm>
                        </p:grpSpPr>
                        <p:pic>
                          <p:nvPicPr>
                            <p:cNvPr id="45" name="Imagem 44">
                              <a:extLst>
                                <a:ext uri="{FF2B5EF4-FFF2-40B4-BE49-F238E27FC236}">
                                  <a16:creationId xmlns:a16="http://schemas.microsoft.com/office/drawing/2014/main" id="{6C0486E9-5B58-429E-9E0D-D2E79547B5E2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83707" y="4378146"/>
                              <a:ext cx="6276975" cy="1952625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46" name="Conector reto 45">
                              <a:extLst>
                                <a:ext uri="{FF2B5EF4-FFF2-40B4-BE49-F238E27FC236}">
                                  <a16:creationId xmlns:a16="http://schemas.microsoft.com/office/drawing/2014/main" id="{9FAFDBBC-3F6F-49BC-9689-1C721C73709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5889523" y="6174658"/>
                              <a:ext cx="591574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FF0000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" name="Conector de Seta Reta 46">
                              <a:extLst>
                                <a:ext uri="{FF2B5EF4-FFF2-40B4-BE49-F238E27FC236}">
                                  <a16:creationId xmlns:a16="http://schemas.microsoft.com/office/drawing/2014/main" id="{76D37BA4-BBAB-4B8F-A4F6-D767C82636F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6132062" y="4798142"/>
                              <a:ext cx="0" cy="1376516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rgbClr val="FF000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8" name="Conector reto 27">
                            <a:extLst>
                              <a:ext uri="{FF2B5EF4-FFF2-40B4-BE49-F238E27FC236}">
                                <a16:creationId xmlns:a16="http://schemas.microsoft.com/office/drawing/2014/main" id="{234D7875-0C33-4EDD-8C06-AAC0C2319FE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549445" y="4798142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" name="Conector reto 28">
                            <a:extLst>
                              <a:ext uri="{FF2B5EF4-FFF2-40B4-BE49-F238E27FC236}">
                                <a16:creationId xmlns:a16="http://schemas.microsoft.com/office/drawing/2014/main" id="{9A407167-81A4-44EC-9217-39E0BD2EA5F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9950966" y="4763730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0" name="Conector reto 29">
                            <a:extLst>
                              <a:ext uri="{FF2B5EF4-FFF2-40B4-BE49-F238E27FC236}">
                                <a16:creationId xmlns:a16="http://schemas.microsoft.com/office/drawing/2014/main" id="{BF8184A4-B330-42BE-A70F-09FE9EA8CAE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583859" y="4402726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Conector reto 30">
                            <a:extLst>
                              <a:ext uri="{FF2B5EF4-FFF2-40B4-BE49-F238E27FC236}">
                                <a16:creationId xmlns:a16="http://schemas.microsoft.com/office/drawing/2014/main" id="{9EBD80FA-934F-4861-9C0B-41BC5738FCB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9913275" y="4407642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Conector de Seta Reta 31">
                            <a:extLst>
                              <a:ext uri="{FF2B5EF4-FFF2-40B4-BE49-F238E27FC236}">
                                <a16:creationId xmlns:a16="http://schemas.microsoft.com/office/drawing/2014/main" id="{6E25F538-93DD-4B3A-BA06-2CFC837B467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755923" y="4402726"/>
                            <a:ext cx="0" cy="395416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Conector de Seta Reta 32">
                            <a:extLst>
                              <a:ext uri="{FF2B5EF4-FFF2-40B4-BE49-F238E27FC236}">
                                <a16:creationId xmlns:a16="http://schemas.microsoft.com/office/drawing/2014/main" id="{DEB8FBAB-5C3E-4DE9-82EE-8628E4EEF9D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0436943" y="4402726"/>
                            <a:ext cx="0" cy="395416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Conector reto 33">
                            <a:extLst>
                              <a:ext uri="{FF2B5EF4-FFF2-40B4-BE49-F238E27FC236}">
                                <a16:creationId xmlns:a16="http://schemas.microsoft.com/office/drawing/2014/main" id="{FEAF995B-A69E-43D5-A8B0-2EC3D41287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564672" y="6174658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Conector reto 34">
                            <a:extLst>
                              <a:ext uri="{FF2B5EF4-FFF2-40B4-BE49-F238E27FC236}">
                                <a16:creationId xmlns:a16="http://schemas.microsoft.com/office/drawing/2014/main" id="{D11E9B20-49AF-4493-B249-5FB0EE40D2F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678994" y="6174658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" name="Conector reto 35">
                            <a:extLst>
                              <a:ext uri="{FF2B5EF4-FFF2-40B4-BE49-F238E27FC236}">
                                <a16:creationId xmlns:a16="http://schemas.microsoft.com/office/drawing/2014/main" id="{5EB0F9E4-740B-456C-B7D1-766188DA6F3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9893611" y="4798142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Conector reto 36">
                            <a:extLst>
                              <a:ext uri="{FF2B5EF4-FFF2-40B4-BE49-F238E27FC236}">
                                <a16:creationId xmlns:a16="http://schemas.microsoft.com/office/drawing/2014/main" id="{68CDBB37-56C6-4B7C-8C45-73376976382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556479" y="4056968"/>
                            <a:ext cx="0" cy="7067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Conector reto 37">
                            <a:extLst>
                              <a:ext uri="{FF2B5EF4-FFF2-40B4-BE49-F238E27FC236}">
                                <a16:creationId xmlns:a16="http://schemas.microsoft.com/office/drawing/2014/main" id="{8C66BF50-AE20-4448-A51D-318D9331C05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682273" y="4056968"/>
                            <a:ext cx="0" cy="7067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Conector reto 38">
                            <a:extLst>
                              <a:ext uri="{FF2B5EF4-FFF2-40B4-BE49-F238E27FC236}">
                                <a16:creationId xmlns:a16="http://schemas.microsoft.com/office/drawing/2014/main" id="{B49E3917-EDF1-47E6-A94D-56BB9B10756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336027" y="3984856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Conector reto 39">
                            <a:extLst>
                              <a:ext uri="{FF2B5EF4-FFF2-40B4-BE49-F238E27FC236}">
                                <a16:creationId xmlns:a16="http://schemas.microsoft.com/office/drawing/2014/main" id="{6D9ADD46-79E5-4928-9D42-7783063FCAF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9893611" y="4056968"/>
                            <a:ext cx="0" cy="32117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Conector de Seta Reta 40">
                            <a:extLst>
                              <a:ext uri="{FF2B5EF4-FFF2-40B4-BE49-F238E27FC236}">
                                <a16:creationId xmlns:a16="http://schemas.microsoft.com/office/drawing/2014/main" id="{8519075F-856B-478F-96F5-09C79527D29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324555" y="4218036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Conector de Seta Reta 41">
                            <a:extLst>
                              <a:ext uri="{FF2B5EF4-FFF2-40B4-BE49-F238E27FC236}">
                                <a16:creationId xmlns:a16="http://schemas.microsoft.com/office/drawing/2014/main" id="{23043485-7B44-44F8-9F54-48F382325B1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661687" y="4232782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Conector de Seta Reta 42">
                            <a:extLst>
                              <a:ext uri="{FF2B5EF4-FFF2-40B4-BE49-F238E27FC236}">
                                <a16:creationId xmlns:a16="http://schemas.microsoft.com/office/drawing/2014/main" id="{4A3018A9-6185-4193-B5DC-EDFD2BDB00E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682273" y="5078358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Conector de Seta Reta 43">
                            <a:extLst>
                              <a:ext uri="{FF2B5EF4-FFF2-40B4-BE49-F238E27FC236}">
                                <a16:creationId xmlns:a16="http://schemas.microsoft.com/office/drawing/2014/main" id="{E9C6D1C9-4B8C-4A78-8C62-E3DAD5C7519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564672" y="6440129"/>
                            <a:ext cx="1114322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4" name="CaixaDeTexto 23">
                          <a:extLst>
                            <a:ext uri="{FF2B5EF4-FFF2-40B4-BE49-F238E27FC236}">
                              <a16:creationId xmlns:a16="http://schemas.microsoft.com/office/drawing/2014/main" id="{E61CE0C0-1592-4AD7-91E8-A68CA42056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772721" y="5128705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  <p:sp>
                      <p:nvSpPr>
                        <p:cNvPr id="25" name="CaixaDeTexto 24">
                          <a:extLst>
                            <a:ext uri="{FF2B5EF4-FFF2-40B4-BE49-F238E27FC236}">
                              <a16:creationId xmlns:a16="http://schemas.microsoft.com/office/drawing/2014/main" id="{BDBA4920-7524-4B9E-A314-AB6796693A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74161" y="5789927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  <p:sp>
                      <p:nvSpPr>
                        <p:cNvPr id="26" name="CaixaDeTexto 25">
                          <a:extLst>
                            <a:ext uri="{FF2B5EF4-FFF2-40B4-BE49-F238E27FC236}">
                              <a16:creationId xmlns:a16="http://schemas.microsoft.com/office/drawing/2014/main" id="{F01DA8CF-1220-41B7-9A64-6CC455C8E6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28577" y="5113971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1" name="CaixaDeTexto 20">
                        <a:extLst>
                          <a:ext uri="{FF2B5EF4-FFF2-40B4-BE49-F238E27FC236}">
                            <a16:creationId xmlns:a16="http://schemas.microsoft.com/office/drawing/2014/main" id="{C9F2F0E3-D9EF-4373-8DCA-F7FAC04B6F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37386" y="4394090"/>
                        <a:ext cx="12070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BR" dirty="0"/>
                          <a:t>n</a:t>
                        </a:r>
                        <a:r>
                          <a:rPr lang="pt-BR" baseline="-25000" dirty="0"/>
                          <a:t>2</a:t>
                        </a:r>
                        <a:endParaRPr lang="pt-BR" dirty="0"/>
                      </a:p>
                    </p:txBody>
                  </p:sp>
                  <p:sp>
                    <p:nvSpPr>
                      <p:cNvPr id="22" name="CaixaDeTexto 21">
                        <a:extLst>
                          <a:ext uri="{FF2B5EF4-FFF2-40B4-BE49-F238E27FC236}">
                            <a16:creationId xmlns:a16="http://schemas.microsoft.com/office/drawing/2014/main" id="{FA02403E-EF6A-4600-B7D5-7BE45FA66D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32668" y="4415101"/>
                        <a:ext cx="12070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BR" dirty="0"/>
                          <a:t>n</a:t>
                        </a:r>
                        <a:r>
                          <a:rPr lang="pt-BR" baseline="-25000" dirty="0"/>
                          <a:t>2</a:t>
                        </a:r>
                        <a:endParaRPr lang="pt-BR" dirty="0"/>
                      </a:p>
                    </p:txBody>
                  </p:sp>
                </p:grpSp>
                <p:sp>
                  <p:nvSpPr>
                    <p:cNvPr id="16" name="CaixaDeTexto 15">
                      <a:extLst>
                        <a:ext uri="{FF2B5EF4-FFF2-40B4-BE49-F238E27FC236}">
                          <a16:creationId xmlns:a16="http://schemas.microsoft.com/office/drawing/2014/main" id="{B8A11414-1A4F-488B-8573-DA1C8C809A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70528" y="3864312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" name="CaixaDeTexto 16">
                      <a:extLst>
                        <a:ext uri="{FF2B5EF4-FFF2-40B4-BE49-F238E27FC236}">
                          <a16:creationId xmlns:a16="http://schemas.microsoft.com/office/drawing/2014/main" id="{8F67E9AA-B82B-4B34-AC4F-E9A8585A18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5252" y="6078499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" name="CaixaDeTexto 17">
                      <a:extLst>
                        <a:ext uri="{FF2B5EF4-FFF2-40B4-BE49-F238E27FC236}">
                          <a16:creationId xmlns:a16="http://schemas.microsoft.com/office/drawing/2014/main" id="{1163AFB0-BD84-4A1C-B05C-BADCC8501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1815" y="3869694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9" name="CaixaDeTexto 18">
                      <a:extLst>
                        <a:ext uri="{FF2B5EF4-FFF2-40B4-BE49-F238E27FC236}">
                          <a16:creationId xmlns:a16="http://schemas.microsoft.com/office/drawing/2014/main" id="{AEF2CD21-0621-4D43-BBF1-360681A1A8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44839" y="4704399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14" name="Retângulo 13">
                    <a:extLst>
                      <a:ext uri="{FF2B5EF4-FFF2-40B4-BE49-F238E27FC236}">
                        <a16:creationId xmlns:a16="http://schemas.microsoft.com/office/drawing/2014/main" id="{0902EF6D-3A12-48EF-9D42-E4AB5C845000}"/>
                      </a:ext>
                    </a:extLst>
                  </p:cNvPr>
                  <p:cNvSpPr/>
                  <p:nvPr/>
                </p:nvSpPr>
                <p:spPr>
                  <a:xfrm>
                    <a:off x="3291097" y="4415101"/>
                    <a:ext cx="272139" cy="2411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5D7716F7-F809-475C-9CF3-C7DBFA45FEE0}"/>
                    </a:ext>
                  </a:extLst>
                </p:cNvPr>
                <p:cNvSpPr/>
                <p:nvPr/>
              </p:nvSpPr>
              <p:spPr>
                <a:xfrm>
                  <a:off x="9173730" y="4394090"/>
                  <a:ext cx="246959" cy="283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89602EF-A291-4832-8E09-F69C537CAA71}"/>
                  </a:ext>
                </a:extLst>
              </p:cNvPr>
              <p:cNvSpPr txBox="1"/>
              <p:nvPr/>
            </p:nvSpPr>
            <p:spPr>
              <a:xfrm>
                <a:off x="9380762" y="4308608"/>
                <a:ext cx="1187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y</a:t>
                </a:r>
                <a:r>
                  <a:rPr lang="pt-BR" baseline="-25000" dirty="0">
                    <a:solidFill>
                      <a:srgbClr val="FF0000"/>
                    </a:solidFill>
                  </a:rPr>
                  <a:t>2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1FCF4AC-CE66-4F7F-84A7-E8EFC745B5E3}"/>
                </a:ext>
              </a:extLst>
            </p:cNvPr>
            <p:cNvSpPr txBox="1"/>
            <p:nvPr/>
          </p:nvSpPr>
          <p:spPr>
            <a:xfrm>
              <a:off x="5084818" y="5241166"/>
              <a:ext cx="884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  <a:r>
                <a:rPr lang="pt-BR" baseline="-25000" dirty="0">
                  <a:solidFill>
                    <a:srgbClr val="FF0000"/>
                  </a:solidFill>
                </a:rPr>
                <a:t>1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412B7BF-93AA-4A0F-BCA1-4AB943F26148}"/>
                </a:ext>
              </a:extLst>
            </p:cNvPr>
            <p:cNvSpPr/>
            <p:nvPr/>
          </p:nvSpPr>
          <p:spPr>
            <a:xfrm>
              <a:off x="5449864" y="5311409"/>
              <a:ext cx="289843" cy="299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048BE32-3F5D-4718-8F21-EB67AD0565A1}"/>
              </a:ext>
            </a:extLst>
          </p:cNvPr>
          <p:cNvSpPr txBox="1"/>
          <p:nvPr/>
        </p:nvSpPr>
        <p:spPr>
          <a:xfrm>
            <a:off x="7702836" y="5318821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Resposta: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89A0F85-AB97-4852-A317-6388E96BD9A7}"/>
              </a:ext>
            </a:extLst>
          </p:cNvPr>
          <p:cNvSpPr txBox="1"/>
          <p:nvPr/>
        </p:nvSpPr>
        <p:spPr>
          <a:xfrm>
            <a:off x="566610" y="363794"/>
            <a:ext cx="1117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13 - </a:t>
            </a:r>
            <a:r>
              <a:rPr lang="pt-BR" dirty="0"/>
              <a:t>Calcular o coeficiente de rugosidade global, bem como a máxima vazão transportada, para o córrego Proença, em Campinas sendo que sua seção transversal é constituída parcialmente com gabião ( n</a:t>
            </a:r>
            <a:r>
              <a:rPr lang="pt-BR" baseline="-25000" dirty="0"/>
              <a:t>2</a:t>
            </a:r>
            <a:r>
              <a:rPr lang="pt-BR" dirty="0"/>
              <a:t>= 0,030) e o fundo revestido em concreto sem acabamento ( n</a:t>
            </a:r>
            <a:r>
              <a:rPr lang="pt-BR" baseline="-25000" dirty="0"/>
              <a:t>1</a:t>
            </a:r>
            <a:r>
              <a:rPr lang="pt-BR" dirty="0"/>
              <a:t>= 0,017). Sabe-se que o córrego quando sua vazão é máxima atinge a altura de lâmina de água de 1,6 m.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7D889FD6-35D7-4045-B16B-C447B9B78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034" y="1508949"/>
            <a:ext cx="2167529" cy="1682919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A2B4BC34-8F3D-437B-9FD6-90A38EB1F9AE}"/>
              </a:ext>
            </a:extLst>
          </p:cNvPr>
          <p:cNvSpPr txBox="1"/>
          <p:nvPr/>
        </p:nvSpPr>
        <p:spPr>
          <a:xfrm>
            <a:off x="6315459" y="2093588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4B0E897B-7891-41F7-BE7F-322AC526B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83604"/>
              </p:ext>
            </p:extLst>
          </p:nvPr>
        </p:nvGraphicFramePr>
        <p:xfrm>
          <a:off x="7536575" y="1955290"/>
          <a:ext cx="26685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1701720" imgH="406080" progId="Equation.DSMT4">
                  <p:embed/>
                </p:oleObj>
              </mc:Choice>
              <mc:Fallback>
                <p:oleObj name="Equation" r:id="rId5" imgW="1701720" imgH="40608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DC43AD0F-E3AD-4329-842F-EC1C77AA82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6575" y="1955290"/>
                        <a:ext cx="26685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9EF3C6D-D1CF-4721-8C16-E02456DF4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61229"/>
              </p:ext>
            </p:extLst>
          </p:nvPr>
        </p:nvGraphicFramePr>
        <p:xfrm>
          <a:off x="7347315" y="5791855"/>
          <a:ext cx="1066229" cy="6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7" imgW="965160" imgH="609480" progId="Equation.DSMT4">
                  <p:embed/>
                </p:oleObj>
              </mc:Choice>
              <mc:Fallback>
                <p:oleObj name="Equation" r:id="rId7" imgW="965160" imgH="6094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42FDD850-203B-48C4-94C4-19287C91B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7315" y="5791855"/>
                        <a:ext cx="1066229" cy="6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38BF48DB-945A-4B98-B294-17184D97869E}"/>
              </a:ext>
            </a:extLst>
          </p:cNvPr>
          <p:cNvSpPr/>
          <p:nvPr/>
        </p:nvSpPr>
        <p:spPr>
          <a:xfrm>
            <a:off x="8559122" y="6187982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9B98071F-FE08-462D-BCE5-2A3376627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000752"/>
              </p:ext>
            </p:extLst>
          </p:nvPr>
        </p:nvGraphicFramePr>
        <p:xfrm>
          <a:off x="9159655" y="5950425"/>
          <a:ext cx="22177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9" imgW="1765080" imgH="406080" progId="Equation.DSMT4">
                  <p:embed/>
                </p:oleObj>
              </mc:Choice>
              <mc:Fallback>
                <p:oleObj name="Equation" r:id="rId9" imgW="176508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ECFA86A-F1B5-463A-ADE2-49AE8375C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59655" y="5950425"/>
                        <a:ext cx="2217737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1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099751-BCB7-499F-B43C-C61B5B4D1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506" y="2623821"/>
            <a:ext cx="3734124" cy="37341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30F716-8AFE-4DFD-A176-77B65B7281AA}"/>
              </a:ext>
            </a:extLst>
          </p:cNvPr>
          <p:cNvSpPr txBox="1"/>
          <p:nvPr/>
        </p:nvSpPr>
        <p:spPr>
          <a:xfrm rot="348076">
            <a:off x="9173141" y="5382570"/>
            <a:ext cx="24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PROBLEMAS A ENFRENTAR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525D2D4-94E1-4F0B-9ACA-088516851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0" y="647700"/>
            <a:ext cx="5086350" cy="55626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04FCB1-0106-4FE8-AB2D-4A42D4DF8D47}"/>
              </a:ext>
            </a:extLst>
          </p:cNvPr>
          <p:cNvSpPr txBox="1"/>
          <p:nvPr/>
        </p:nvSpPr>
        <p:spPr>
          <a:xfrm>
            <a:off x="2890683" y="2310581"/>
            <a:ext cx="283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n, A e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há infinitas vazões Q que satisfazem a equação de movimento, ficando Q associada a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</a:t>
            </a:r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87A00FED-14E3-4DF3-94B1-A61D841AF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088388"/>
              </p:ext>
            </p:extLst>
          </p:nvPr>
        </p:nvGraphicFramePr>
        <p:xfrm>
          <a:off x="3168048" y="3510910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6" imgW="1346040" imgH="406080" progId="Equation.DSMT4">
                  <p:embed/>
                </p:oleObj>
              </mc:Choice>
              <mc:Fallback>
                <p:oleObj name="Equation" r:id="rId6" imgW="134604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54EF0888-DECA-45DA-8BB8-5B345DA18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8048" y="3510910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71D7591B-3250-45A5-AB5E-5625D493B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88" y="306444"/>
            <a:ext cx="1714649" cy="26215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86B1873-BB16-4934-9410-67F9C510A743}"/>
              </a:ext>
            </a:extLst>
          </p:cNvPr>
          <p:cNvSpPr txBox="1"/>
          <p:nvPr/>
        </p:nvSpPr>
        <p:spPr>
          <a:xfrm>
            <a:off x="6752448" y="355312"/>
            <a:ext cx="6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4F6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9F8F1A8-2B18-4C02-A96C-5628C1331C5C}"/>
              </a:ext>
            </a:extLst>
          </p:cNvPr>
          <p:cNvSpPr txBox="1"/>
          <p:nvPr/>
        </p:nvSpPr>
        <p:spPr>
          <a:xfrm>
            <a:off x="7747819" y="878533"/>
            <a:ext cx="3782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HIDRAULICAMENTE DETERMINADO: neste caso, com os dados, a equação do movimento e a equação da continuidade, obtém-se a solução.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80A5A2D-907E-4856-817D-9C642F0B31BE}"/>
              </a:ext>
            </a:extLst>
          </p:cNvPr>
          <p:cNvCxnSpPr/>
          <p:nvPr/>
        </p:nvCxnSpPr>
        <p:spPr>
          <a:xfrm flipH="1">
            <a:off x="5751873" y="2841520"/>
            <a:ext cx="18087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5A2DEC3-2D86-4AA6-ADDA-23D739FFD7A7}"/>
              </a:ext>
            </a:extLst>
          </p:cNvPr>
          <p:cNvCxnSpPr>
            <a:cxnSpLocks/>
          </p:cNvCxnSpPr>
          <p:nvPr/>
        </p:nvCxnSpPr>
        <p:spPr>
          <a:xfrm>
            <a:off x="5771534" y="2802594"/>
            <a:ext cx="0" cy="3447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C26DAB38-210A-4609-B28E-767D92AAE29A}"/>
              </a:ext>
            </a:extLst>
          </p:cNvPr>
          <p:cNvSpPr/>
          <p:nvPr/>
        </p:nvSpPr>
        <p:spPr>
          <a:xfrm rot="3204497">
            <a:off x="8550205" y="1942414"/>
            <a:ext cx="194748" cy="1525712"/>
          </a:xfrm>
          <a:prstGeom prst="downArrow">
            <a:avLst/>
          </a:prstGeom>
          <a:ln>
            <a:solidFill>
              <a:srgbClr val="4472C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4B9761-C5D4-4E06-8524-420198E289BE}"/>
              </a:ext>
            </a:extLst>
          </p:cNvPr>
          <p:cNvSpPr txBox="1"/>
          <p:nvPr/>
        </p:nvSpPr>
        <p:spPr>
          <a:xfrm>
            <a:off x="5914788" y="3106994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Dados n, A,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Q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8B3A77-0200-4181-9F86-567B23227FEA}"/>
              </a:ext>
            </a:extLst>
          </p:cNvPr>
          <p:cNvSpPr txBox="1"/>
          <p:nvPr/>
        </p:nvSpPr>
        <p:spPr>
          <a:xfrm>
            <a:off x="5963951" y="4141731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Dados n, A,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B9A467-CF7D-4662-AEDF-64E8AF38AA76}"/>
              </a:ext>
            </a:extLst>
          </p:cNvPr>
          <p:cNvSpPr txBox="1"/>
          <p:nvPr/>
        </p:nvSpPr>
        <p:spPr>
          <a:xfrm>
            <a:off x="5914788" y="5209313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Dados n, Q, e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A e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1D87F4B-4CC6-47B9-AF3C-C199A77E5C99}"/>
              </a:ext>
            </a:extLst>
          </p:cNvPr>
          <p:cNvGrpSpPr/>
          <p:nvPr/>
        </p:nvGrpSpPr>
        <p:grpSpPr>
          <a:xfrm>
            <a:off x="5914788" y="5209313"/>
            <a:ext cx="2785428" cy="1125150"/>
            <a:chOff x="5914788" y="5209313"/>
            <a:chExt cx="2785428" cy="1125150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A1CBCD85-DDDA-456D-A911-9BBF3EE50A65}"/>
                </a:ext>
              </a:extLst>
            </p:cNvPr>
            <p:cNvSpPr/>
            <p:nvPr/>
          </p:nvSpPr>
          <p:spPr>
            <a:xfrm>
              <a:off x="5914788" y="5209313"/>
              <a:ext cx="1989410" cy="6463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eta: para Baixo 6">
              <a:extLst>
                <a:ext uri="{FF2B5EF4-FFF2-40B4-BE49-F238E27FC236}">
                  <a16:creationId xmlns:a16="http://schemas.microsoft.com/office/drawing/2014/main" id="{BD1D45DB-C996-4BFC-9F4E-204F459A2994}"/>
                </a:ext>
              </a:extLst>
            </p:cNvPr>
            <p:cNvSpPr/>
            <p:nvPr/>
          </p:nvSpPr>
          <p:spPr>
            <a:xfrm>
              <a:off x="6853084" y="5855644"/>
              <a:ext cx="117984" cy="21085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1CEA807-D551-454B-83FA-185628A4739E}"/>
                </a:ext>
              </a:extLst>
            </p:cNvPr>
            <p:cNvSpPr txBox="1"/>
            <p:nvPr/>
          </p:nvSpPr>
          <p:spPr>
            <a:xfrm>
              <a:off x="6710807" y="5965131"/>
              <a:ext cx="1989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mais trabalhoso</a:t>
              </a:r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9532C61F-5B82-4F20-A4F7-3424A81A66A9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5" grpId="0" animBg="1"/>
      <p:bldP spid="4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A23E9C-B95F-4DCC-8F62-D20542AC57A5}"/>
              </a:ext>
            </a:extLst>
          </p:cNvPr>
          <p:cNvSpPr txBox="1"/>
          <p:nvPr/>
        </p:nvSpPr>
        <p:spPr>
          <a:xfrm>
            <a:off x="353960" y="304800"/>
            <a:ext cx="1148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5563" indent="-259556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7: A água deve ser transportada em um canal retangular de concreto sem acabamento com uma largura da parte inferior de 1,22 m com uma vazão de 1,45 m³/s. O terreno é tal que o fundo do canal caí 0,61 m a cada 304,8 m. Determine a profundidade do canal (y).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476DED-B6B5-4EEB-ABFD-1305F442A1B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F2187F-96DC-4DFA-8B70-00B3517E0443}"/>
              </a:ext>
            </a:extLst>
          </p:cNvPr>
          <p:cNvGrpSpPr/>
          <p:nvPr/>
        </p:nvGrpSpPr>
        <p:grpSpPr>
          <a:xfrm>
            <a:off x="9183323" y="1426782"/>
            <a:ext cx="1510145" cy="1524000"/>
            <a:chOff x="2258291" y="1565564"/>
            <a:chExt cx="1510145" cy="1524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EB5E557-706F-4C4A-BF24-44D2710EF050}"/>
                </a:ext>
              </a:extLst>
            </p:cNvPr>
            <p:cNvSpPr/>
            <p:nvPr/>
          </p:nvSpPr>
          <p:spPr>
            <a:xfrm>
              <a:off x="2258291" y="2119745"/>
              <a:ext cx="1510145" cy="96981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09D9F4B-6373-4608-A4C0-FA0B5CD22801}"/>
                </a:ext>
              </a:extLst>
            </p:cNvPr>
            <p:cNvCxnSpPr/>
            <p:nvPr/>
          </p:nvCxnSpPr>
          <p:spPr>
            <a:xfrm flipV="1">
              <a:off x="2258291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573011AD-FE8F-480E-8B6C-CB89173CBD38}"/>
                </a:ext>
              </a:extLst>
            </p:cNvPr>
            <p:cNvCxnSpPr/>
            <p:nvPr/>
          </p:nvCxnSpPr>
          <p:spPr>
            <a:xfrm>
              <a:off x="2258291" y="3089564"/>
              <a:ext cx="1510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7A1A34F-4203-4F01-B664-9F5104474A22}"/>
                </a:ext>
              </a:extLst>
            </p:cNvPr>
            <p:cNvCxnSpPr/>
            <p:nvPr/>
          </p:nvCxnSpPr>
          <p:spPr>
            <a:xfrm flipV="1">
              <a:off x="3768436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85E20B-93B7-482E-BD7E-88DDFBC5C621}"/>
              </a:ext>
            </a:extLst>
          </p:cNvPr>
          <p:cNvCxnSpPr>
            <a:cxnSpLocks/>
          </p:cNvCxnSpPr>
          <p:nvPr/>
        </p:nvCxnSpPr>
        <p:spPr>
          <a:xfrm>
            <a:off x="9183323" y="2950782"/>
            <a:ext cx="0" cy="6478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B1FD261-8B9B-413A-B71B-EAA0E561D79C}"/>
              </a:ext>
            </a:extLst>
          </p:cNvPr>
          <p:cNvCxnSpPr>
            <a:cxnSpLocks/>
          </p:cNvCxnSpPr>
          <p:nvPr/>
        </p:nvCxnSpPr>
        <p:spPr>
          <a:xfrm>
            <a:off x="10693468" y="2950782"/>
            <a:ext cx="0" cy="6478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D6FD333-EA46-4EED-AB34-6425444C82E8}"/>
              </a:ext>
            </a:extLst>
          </p:cNvPr>
          <p:cNvCxnSpPr/>
          <p:nvPr/>
        </p:nvCxnSpPr>
        <p:spPr>
          <a:xfrm>
            <a:off x="9183323" y="3429000"/>
            <a:ext cx="151014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B6C376-ADD2-4578-BE4D-BCD83EAA1AEA}"/>
              </a:ext>
            </a:extLst>
          </p:cNvPr>
          <p:cNvSpPr txBox="1"/>
          <p:nvPr/>
        </p:nvSpPr>
        <p:spPr>
          <a:xfrm>
            <a:off x="9517621" y="3106994"/>
            <a:ext cx="126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1,22 m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F7FB976-3D4C-446A-9760-597957867365}"/>
              </a:ext>
            </a:extLst>
          </p:cNvPr>
          <p:cNvCxnSpPr/>
          <p:nvPr/>
        </p:nvCxnSpPr>
        <p:spPr>
          <a:xfrm>
            <a:off x="10781954" y="2950782"/>
            <a:ext cx="613629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FA74A1D-1CD6-4505-BD30-13354EF8B6AA}"/>
              </a:ext>
            </a:extLst>
          </p:cNvPr>
          <p:cNvCxnSpPr/>
          <p:nvPr/>
        </p:nvCxnSpPr>
        <p:spPr>
          <a:xfrm>
            <a:off x="10781954" y="1986984"/>
            <a:ext cx="613629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E6C1559-5996-404E-9B3B-DC9A13E25E79}"/>
              </a:ext>
            </a:extLst>
          </p:cNvPr>
          <p:cNvCxnSpPr/>
          <p:nvPr/>
        </p:nvCxnSpPr>
        <p:spPr>
          <a:xfrm>
            <a:off x="11169441" y="1980963"/>
            <a:ext cx="0" cy="9698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7475A6-6D13-4D40-A13B-13C36BE124F6}"/>
              </a:ext>
            </a:extLst>
          </p:cNvPr>
          <p:cNvSpPr txBox="1"/>
          <p:nvPr/>
        </p:nvSpPr>
        <p:spPr>
          <a:xfrm>
            <a:off x="10870439" y="2188782"/>
            <a:ext cx="6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1C5F1E8-8C30-49D3-80D0-5FBC8D91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14" y="1157993"/>
            <a:ext cx="2831998" cy="2831998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2CBC5E5A-16B3-4DD8-964C-3554D6AC9166}"/>
              </a:ext>
            </a:extLst>
          </p:cNvPr>
          <p:cNvSpPr/>
          <p:nvPr/>
        </p:nvSpPr>
        <p:spPr>
          <a:xfrm>
            <a:off x="2664555" y="1514168"/>
            <a:ext cx="6184469" cy="2320413"/>
          </a:xfrm>
          <a:prstGeom prst="wedgeEllipseCallout">
            <a:avLst>
              <a:gd name="adj1" fmla="val -58848"/>
              <a:gd name="adj2" fmla="val 3199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Sabendo-se que os canais uniformes e escoamentos uniformes não existem na prática, as soluções são sempre aproximadas, não se justificando estender os cálculos além de 3 algarismos significativos.</a:t>
            </a:r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9B5D3002-E426-4C46-9E4F-EC9255F07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42712"/>
              </p:ext>
            </p:extLst>
          </p:nvPr>
        </p:nvGraphicFramePr>
        <p:xfrm>
          <a:off x="568991" y="4016550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" name="Equation" r:id="rId5" imgW="1346040" imgH="406080" progId="Equation.DSMT4">
                  <p:embed/>
                </p:oleObj>
              </mc:Choice>
              <mc:Fallback>
                <p:oleObj name="Equation" r:id="rId5" imgW="1346040" imgH="4060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87A00FED-14E3-4DF3-94B1-A61D841AF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91" y="4016550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26">
            <a:extLst>
              <a:ext uri="{FF2B5EF4-FFF2-40B4-BE49-F238E27FC236}">
                <a16:creationId xmlns:a16="http://schemas.microsoft.com/office/drawing/2014/main" id="{135FE9CC-99A8-4736-B16C-209BA0B3E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798" y="5019393"/>
            <a:ext cx="6363251" cy="335309"/>
          </a:xfrm>
          <a:prstGeom prst="rect">
            <a:avLst/>
          </a:prstGeom>
        </p:spPr>
      </p:pic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90EA650B-AA2F-43BF-8EAC-DF14EA0F9B79}"/>
              </a:ext>
            </a:extLst>
          </p:cNvPr>
          <p:cNvSpPr/>
          <p:nvPr/>
        </p:nvSpPr>
        <p:spPr>
          <a:xfrm>
            <a:off x="6044612" y="4572487"/>
            <a:ext cx="265471" cy="4251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6075992E-9AC4-4977-A0A8-B69B39DEDDE8}"/>
              </a:ext>
            </a:extLst>
          </p:cNvPr>
          <p:cNvSpPr/>
          <p:nvPr/>
        </p:nvSpPr>
        <p:spPr>
          <a:xfrm>
            <a:off x="8197869" y="4548978"/>
            <a:ext cx="265471" cy="4251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FD782991-0B1D-4F36-9611-B964F13FD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552039"/>
              </p:ext>
            </p:extLst>
          </p:nvPr>
        </p:nvGraphicFramePr>
        <p:xfrm>
          <a:off x="5510041" y="4010127"/>
          <a:ext cx="1442764" cy="65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Equation" r:id="rId8" imgW="977760" imgH="444240" progId="Equation.DSMT4">
                  <p:embed/>
                </p:oleObj>
              </mc:Choice>
              <mc:Fallback>
                <p:oleObj name="Equation" r:id="rId8" imgW="977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0041" y="4010127"/>
                        <a:ext cx="1442764" cy="655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28CA4C11-088D-48C6-A22F-14A2C6769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59559"/>
              </p:ext>
            </p:extLst>
          </p:nvPr>
        </p:nvGraphicFramePr>
        <p:xfrm>
          <a:off x="7309292" y="4201011"/>
          <a:ext cx="18557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" name="Equation" r:id="rId10" imgW="1257120" imgH="253800" progId="Equation.DSMT4">
                  <p:embed/>
                </p:oleObj>
              </mc:Choice>
              <mc:Fallback>
                <p:oleObj name="Equation" r:id="rId10" imgW="1257120" imgH="2538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FD782991-0B1D-4F36-9611-B964F13F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9292" y="4201011"/>
                        <a:ext cx="18557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622E9450-E157-4E53-AE58-AEE6B263C9C6}"/>
              </a:ext>
            </a:extLst>
          </p:cNvPr>
          <p:cNvSpPr/>
          <p:nvPr/>
        </p:nvSpPr>
        <p:spPr>
          <a:xfrm>
            <a:off x="3129347" y="5538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Tabela – extraída do livro Mecânica dos Fluidos  de Frank M. White – </a:t>
            </a:r>
            <a:r>
              <a:rPr lang="pt-BR" dirty="0" err="1"/>
              <a:t>pg</a:t>
            </a:r>
            <a:r>
              <a:rPr lang="pt-BR" dirty="0"/>
              <a:t> 463 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03EA4C0-4ABC-4851-A8F8-90486D910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11229"/>
              </p:ext>
            </p:extLst>
          </p:nvPr>
        </p:nvGraphicFramePr>
        <p:xfrm>
          <a:off x="588963" y="4937125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" name="Equation" r:id="rId12" imgW="1295280" imgH="253800" progId="Equation.DSMT4">
                  <p:embed/>
                </p:oleObj>
              </mc:Choice>
              <mc:Fallback>
                <p:oleObj name="Equation" r:id="rId12" imgW="1295280" imgH="2538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9B5D3002-E426-4C46-9E4F-EC9255F07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963" y="4937125"/>
                        <a:ext cx="2197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99BA172-3F88-48F9-B434-1D6A2C03B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20152"/>
              </p:ext>
            </p:extLst>
          </p:nvPr>
        </p:nvGraphicFramePr>
        <p:xfrm>
          <a:off x="631825" y="5538788"/>
          <a:ext cx="20685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" name="Equation" r:id="rId14" imgW="1218960" imgH="444240" progId="Equation.DSMT4">
                  <p:embed/>
                </p:oleObj>
              </mc:Choice>
              <mc:Fallback>
                <p:oleObj name="Equation" r:id="rId14" imgW="1218960" imgH="4442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03EA4C0-4ABC-4851-A8F8-90486D910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1825" y="5538788"/>
                        <a:ext cx="206851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6AA8375-0699-44D3-AF0D-634992EA4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352274"/>
              </p:ext>
            </p:extLst>
          </p:nvPr>
        </p:nvGraphicFramePr>
        <p:xfrm>
          <a:off x="9598074" y="4922902"/>
          <a:ext cx="22399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" name="Equation" r:id="rId16" imgW="1320480" imgH="253800" progId="Equation.DSMT4">
                  <p:embed/>
                </p:oleObj>
              </mc:Choice>
              <mc:Fallback>
                <p:oleObj name="Equation" r:id="rId16" imgW="1320480" imgH="2538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03EA4C0-4ABC-4851-A8F8-90486D910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98074" y="4922902"/>
                        <a:ext cx="22399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21941C4-7D5A-41D2-AA18-B9773F0D7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648110"/>
              </p:ext>
            </p:extLst>
          </p:nvPr>
        </p:nvGraphicFramePr>
        <p:xfrm>
          <a:off x="9334369" y="5582417"/>
          <a:ext cx="2476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" name="Equation" r:id="rId18" imgW="1460160" imgH="431640" progId="Equation.DSMT4">
                  <p:embed/>
                </p:oleObj>
              </mc:Choice>
              <mc:Fallback>
                <p:oleObj name="Equation" r:id="rId18" imgW="1460160" imgH="431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03EA4C0-4ABC-4851-A8F8-90486D910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334369" y="5582417"/>
                        <a:ext cx="2476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4" grpId="0" animBg="1"/>
      <p:bldP spid="28" grpId="0" animBg="1"/>
      <p:bldP spid="29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590A86-3FFD-4291-BC94-620019DE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4" y="166687"/>
            <a:ext cx="4695825" cy="6524625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5055592-77B9-4759-94B6-70669C54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737" y="176062"/>
            <a:ext cx="4746664" cy="6524625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2F18285-7BA3-4A4F-9B8E-F87241463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21348"/>
              </p:ext>
            </p:extLst>
          </p:nvPr>
        </p:nvGraphicFramePr>
        <p:xfrm>
          <a:off x="11316810" y="3466282"/>
          <a:ext cx="539381" cy="40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Equation" r:id="rId6" imgW="609480" imgH="457200" progId="Equation.DSMT4">
                  <p:embed/>
                </p:oleObj>
              </mc:Choice>
              <mc:Fallback>
                <p:oleObj name="Equation" r:id="rId6" imgW="609480" imgH="457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A3FB63D-E19F-4537-A9A1-9466425F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16810" y="3466282"/>
                        <a:ext cx="539381" cy="40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8E830594-F2F2-4D1F-9018-3E09CF9450F2}"/>
              </a:ext>
            </a:extLst>
          </p:cNvPr>
          <p:cNvSpPr/>
          <p:nvPr/>
        </p:nvSpPr>
        <p:spPr>
          <a:xfrm>
            <a:off x="11524107" y="3037567"/>
            <a:ext cx="130124" cy="4033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DBACFB5-49AA-4898-A851-B0B97FD01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68083"/>
              </p:ext>
            </p:extLst>
          </p:nvPr>
        </p:nvGraphicFramePr>
        <p:xfrm>
          <a:off x="11466159" y="2752043"/>
          <a:ext cx="244257" cy="25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Equation" r:id="rId8" imgW="241200" imgH="253800" progId="Equation.DSMT4">
                  <p:embed/>
                </p:oleObj>
              </mc:Choice>
              <mc:Fallback>
                <p:oleObj name="Equation" r:id="rId8" imgW="241200" imgH="2538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59C2B12-B811-42A7-B0DE-4E530AA86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66159" y="2752043"/>
                        <a:ext cx="244257" cy="25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39F9D0A-FC54-4104-9589-A3E19D9A6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20494"/>
              </p:ext>
            </p:extLst>
          </p:nvPr>
        </p:nvGraphicFramePr>
        <p:xfrm>
          <a:off x="5521800" y="3466282"/>
          <a:ext cx="539381" cy="40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Equation" r:id="rId10" imgW="609480" imgH="457200" progId="Equation.DSMT4">
                  <p:embed/>
                </p:oleObj>
              </mc:Choice>
              <mc:Fallback>
                <p:oleObj name="Equation" r:id="rId10" imgW="609480" imgH="457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2F18285-7BA3-4A4F-9B8E-F87241463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1800" y="3466282"/>
                        <a:ext cx="539381" cy="40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03E1ADA-D6D0-4522-B199-9F654CD3E6B0}"/>
              </a:ext>
            </a:extLst>
          </p:cNvPr>
          <p:cNvSpPr/>
          <p:nvPr/>
        </p:nvSpPr>
        <p:spPr>
          <a:xfrm>
            <a:off x="5729097" y="3037567"/>
            <a:ext cx="130124" cy="4033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6762D82-FB10-4A6F-852A-188246B97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09929"/>
              </p:ext>
            </p:extLst>
          </p:nvPr>
        </p:nvGraphicFramePr>
        <p:xfrm>
          <a:off x="5671149" y="2752043"/>
          <a:ext cx="244257" cy="25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Equation" r:id="rId11" imgW="241200" imgH="253800" progId="Equation.DSMT4">
                  <p:embed/>
                </p:oleObj>
              </mc:Choice>
              <mc:Fallback>
                <p:oleObj name="Equation" r:id="rId11" imgW="24120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DBACFB5-49AA-4898-A851-B0B97FD01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1149" y="2752043"/>
                        <a:ext cx="244257" cy="25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89EA1A7-C12F-4287-9099-BA12E4E6B55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F3C8AD-9395-48D0-9EA4-6204378F4D26}"/>
              </a:ext>
            </a:extLst>
          </p:cNvPr>
          <p:cNvSpPr txBox="1"/>
          <p:nvPr/>
        </p:nvSpPr>
        <p:spPr>
          <a:xfrm>
            <a:off x="5096075" y="142529"/>
            <a:ext cx="684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273 e 274 do livro Hidráulica Básica – 4</a:t>
            </a:r>
            <a:r>
              <a:rPr lang="pt-BR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</a:t>
            </a: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edição escrito por  Rodrigo de Melo Porto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612EA1C-69D8-478E-8232-E5D3D272FD97}"/>
              </a:ext>
            </a:extLst>
          </p:cNvPr>
          <p:cNvSpPr/>
          <p:nvPr/>
        </p:nvSpPr>
        <p:spPr>
          <a:xfrm>
            <a:off x="593686" y="2989492"/>
            <a:ext cx="4624749" cy="196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0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E8B602-2397-41E7-84D5-AB7B25EDB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83" y="2971839"/>
            <a:ext cx="2197062" cy="26817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F9FD81-57B9-4871-82D0-BC1C9AE5D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3" y="441780"/>
            <a:ext cx="2733612" cy="25300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A90A114-7D8B-40B5-BACD-2169F6603979}"/>
              </a:ext>
            </a:extLst>
          </p:cNvPr>
          <p:cNvSpPr txBox="1"/>
          <p:nvPr/>
        </p:nvSpPr>
        <p:spPr>
          <a:xfrm rot="484791">
            <a:off x="1366191" y="665844"/>
            <a:ext cx="1619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 proposta pelo professor Azevedo Netto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4D4AFB8-BC83-4B56-9386-0FA0D89B8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95809"/>
              </p:ext>
            </p:extLst>
          </p:nvPr>
        </p:nvGraphicFramePr>
        <p:xfrm>
          <a:off x="4233957" y="531750"/>
          <a:ext cx="20685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" name="Equation" r:id="rId6" imgW="1218960" imgH="495000" progId="Equation.DSMT4">
                  <p:embed/>
                </p:oleObj>
              </mc:Choice>
              <mc:Fallback>
                <p:oleObj name="Equation" r:id="rId6" imgW="1218960" imgH="4950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9B5D3002-E426-4C46-9E4F-EC9255F07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3957" y="531750"/>
                        <a:ext cx="206851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FA081C3-0AEE-4B69-A4D3-C93DDAAC2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93420"/>
              </p:ext>
            </p:extLst>
          </p:nvPr>
        </p:nvGraphicFramePr>
        <p:xfrm>
          <a:off x="6803720" y="352586"/>
          <a:ext cx="39655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1" name="Equation" r:id="rId8" imgW="2336760" imgH="736560" progId="Equation.DSMT4">
                  <p:embed/>
                </p:oleObj>
              </mc:Choice>
              <mc:Fallback>
                <p:oleObj name="Equation" r:id="rId8" imgW="2336760" imgH="7365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4D4AFB8-BC83-4B56-9386-0FA0D89B8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3720" y="352586"/>
                        <a:ext cx="3965575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775473F-7104-4561-94D2-05FF7D0F78BE}"/>
              </a:ext>
            </a:extLst>
          </p:cNvPr>
          <p:cNvSpPr/>
          <p:nvPr/>
        </p:nvSpPr>
        <p:spPr>
          <a:xfrm>
            <a:off x="6685935" y="352586"/>
            <a:ext cx="1494504" cy="124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227763-294B-4F28-9F0D-C95CF286F079}"/>
              </a:ext>
            </a:extLst>
          </p:cNvPr>
          <p:cNvSpPr txBox="1"/>
          <p:nvPr/>
        </p:nvSpPr>
        <p:spPr>
          <a:xfrm>
            <a:off x="5250426" y="1821185"/>
            <a:ext cx="143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017CB60-523C-42DC-9790-08089E70F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17314"/>
              </p:ext>
            </p:extLst>
          </p:nvPr>
        </p:nvGraphicFramePr>
        <p:xfrm>
          <a:off x="5635719" y="2119726"/>
          <a:ext cx="6667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2" name="Equation" r:id="rId10" imgW="393480" imgH="469800" progId="Equation.DSMT4">
                  <p:embed/>
                </p:oleObj>
              </mc:Choice>
              <mc:Fallback>
                <p:oleObj name="Equation" r:id="rId10" imgW="39348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4D4AFB8-BC83-4B56-9386-0FA0D89B8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5719" y="2119726"/>
                        <a:ext cx="66675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Dobrada 12">
            <a:extLst>
              <a:ext uri="{FF2B5EF4-FFF2-40B4-BE49-F238E27FC236}">
                <a16:creationId xmlns:a16="http://schemas.microsoft.com/office/drawing/2014/main" id="{2492103C-5C72-4D10-BA4D-457D9CA5C213}"/>
              </a:ext>
            </a:extLst>
          </p:cNvPr>
          <p:cNvSpPr/>
          <p:nvPr/>
        </p:nvSpPr>
        <p:spPr>
          <a:xfrm flipH="1" flipV="1">
            <a:off x="6461637" y="1601948"/>
            <a:ext cx="666750" cy="55461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2AE5E2-1141-4D25-B99D-7FBFACF8E6B5}"/>
              </a:ext>
            </a:extLst>
          </p:cNvPr>
          <p:cNvSpPr/>
          <p:nvPr/>
        </p:nvSpPr>
        <p:spPr>
          <a:xfrm>
            <a:off x="8534400" y="531750"/>
            <a:ext cx="1042219" cy="6874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40C7CF95-5775-49FA-AF1B-47B39F775CFA}"/>
              </a:ext>
            </a:extLst>
          </p:cNvPr>
          <p:cNvSpPr/>
          <p:nvPr/>
        </p:nvSpPr>
        <p:spPr>
          <a:xfrm>
            <a:off x="8996517" y="1219200"/>
            <a:ext cx="245806" cy="7969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8A492A44-1CB8-4325-99B7-1B453F07B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41187"/>
              </p:ext>
            </p:extLst>
          </p:nvPr>
        </p:nvGraphicFramePr>
        <p:xfrm>
          <a:off x="8339598" y="2005851"/>
          <a:ext cx="165676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" name="Equation" r:id="rId12" imgW="1002960" imgH="482400" progId="Equation.DSMT4">
                  <p:embed/>
                </p:oleObj>
              </mc:Choice>
              <mc:Fallback>
                <p:oleObj name="Equation" r:id="rId12" imgW="1002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9598" y="2005851"/>
                        <a:ext cx="165676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14F7E15A-2018-45CC-8F3A-72533ED91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3" y="3223127"/>
            <a:ext cx="1973751" cy="1988992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F924014C-C90B-4D25-9B90-EB8C8CBA5ACC}"/>
              </a:ext>
            </a:extLst>
          </p:cNvPr>
          <p:cNvSpPr/>
          <p:nvPr/>
        </p:nvSpPr>
        <p:spPr>
          <a:xfrm>
            <a:off x="4503174" y="2916651"/>
            <a:ext cx="2487561" cy="937594"/>
          </a:xfrm>
          <a:prstGeom prst="wedgeEllipseCallout">
            <a:avLst>
              <a:gd name="adj1" fmla="val -55926"/>
              <a:gd name="adj2" fmla="val 41527"/>
            </a:avLst>
          </a:prstGeom>
          <a:solidFill>
            <a:srgbClr val="84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Organizamos a tabela: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E93E911-2F09-457C-B3ED-902BEC71B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11486"/>
              </p:ext>
            </p:extLst>
          </p:nvPr>
        </p:nvGraphicFramePr>
        <p:xfrm>
          <a:off x="7073043" y="2916651"/>
          <a:ext cx="496497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64">
                  <a:extLst>
                    <a:ext uri="{9D8B030D-6E8A-4147-A177-3AD203B41FA5}">
                      <a16:colId xmlns:a16="http://schemas.microsoft.com/office/drawing/2014/main" val="465535615"/>
                    </a:ext>
                  </a:extLst>
                </a:gridCol>
                <a:gridCol w="734669">
                  <a:extLst>
                    <a:ext uri="{9D8B030D-6E8A-4147-A177-3AD203B41FA5}">
                      <a16:colId xmlns:a16="http://schemas.microsoft.com/office/drawing/2014/main" val="3251510986"/>
                    </a:ext>
                  </a:extLst>
                </a:gridCol>
                <a:gridCol w="841142">
                  <a:extLst>
                    <a:ext uri="{9D8B030D-6E8A-4147-A177-3AD203B41FA5}">
                      <a16:colId xmlns:a16="http://schemas.microsoft.com/office/drawing/2014/main" val="2497974969"/>
                    </a:ext>
                  </a:extLst>
                </a:gridCol>
                <a:gridCol w="777258">
                  <a:extLst>
                    <a:ext uri="{9D8B030D-6E8A-4147-A177-3AD203B41FA5}">
                      <a16:colId xmlns:a16="http://schemas.microsoft.com/office/drawing/2014/main" val="3529494935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val="2221625909"/>
                    </a:ext>
                  </a:extLst>
                </a:gridCol>
                <a:gridCol w="929059">
                  <a:extLst>
                    <a:ext uri="{9D8B030D-6E8A-4147-A177-3AD203B41FA5}">
                      <a16:colId xmlns:a16="http://schemas.microsoft.com/office/drawing/2014/main" val="2615812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y(m)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BR" dirty="0"/>
                        <a:t>(y)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A(y) (m²)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</a:t>
                      </a:r>
                      <a:r>
                        <a:rPr lang="pt-BR" baseline="-25000" dirty="0"/>
                        <a:t>H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0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20571"/>
                  </a:ext>
                </a:extLst>
              </a:tr>
            </a:tbl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A73E6AF-CEFD-4A01-AB5A-DBD2F8CDA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31089"/>
              </p:ext>
            </p:extLst>
          </p:nvPr>
        </p:nvGraphicFramePr>
        <p:xfrm>
          <a:off x="10199092" y="2991503"/>
          <a:ext cx="854725" cy="38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Equation" r:id="rId15" imgW="647640" imgH="291960" progId="Equation.DSMT4">
                  <p:embed/>
                </p:oleObj>
              </mc:Choice>
              <mc:Fallback>
                <p:oleObj name="Equation" r:id="rId15" imgW="6476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99092" y="2991503"/>
                        <a:ext cx="854725" cy="385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112FAC4-50AF-43C0-804C-AFA4343AD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52789"/>
              </p:ext>
            </p:extLst>
          </p:nvPr>
        </p:nvGraphicFramePr>
        <p:xfrm>
          <a:off x="11115434" y="3018372"/>
          <a:ext cx="10048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Equation" r:id="rId17" imgW="761760" imgH="291960" progId="Equation.DSMT4">
                  <p:embed/>
                </p:oleObj>
              </mc:Choice>
              <mc:Fallback>
                <p:oleObj name="Equation" r:id="rId17" imgW="761760" imgH="29196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A73E6AF-CEFD-4A01-AB5A-DBD2F8CDAB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115434" y="3018372"/>
                        <a:ext cx="10048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eta: para Cima 22">
            <a:extLst>
              <a:ext uri="{FF2B5EF4-FFF2-40B4-BE49-F238E27FC236}">
                <a16:creationId xmlns:a16="http://schemas.microsoft.com/office/drawing/2014/main" id="{CDB9A9A1-2AB8-4E22-94C0-CDC1D2C319F8}"/>
              </a:ext>
            </a:extLst>
          </p:cNvPr>
          <p:cNvSpPr/>
          <p:nvPr/>
        </p:nvSpPr>
        <p:spPr>
          <a:xfrm rot="2858045">
            <a:off x="6954472" y="3727229"/>
            <a:ext cx="235974" cy="481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D5ABFA-1AF8-464A-A649-4CDCEBADB7E6}"/>
              </a:ext>
            </a:extLst>
          </p:cNvPr>
          <p:cNvSpPr txBox="1"/>
          <p:nvPr/>
        </p:nvSpPr>
        <p:spPr>
          <a:xfrm>
            <a:off x="5565050" y="3954678"/>
            <a:ext cx="14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Atribuímos valor a y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BAAC4A-8626-4A24-BD07-C164A43A7E94}"/>
              </a:ext>
            </a:extLst>
          </p:cNvPr>
          <p:cNvSpPr txBox="1"/>
          <p:nvPr/>
        </p:nvSpPr>
        <p:spPr>
          <a:xfrm>
            <a:off x="9321333" y="4502998"/>
            <a:ext cx="135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96EE02B1-9498-44AB-A0BB-D287BC6BC5DB}"/>
              </a:ext>
            </a:extLst>
          </p:cNvPr>
          <p:cNvGrpSpPr/>
          <p:nvPr/>
        </p:nvGrpSpPr>
        <p:grpSpPr>
          <a:xfrm>
            <a:off x="8180440" y="3660058"/>
            <a:ext cx="3346879" cy="798459"/>
            <a:chOff x="8180440" y="3660058"/>
            <a:chExt cx="3346879" cy="798459"/>
          </a:xfrm>
        </p:grpSpPr>
        <p:sp>
          <p:nvSpPr>
            <p:cNvPr id="25" name="Chave Esquerda 24">
              <a:extLst>
                <a:ext uri="{FF2B5EF4-FFF2-40B4-BE49-F238E27FC236}">
                  <a16:creationId xmlns:a16="http://schemas.microsoft.com/office/drawing/2014/main" id="{87492788-1C42-411C-887D-22875D509DEF}"/>
                </a:ext>
              </a:extLst>
            </p:cNvPr>
            <p:cNvSpPr/>
            <p:nvPr/>
          </p:nvSpPr>
          <p:spPr>
            <a:xfrm rot="16200000">
              <a:off x="9465506" y="2396703"/>
              <a:ext cx="776748" cy="3346879"/>
            </a:xfrm>
            <a:prstGeom prst="leftBrace">
              <a:avLst/>
            </a:prstGeom>
            <a:noFill/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0EAC8855-D276-4083-8162-92EE33810B1D}"/>
                </a:ext>
              </a:extLst>
            </p:cNvPr>
            <p:cNvCxnSpPr/>
            <p:nvPr/>
          </p:nvCxnSpPr>
          <p:spPr>
            <a:xfrm>
              <a:off x="8996517" y="3681768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A2960AFB-0BAD-4FB7-81EF-9A84BB731E4F}"/>
                </a:ext>
              </a:extLst>
            </p:cNvPr>
            <p:cNvCxnSpPr/>
            <p:nvPr/>
          </p:nvCxnSpPr>
          <p:spPr>
            <a:xfrm>
              <a:off x="9847006" y="3733384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5B396EE-EDB8-4E70-93BE-140EC14C4A35}"/>
                </a:ext>
              </a:extLst>
            </p:cNvPr>
            <p:cNvCxnSpPr/>
            <p:nvPr/>
          </p:nvCxnSpPr>
          <p:spPr>
            <a:xfrm>
              <a:off x="10676310" y="3660058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30175D8A-846E-4AF2-9A8E-2B1C22C5A5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6608" y="5318232"/>
            <a:ext cx="1501270" cy="823031"/>
          </a:xfrm>
          <a:prstGeom prst="rect">
            <a:avLst/>
          </a:prstGeom>
        </p:spPr>
      </p:pic>
      <p:sp>
        <p:nvSpPr>
          <p:cNvPr id="34" name="Balão de Fala: Oval 33">
            <a:extLst>
              <a:ext uri="{FF2B5EF4-FFF2-40B4-BE49-F238E27FC236}">
                <a16:creationId xmlns:a16="http://schemas.microsoft.com/office/drawing/2014/main" id="{213576B1-5E7B-4F9B-BDC8-570CB04F5B04}"/>
              </a:ext>
            </a:extLst>
          </p:cNvPr>
          <p:cNvSpPr/>
          <p:nvPr/>
        </p:nvSpPr>
        <p:spPr>
          <a:xfrm>
            <a:off x="7954297" y="4872330"/>
            <a:ext cx="2635045" cy="766470"/>
          </a:xfrm>
          <a:prstGeom prst="wedgeEllipseCallout">
            <a:avLst>
              <a:gd name="adj1" fmla="val 47451"/>
              <a:gd name="adj2" fmla="val 47106"/>
            </a:avLst>
          </a:prstGeom>
          <a:solidFill>
            <a:srgbClr val="DA7B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Construímos o gráfico: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D15FCFF-BE10-431E-B7AF-52B408ADE3EF}"/>
              </a:ext>
            </a:extLst>
          </p:cNvPr>
          <p:cNvGrpSpPr/>
          <p:nvPr/>
        </p:nvGrpSpPr>
        <p:grpSpPr>
          <a:xfrm>
            <a:off x="5269210" y="4426154"/>
            <a:ext cx="2892342" cy="2126950"/>
            <a:chOff x="4540845" y="4458517"/>
            <a:chExt cx="2892342" cy="2126950"/>
          </a:xfrm>
        </p:grpSpPr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41A71DAE-E728-46F1-B4E1-878F05920FCB}"/>
                </a:ext>
              </a:extLst>
            </p:cNvPr>
            <p:cNvCxnSpPr/>
            <p:nvPr/>
          </p:nvCxnSpPr>
          <p:spPr>
            <a:xfrm>
              <a:off x="5319252" y="4798142"/>
              <a:ext cx="0" cy="1622323"/>
            </a:xfrm>
            <a:prstGeom prst="straightConnector1">
              <a:avLst/>
            </a:prstGeom>
            <a:ln w="28575">
              <a:solidFill>
                <a:srgbClr val="DA7B1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9EFF9E81-F9F1-49C7-B752-E0273422E9C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35327" y="5589640"/>
              <a:ext cx="0" cy="1622323"/>
            </a:xfrm>
            <a:prstGeom prst="straightConnector1">
              <a:avLst/>
            </a:prstGeom>
            <a:ln w="28575">
              <a:solidFill>
                <a:srgbClr val="DA7B1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to 37">
              <a:extLst>
                <a:ext uri="{FF2B5EF4-FFF2-40B4-BE49-F238E27FC236}">
                  <a16:creationId xmlns:a16="http://schemas.microsoft.com/office/drawing/2014/main" id="{047DEDD8-6DE9-4EEC-AE28-A13C5203F2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4304954"/>
                </p:ext>
              </p:extLst>
            </p:nvPr>
          </p:nvGraphicFramePr>
          <p:xfrm>
            <a:off x="4540845" y="4458517"/>
            <a:ext cx="727368" cy="539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6" name="Equation" r:id="rId20" imgW="393480" imgH="291960" progId="Equation.DSMT4">
                    <p:embed/>
                  </p:oleObj>
                </mc:Choice>
                <mc:Fallback>
                  <p:oleObj name="Equation" r:id="rId20" imgW="3934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540845" y="4458517"/>
                          <a:ext cx="727368" cy="5396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05239824-9038-40B3-8462-A04C3759EE42}"/>
                </a:ext>
              </a:extLst>
            </p:cNvPr>
            <p:cNvSpPr txBox="1"/>
            <p:nvPr/>
          </p:nvSpPr>
          <p:spPr>
            <a:xfrm>
              <a:off x="6918206" y="6216135"/>
              <a:ext cx="51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DA7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AD6A023A-B76A-498F-B63C-38575D0CEEB4}"/>
                </a:ext>
              </a:extLst>
            </p:cNvPr>
            <p:cNvSpPr/>
            <p:nvPr/>
          </p:nvSpPr>
          <p:spPr>
            <a:xfrm>
              <a:off x="5484540" y="5154225"/>
              <a:ext cx="936424" cy="1096630"/>
            </a:xfrm>
            <a:custGeom>
              <a:avLst/>
              <a:gdLst>
                <a:gd name="connsiteX0" fmla="*/ 0 w 968362"/>
                <a:gd name="connsiteY0" fmla="*/ 1139919 h 1139919"/>
                <a:gd name="connsiteX1" fmla="*/ 855406 w 968362"/>
                <a:gd name="connsiteY1" fmla="*/ 127197 h 1139919"/>
                <a:gd name="connsiteX2" fmla="*/ 934064 w 968362"/>
                <a:gd name="connsiteY2" fmla="*/ 48539 h 1139919"/>
                <a:gd name="connsiteX0" fmla="*/ 0 w 936424"/>
                <a:gd name="connsiteY0" fmla="*/ 1096630 h 1096630"/>
                <a:gd name="connsiteX1" fmla="*/ 373626 w 936424"/>
                <a:gd name="connsiteY1" fmla="*/ 477199 h 1096630"/>
                <a:gd name="connsiteX2" fmla="*/ 934064 w 936424"/>
                <a:gd name="connsiteY2" fmla="*/ 5250 h 10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424" h="1096630">
                  <a:moveTo>
                    <a:pt x="0" y="1096630"/>
                  </a:moveTo>
                  <a:lnTo>
                    <a:pt x="373626" y="477199"/>
                  </a:lnTo>
                  <a:cubicBezTo>
                    <a:pt x="529303" y="295302"/>
                    <a:pt x="972573" y="-46370"/>
                    <a:pt x="934064" y="5250"/>
                  </a:cubicBezTo>
                </a:path>
              </a:pathLst>
            </a:custGeom>
            <a:noFill/>
            <a:ln w="38100">
              <a:solidFill>
                <a:srgbClr val="DA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BE3902E-72D7-4FAB-AC13-C80FF8AC2174}"/>
              </a:ext>
            </a:extLst>
          </p:cNvPr>
          <p:cNvCxnSpPr>
            <a:cxnSpLocks/>
          </p:cNvCxnSpPr>
          <p:nvPr/>
        </p:nvCxnSpPr>
        <p:spPr>
          <a:xfrm>
            <a:off x="5535554" y="5567108"/>
            <a:ext cx="1021481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5AD12C2-324C-41E5-A3AC-A9BA5AFEDDC4}"/>
              </a:ext>
            </a:extLst>
          </p:cNvPr>
          <p:cNvSpPr txBox="1"/>
          <p:nvPr/>
        </p:nvSpPr>
        <p:spPr>
          <a:xfrm>
            <a:off x="3666713" y="5360415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marcamos</a:t>
            </a:r>
          </a:p>
        </p:txBody>
      </p: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0508D050-1B7E-4053-927F-5A0AE6314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61035"/>
              </p:ext>
            </p:extLst>
          </p:nvPr>
        </p:nvGraphicFramePr>
        <p:xfrm>
          <a:off x="4843285" y="5210737"/>
          <a:ext cx="6667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7" name="Equation" r:id="rId22" imgW="393480" imgH="469800" progId="Equation.DSMT4">
                  <p:embed/>
                </p:oleObj>
              </mc:Choice>
              <mc:Fallback>
                <p:oleObj name="Equation" r:id="rId22" imgW="393480" imgH="469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017CB60-523C-42DC-9790-08089E70F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3285" y="5210737"/>
                        <a:ext cx="66675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36F4AF5-5236-4FFA-A0EF-06C2E061C218}"/>
              </a:ext>
            </a:extLst>
          </p:cNvPr>
          <p:cNvCxnSpPr>
            <a:stCxn id="41" idx="1"/>
          </p:cNvCxnSpPr>
          <p:nvPr/>
        </p:nvCxnSpPr>
        <p:spPr>
          <a:xfrm flipH="1">
            <a:off x="6557035" y="5599061"/>
            <a:ext cx="0" cy="88039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3328040-A968-45BE-B9F7-4097662A2AD7}"/>
              </a:ext>
            </a:extLst>
          </p:cNvPr>
          <p:cNvSpPr txBox="1"/>
          <p:nvPr/>
        </p:nvSpPr>
        <p:spPr>
          <a:xfrm>
            <a:off x="5746954" y="6374355"/>
            <a:ext cx="114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Lemos y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D4E26A17-33D7-485F-B950-4F0DFB047F1B}"/>
              </a:ext>
            </a:extLst>
          </p:cNvPr>
          <p:cNvCxnSpPr/>
          <p:nvPr/>
        </p:nvCxnSpPr>
        <p:spPr>
          <a:xfrm>
            <a:off x="6681117" y="6572768"/>
            <a:ext cx="447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5A17E9E-54BB-4DD2-93B7-248F63F865DD}"/>
              </a:ext>
            </a:extLst>
          </p:cNvPr>
          <p:cNvSpPr txBox="1"/>
          <p:nvPr/>
        </p:nvSpPr>
        <p:spPr>
          <a:xfrm>
            <a:off x="7079719" y="6371396"/>
            <a:ext cx="119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9C16D2A-8BD9-43F8-B901-442E575F2149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5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 animBg="1"/>
      <p:bldP spid="15" grpId="0" animBg="1"/>
      <p:bldP spid="19" grpId="0" animBg="1"/>
      <p:bldP spid="23" grpId="0" animBg="1"/>
      <p:bldP spid="24" grpId="0"/>
      <p:bldP spid="26" grpId="0"/>
      <p:bldP spid="34" grpId="0" animBg="1"/>
      <p:bldP spid="45" grpId="0"/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ta: Dobrada 27">
            <a:extLst>
              <a:ext uri="{FF2B5EF4-FFF2-40B4-BE49-F238E27FC236}">
                <a16:creationId xmlns:a16="http://schemas.microsoft.com/office/drawing/2014/main" id="{EF8D6A4B-B57C-4598-AFE4-20B118C14DC0}"/>
              </a:ext>
            </a:extLst>
          </p:cNvPr>
          <p:cNvSpPr/>
          <p:nvPr/>
        </p:nvSpPr>
        <p:spPr>
          <a:xfrm rot="16200000" flipH="1">
            <a:off x="4927038" y="3850265"/>
            <a:ext cx="695943" cy="3230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BFAAE5-A33F-4E9E-B229-6F99D813E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4311"/>
              </p:ext>
            </p:extLst>
          </p:nvPr>
        </p:nvGraphicFramePr>
        <p:xfrm>
          <a:off x="718984" y="685800"/>
          <a:ext cx="5445844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329">
                  <a:extLst>
                    <a:ext uri="{9D8B030D-6E8A-4147-A177-3AD203B41FA5}">
                      <a16:colId xmlns:a16="http://schemas.microsoft.com/office/drawing/2014/main" val="3192426151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3410312341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2745289286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1846649710"/>
                    </a:ext>
                  </a:extLst>
                </a:gridCol>
                <a:gridCol w="1162417">
                  <a:extLst>
                    <a:ext uri="{9D8B030D-6E8A-4147-A177-3AD203B41FA5}">
                      <a16:colId xmlns:a16="http://schemas.microsoft.com/office/drawing/2014/main" val="3874139453"/>
                    </a:ext>
                  </a:extLst>
                </a:gridCol>
                <a:gridCol w="1226111">
                  <a:extLst>
                    <a:ext uri="{9D8B030D-6E8A-4147-A177-3AD203B41FA5}">
                      <a16:colId xmlns:a16="http://schemas.microsoft.com/office/drawing/2014/main" val="2422940518"/>
                    </a:ext>
                  </a:extLst>
                </a:gridCol>
              </a:tblGrid>
              <a:tr h="541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y(m)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BR" sz="1800" u="none" strike="noStrike" dirty="0">
                          <a:effectLst/>
                        </a:rPr>
                        <a:t>(y) 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A(y) (m²)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R</a:t>
                      </a:r>
                      <a:r>
                        <a:rPr lang="pt-BR" sz="1800" u="none" strike="noStrike" baseline="-25000" dirty="0">
                          <a:effectLst/>
                        </a:rPr>
                        <a:t>H</a:t>
                      </a:r>
                      <a:r>
                        <a:rPr lang="pt-BR" sz="1800" u="none" strike="noStrike" dirty="0">
                          <a:effectLst/>
                        </a:rPr>
                        <a:t> 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9004228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0,0446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1980922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0,0963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67691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0,1567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996191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0,406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0,2230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310422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0,671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0,2935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3581645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0,793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0,3669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945010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0,915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0,4426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343793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1,037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0,5200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133594"/>
                  </a:ext>
                </a:extLst>
              </a:tr>
            </a:tbl>
          </a:graphicData>
        </a:graphic>
      </p:graphicFrame>
      <p:pic>
        <p:nvPicPr>
          <p:cNvPr id="3" name="Object 3">
            <a:extLst>
              <a:ext uri="{FF2B5EF4-FFF2-40B4-BE49-F238E27FC236}">
                <a16:creationId xmlns:a16="http://schemas.microsoft.com/office/drawing/2014/main" id="{941114B6-7772-4E34-B1E0-8A0F85C45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134" y="739181"/>
            <a:ext cx="911439" cy="402535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E80CF78C-6B71-471D-A96F-7AE2094F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80" y="739181"/>
            <a:ext cx="1077620" cy="40253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7CF9BA6-78D6-4665-894E-E481EE4FD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086976"/>
              </p:ext>
            </p:extLst>
          </p:nvPr>
        </p:nvGraphicFramePr>
        <p:xfrm>
          <a:off x="6602361" y="685800"/>
          <a:ext cx="4704736" cy="27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8CE15CCB-A84F-461E-89CA-F1A9D103F20E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20D7F37-5E40-4E5D-8CF2-F1EE4FA9D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80792"/>
              </p:ext>
            </p:extLst>
          </p:nvPr>
        </p:nvGraphicFramePr>
        <p:xfrm>
          <a:off x="1425466" y="3837193"/>
          <a:ext cx="297338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7" imgW="1752480" imgH="660240" progId="Equation.DSMT4">
                  <p:embed/>
                </p:oleObj>
              </mc:Choice>
              <mc:Fallback>
                <p:oleObj name="Equation" r:id="rId7" imgW="1752480" imgH="660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FA081C3-0AEE-4B69-A4D3-C93DDAAC2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5466" y="3837193"/>
                        <a:ext cx="2973387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69E1292-B244-4373-A534-449508C7DB5E}"/>
              </a:ext>
            </a:extLst>
          </p:cNvPr>
          <p:cNvCxnSpPr>
            <a:cxnSpLocks/>
          </p:cNvCxnSpPr>
          <p:nvPr/>
        </p:nvCxnSpPr>
        <p:spPr>
          <a:xfrm>
            <a:off x="7070979" y="1576554"/>
            <a:ext cx="358657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09EF980-2955-41FD-80FD-1913E193050D}"/>
              </a:ext>
            </a:extLst>
          </p:cNvPr>
          <p:cNvCxnSpPr/>
          <p:nvPr/>
        </p:nvCxnSpPr>
        <p:spPr>
          <a:xfrm>
            <a:off x="10538721" y="1576553"/>
            <a:ext cx="0" cy="182669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DB3AFE-8171-4D68-B981-93C27FB0F9C4}"/>
              </a:ext>
            </a:extLst>
          </p:cNvPr>
          <p:cNvSpPr txBox="1"/>
          <p:nvPr/>
        </p:nvSpPr>
        <p:spPr>
          <a:xfrm>
            <a:off x="6633446" y="1453443"/>
            <a:ext cx="590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0,454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D31B6A-CFAF-4F01-AC32-A1FA8FC0003A}"/>
              </a:ext>
            </a:extLst>
          </p:cNvPr>
          <p:cNvSpPr txBox="1"/>
          <p:nvPr/>
        </p:nvSpPr>
        <p:spPr>
          <a:xfrm>
            <a:off x="10324254" y="3341693"/>
            <a:ext cx="510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0,763</a:t>
            </a:r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722972CB-0DEB-4937-8B3D-72A6FB987B8F}"/>
              </a:ext>
            </a:extLst>
          </p:cNvPr>
          <p:cNvSpPr/>
          <p:nvPr/>
        </p:nvSpPr>
        <p:spPr>
          <a:xfrm>
            <a:off x="5486400" y="580103"/>
            <a:ext cx="103240" cy="1590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FA14BD-E2BD-4B49-B75E-E450E9A352BC}"/>
              </a:ext>
            </a:extLst>
          </p:cNvPr>
          <p:cNvSpPr txBox="1"/>
          <p:nvPr/>
        </p:nvSpPr>
        <p:spPr>
          <a:xfrm>
            <a:off x="5275009" y="289778"/>
            <a:ext cx="10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060495-F0E5-4C19-AEBB-7C760E683C66}"/>
              </a:ext>
            </a:extLst>
          </p:cNvPr>
          <p:cNvSpPr/>
          <p:nvPr/>
        </p:nvSpPr>
        <p:spPr>
          <a:xfrm>
            <a:off x="3736258" y="3992520"/>
            <a:ext cx="662595" cy="363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6337579-118B-46D7-A225-2FB19B2FD8B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398853" y="4174417"/>
            <a:ext cx="6625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B78DBC-8B58-4341-A777-D000583B520E}"/>
              </a:ext>
            </a:extLst>
          </p:cNvPr>
          <p:cNvSpPr txBox="1"/>
          <p:nvPr/>
        </p:nvSpPr>
        <p:spPr>
          <a:xfrm>
            <a:off x="5146101" y="3970709"/>
            <a:ext cx="244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marcamos na ordenada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D35DA3A-D4C5-4F00-AB9B-FC40E7FA7473}"/>
              </a:ext>
            </a:extLst>
          </p:cNvPr>
          <p:cNvSpPr txBox="1"/>
          <p:nvPr/>
        </p:nvSpPr>
        <p:spPr>
          <a:xfrm>
            <a:off x="7521679" y="3972856"/>
            <a:ext cx="439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lemos y aproximadamente igual a 0,763 m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DDFAACA-9374-47C8-8D79-4DA0AC37A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6221" y="4778389"/>
            <a:ext cx="1905000" cy="1847850"/>
          </a:xfrm>
          <a:prstGeom prst="rect">
            <a:avLst/>
          </a:prstGeom>
        </p:spPr>
      </p:pic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184B1C6E-7DB0-4F42-96DF-922CBFD73993}"/>
              </a:ext>
            </a:extLst>
          </p:cNvPr>
          <p:cNvSpPr/>
          <p:nvPr/>
        </p:nvSpPr>
        <p:spPr>
          <a:xfrm>
            <a:off x="6322142" y="4592295"/>
            <a:ext cx="4216579" cy="1366684"/>
          </a:xfrm>
          <a:prstGeom prst="wedgeEllipseCallout">
            <a:avLst>
              <a:gd name="adj1" fmla="val 53005"/>
              <a:gd name="adj2" fmla="val 43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Hoje, podemos recorrer a um suplemento do Excel e resolver esta equação muito mais rapidamente.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64A88BB-9F43-4C14-9937-70BF9F7CA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53846"/>
              </p:ext>
            </p:extLst>
          </p:nvPr>
        </p:nvGraphicFramePr>
        <p:xfrm>
          <a:off x="1653279" y="5757732"/>
          <a:ext cx="48037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10" imgW="2831760" imgH="469800" progId="Equation.DSMT4">
                  <p:embed/>
                </p:oleObj>
              </mc:Choice>
              <mc:Fallback>
                <p:oleObj name="Equation" r:id="rId10" imgW="2831760" imgH="4698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9B5D3002-E426-4C46-9E4F-EC9255F07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3279" y="5757732"/>
                        <a:ext cx="480377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3C14F327-4ED5-48DC-97ED-29EF7B473CF8}"/>
              </a:ext>
            </a:extLst>
          </p:cNvPr>
          <p:cNvSpPr/>
          <p:nvPr/>
        </p:nvSpPr>
        <p:spPr>
          <a:xfrm>
            <a:off x="11012129" y="3970709"/>
            <a:ext cx="796413" cy="3856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0F3F93D3-3A27-4BE9-A8F1-08C235D8EC27}"/>
              </a:ext>
            </a:extLst>
          </p:cNvPr>
          <p:cNvSpPr/>
          <p:nvPr/>
        </p:nvSpPr>
        <p:spPr>
          <a:xfrm>
            <a:off x="11307097" y="3837193"/>
            <a:ext cx="184124" cy="12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42BCE62-C47D-42F8-B396-F7441785D78F}"/>
              </a:ext>
            </a:extLst>
          </p:cNvPr>
          <p:cNvSpPr txBox="1"/>
          <p:nvPr/>
        </p:nvSpPr>
        <p:spPr>
          <a:xfrm>
            <a:off x="10748819" y="3540750"/>
            <a:ext cx="12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</a:t>
            </a:r>
          </a:p>
        </p:txBody>
      </p:sp>
    </p:spTree>
    <p:extLst>
      <p:ext uri="{BB962C8B-B14F-4D97-AF65-F5344CB8AC3E}">
        <p14:creationId xmlns:p14="http://schemas.microsoft.com/office/powerpoint/2010/main" val="17587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/>
      <p:bldP spid="17" grpId="0" animBg="1"/>
      <p:bldP spid="20" grpId="0"/>
      <p:bldP spid="21" grpId="0"/>
      <p:bldP spid="26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1049F6-7753-4448-AEA2-DE602513F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" y="436921"/>
            <a:ext cx="10638503" cy="59841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FE69FA-45CF-49AC-9F4B-CA5CF5AC3BB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2DB199-2398-4CD4-8944-23BC54E1F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17" y="3429000"/>
            <a:ext cx="1089754" cy="215664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6C34FC95-7029-4717-83F9-26A6412977DD}"/>
              </a:ext>
            </a:extLst>
          </p:cNvPr>
          <p:cNvSpPr/>
          <p:nvPr/>
        </p:nvSpPr>
        <p:spPr>
          <a:xfrm>
            <a:off x="7867875" y="3077497"/>
            <a:ext cx="2054942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“Arquivo”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854CDEE8-FEDB-4D77-B550-BBD435FCFF3B}"/>
              </a:ext>
            </a:extLst>
          </p:cNvPr>
          <p:cNvSpPr/>
          <p:nvPr/>
        </p:nvSpPr>
        <p:spPr>
          <a:xfrm rot="1985166">
            <a:off x="483817" y="825910"/>
            <a:ext cx="304800" cy="479323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BB0B39D-16DD-4930-8593-DF74DAB6F7F2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7DEFB1-047A-4027-A280-5E1BAFA3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7" y="301420"/>
            <a:ext cx="11072000" cy="622800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C723AA4-ABC1-4064-A973-25F03BEDB0ED}"/>
              </a:ext>
            </a:extLst>
          </p:cNvPr>
          <p:cNvSpPr/>
          <p:nvPr/>
        </p:nvSpPr>
        <p:spPr>
          <a:xfrm>
            <a:off x="8339824" y="3744879"/>
            <a:ext cx="2054942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“Opções”</a:t>
            </a:r>
          </a:p>
        </p:txBody>
      </p:sp>
      <p:pic>
        <p:nvPicPr>
          <p:cNvPr id="8194" name="Picture 2" descr="C:\Users\Raimundo F Ignacio\AppData\Local\Temp\SNAGHTML2a9759d.PNG">
            <a:extLst>
              <a:ext uri="{FF2B5EF4-FFF2-40B4-BE49-F238E27FC236}">
                <a16:creationId xmlns:a16="http://schemas.microsoft.com/office/drawing/2014/main" id="{733A7993-F156-4377-9AF5-226A3A4C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766" y="4117267"/>
            <a:ext cx="10191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A468EAC4-7931-420F-B4FE-B625FF438DB1}"/>
              </a:ext>
            </a:extLst>
          </p:cNvPr>
          <p:cNvSpPr/>
          <p:nvPr/>
        </p:nvSpPr>
        <p:spPr>
          <a:xfrm rot="8767870">
            <a:off x="465361" y="5351001"/>
            <a:ext cx="307423" cy="680720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6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1353</Words>
  <Application>Microsoft Office PowerPoint</Application>
  <PresentationFormat>Widescreen</PresentationFormat>
  <Paragraphs>341</Paragraphs>
  <Slides>27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ff3</vt:lpstr>
      <vt:lpstr>Symbol</vt:lpstr>
      <vt:lpstr>Times New Roman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129</cp:revision>
  <dcterms:created xsi:type="dcterms:W3CDTF">2019-05-15T21:01:25Z</dcterms:created>
  <dcterms:modified xsi:type="dcterms:W3CDTF">2019-05-19T00:19:14Z</dcterms:modified>
</cp:coreProperties>
</file>