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8" r:id="rId3"/>
    <p:sldId id="279" r:id="rId4"/>
    <p:sldId id="281" r:id="rId5"/>
    <p:sldId id="280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6B99"/>
    <a:srgbClr val="A71F1D"/>
    <a:srgbClr val="9C2E2A"/>
    <a:srgbClr val="4646FF"/>
    <a:srgbClr val="29ABE2"/>
    <a:srgbClr val="855225"/>
    <a:srgbClr val="4472C3"/>
    <a:srgbClr val="B0242F"/>
    <a:srgbClr val="011C5F"/>
    <a:srgbClr val="E33E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571F6-C31F-4511-AC11-2988BA2B4146}" type="datetimeFigureOut">
              <a:rPr lang="pt-BR" smtClean="0"/>
              <a:t>16/03/2019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290E2-8663-40DD-BFDC-8CF33F3562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8264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6B8E51-BF0D-4276-AF21-5818F7A46ACA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46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CF503C-D583-4E1B-B54E-07B4B23FB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ED9040F-5310-4EB3-87AF-F18A38E9E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7FE716-D089-4087-AB42-387D9325E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815C-1018-4302-B0F4-7B7BFCF550DA}" type="datetimeFigureOut">
              <a:rPr lang="pt-BR" smtClean="0"/>
              <a:t>16/03/2019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73A7A0-1515-4F26-AD3D-904A43CF7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A7E0AF-6255-43B8-8B62-A399C7F6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DA93-0769-47DA-8C12-D4C2F9B44D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069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42DDF4-A6BD-4D5F-8FC2-B508E0272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7C4C27B-BE7F-420C-9A71-2BB5B07D4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16CBB6-F178-46BE-A51D-2571DF636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815C-1018-4302-B0F4-7B7BFCF550DA}" type="datetimeFigureOut">
              <a:rPr lang="pt-BR" smtClean="0"/>
              <a:t>16/03/2019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513B7-829F-42D3-BE15-EE083BAC6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E9EFCE-838E-4774-B4BE-C21FD350E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DA93-0769-47DA-8C12-D4C2F9B44D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1063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3A1B091-83D8-414E-BD7B-AD0EEEBDF4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CC99C9-66C5-471E-8168-DD3137FC00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E3974C-96C4-4D05-9BC8-D794B061A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815C-1018-4302-B0F4-7B7BFCF550DA}" type="datetimeFigureOut">
              <a:rPr lang="pt-BR" smtClean="0"/>
              <a:t>16/03/2019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C968FF-08EB-427B-A1F5-3C1A4F6BF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766CF1-C022-4D42-9480-1A9146875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DA93-0769-47DA-8C12-D4C2F9B44D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4313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677AA3-B0B7-4699-B3E2-80EC3BF14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8FB9E6-B8A8-4DDD-9505-E1BAE8645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C6B5ED-66F9-42B5-9DAB-190AA8F35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815C-1018-4302-B0F4-7B7BFCF550DA}" type="datetimeFigureOut">
              <a:rPr lang="pt-BR" smtClean="0"/>
              <a:t>16/03/2019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AC1CC1-1039-4856-A6B2-37EC5E58B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00F70B-7690-4490-94C0-2EA60E956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DA93-0769-47DA-8C12-D4C2F9B44D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3399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61F0F2-9124-4C0C-969D-5EE1C4927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415988B-9CEC-4E11-AA01-04B7E6BBA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A42E33-380C-4F0F-876B-3D98E4434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815C-1018-4302-B0F4-7B7BFCF550DA}" type="datetimeFigureOut">
              <a:rPr lang="pt-BR" smtClean="0"/>
              <a:t>16/03/2019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F1F475-01A8-4884-B626-5E5FDE32F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23D09C-6A3B-4569-9D16-C47BFA066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DA93-0769-47DA-8C12-D4C2F9B44D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1836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46A37E-81FC-49CC-8A60-77F534069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40A8D3-AC96-4FB2-97D0-CEE496908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9059676-515B-415D-866C-D33DFEF3B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762360C-B404-428C-B3DF-7C83714EF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815C-1018-4302-B0F4-7B7BFCF550DA}" type="datetimeFigureOut">
              <a:rPr lang="pt-BR" smtClean="0"/>
              <a:t>16/03/2019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DD533DC-691A-49DA-A4CC-3AB0C635B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F9A2DDB-2B37-4F9C-B35A-18B695AE1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DA93-0769-47DA-8C12-D4C2F9B44D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4780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46CFF8-650B-44B5-AC4C-AD5E57080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6C2156-B99A-4F11-8419-824FF22B5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0FF07E2-D9E5-4CA6-AD0C-3D3245543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9C5B164-412A-4BFC-9D4D-54E8F502AA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0936218-1889-465E-B279-BA79C5C919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A4B8AFF-1778-4E44-8029-3AA40B1A9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815C-1018-4302-B0F4-7B7BFCF550DA}" type="datetimeFigureOut">
              <a:rPr lang="pt-BR" smtClean="0"/>
              <a:t>16/03/2019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C2EAC8D-0EC9-447C-8C3B-C183A1DBE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A72FB13-7A42-4A0D-BE15-23A3DA3DC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DA93-0769-47DA-8C12-D4C2F9B44D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143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52AFB-21F0-4C99-8A43-FDA07DD60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AC7469D-7ECC-4905-973C-A40EC04E0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815C-1018-4302-B0F4-7B7BFCF550DA}" type="datetimeFigureOut">
              <a:rPr lang="pt-BR" smtClean="0"/>
              <a:t>16/03/2019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9BD40FE-FC70-4F5D-9752-34829E007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F86597C-1DF6-4E3B-B282-E086E52E7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DA93-0769-47DA-8C12-D4C2F9B44D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96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D6B1201-4839-4FC4-91FC-AD2C17E4B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815C-1018-4302-B0F4-7B7BFCF550DA}" type="datetimeFigureOut">
              <a:rPr lang="pt-BR" smtClean="0"/>
              <a:t>16/03/2019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3A76323-B99B-4DA5-A4E4-1F63DE559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83C7EA5-B8D1-4557-AACB-9B935643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DA93-0769-47DA-8C12-D4C2F9B44D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1573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5C22B2-59C1-4817-9703-07F6707DD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F8F861-977D-4501-A3BB-76B4A9921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8487727-8539-4707-9588-978720127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A37F9BB-D0F7-4797-B442-774307BDE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815C-1018-4302-B0F4-7B7BFCF550DA}" type="datetimeFigureOut">
              <a:rPr lang="pt-BR" smtClean="0"/>
              <a:t>16/03/2019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FC0AA9C-B4DE-4D06-A25A-AD8B65F57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51C4BD6-477B-450C-9482-2E7E6D019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DA93-0769-47DA-8C12-D4C2F9B44D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234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7468D1-918B-4E52-BB77-ADED1D7F2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AC9D4A5-7ACC-4D15-8F49-FD803C24BF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D7F9B3D-B24A-474F-86BE-D8277A6176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BC4264E-3F63-4176-B7DB-DDB8FD196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815C-1018-4302-B0F4-7B7BFCF550DA}" type="datetimeFigureOut">
              <a:rPr lang="pt-BR" smtClean="0"/>
              <a:t>16/03/2019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E3239D-593F-44D4-9632-0396EC381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386E928-2EB5-4FF1-AA7A-7BE42C896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DA93-0769-47DA-8C12-D4C2F9B44D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8874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664320E-9E93-410B-A91B-D503349C8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358586-DF7C-46C6-B486-27AA06551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7E21D4-0146-471D-9B15-547856B2B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2815C-1018-4302-B0F4-7B7BFCF550DA}" type="datetimeFigureOut">
              <a:rPr lang="pt-BR" smtClean="0"/>
              <a:t>16/03/2019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F42B6F-2D7A-4F67-82F1-197B0DFB4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8F333C-2BE9-446A-9E9D-6179F7EFCD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CDA93-0769-47DA-8C12-D4C2F9B44D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925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scoladavida.eng.br/mecfluquimica/livro_do_semestre/Proposta%20de%20manga/bibliografia_b%C3%A1sica_de%20me5330_2013.pdf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33.wmf"/><Relationship Id="rId3" Type="http://schemas.openxmlformats.org/officeDocument/2006/relationships/image" Target="../media/image35.png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6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5" Type="http://schemas.openxmlformats.org/officeDocument/2006/relationships/image" Target="../media/image34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hyperlink" Target="http://www.escoladavida.eng.br/mecfluquimica/livro_do_semestre/Proposta%20de%20manga/bibliografia_b%C3%A1sica_de%20me5330_2013.pdf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4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wmf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7.wmf"/><Relationship Id="rId5" Type="http://schemas.openxmlformats.org/officeDocument/2006/relationships/image" Target="../media/image10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9.png"/><Relationship Id="rId9" Type="http://schemas.openxmlformats.org/officeDocument/2006/relationships/image" Target="../media/image6.wmf"/><Relationship Id="rId1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céu, gato, superior, sentado&#10;&#10;Descrição gerada automaticamente">
            <a:extLst>
              <a:ext uri="{FF2B5EF4-FFF2-40B4-BE49-F238E27FC236}">
                <a16:creationId xmlns:a16="http://schemas.microsoft.com/office/drawing/2014/main" id="{C7268CDD-3315-49F3-9FA5-6C958D4C2C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4" r="2" b="4095"/>
          <a:stretch/>
        </p:blipFill>
        <p:spPr>
          <a:xfrm>
            <a:off x="5450529" y="3263116"/>
            <a:ext cx="6741471" cy="359488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D375E0A-5589-4210-9F83-644C20C335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74" b="2"/>
          <a:stretch/>
        </p:blipFill>
        <p:spPr>
          <a:xfrm>
            <a:off x="1754330" y="10"/>
            <a:ext cx="6760897" cy="3920034"/>
          </a:xfrm>
          <a:custGeom>
            <a:avLst/>
            <a:gdLst>
              <a:gd name="connsiteX0" fmla="*/ 0 w 4113440"/>
              <a:gd name="connsiteY0" fmla="*/ 0 h 3920044"/>
              <a:gd name="connsiteX1" fmla="*/ 4113440 w 4113440"/>
              <a:gd name="connsiteY1" fmla="*/ 0 h 3920044"/>
              <a:gd name="connsiteX2" fmla="*/ 4113440 w 4113440"/>
              <a:gd name="connsiteY2" fmla="*/ 3103224 h 3920044"/>
              <a:gd name="connsiteX3" fmla="*/ 2157388 w 4113440"/>
              <a:gd name="connsiteY3" fmla="*/ 3103224 h 3920044"/>
              <a:gd name="connsiteX4" fmla="*/ 2157388 w 4113440"/>
              <a:gd name="connsiteY4" fmla="*/ 3920044 h 3920044"/>
              <a:gd name="connsiteX5" fmla="*/ 0 w 4113440"/>
              <a:gd name="connsiteY5" fmla="*/ 392004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3440" h="3920044">
                <a:moveTo>
                  <a:pt x="0" y="0"/>
                </a:moveTo>
                <a:lnTo>
                  <a:pt x="4113440" y="0"/>
                </a:lnTo>
                <a:lnTo>
                  <a:pt x="4113440" y="3103224"/>
                </a:lnTo>
                <a:lnTo>
                  <a:pt x="2157388" y="3103224"/>
                </a:lnTo>
                <a:lnTo>
                  <a:pt x="215738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806692FB-8FCB-4B46-A077-B6132E789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6094" y="160868"/>
            <a:ext cx="3355039" cy="2941382"/>
          </a:xfrm>
          <a:prstGeom prst="rect">
            <a:avLst/>
          </a:prstGeom>
          <a:solidFill>
            <a:srgbClr val="495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0FC960A-022A-4742-832C-FCE8ABEAB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6" y="4069977"/>
            <a:ext cx="1432595" cy="2019928"/>
          </a:xfrm>
          <a:prstGeom prst="rect">
            <a:avLst/>
          </a:prstGeom>
          <a:solidFill>
            <a:srgbClr val="495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Raimundo F Ignacio\AppData\Local\Temp\SNAGHTML1d30947.PNG">
            <a:extLst>
              <a:ext uri="{FF2B5EF4-FFF2-40B4-BE49-F238E27FC236}">
                <a16:creationId xmlns:a16="http://schemas.microsoft.com/office/drawing/2014/main" id="{3263324B-66BC-418A-BE50-B900EC6E38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4" r="-4" b="7126"/>
          <a:stretch/>
        </p:blipFill>
        <p:spPr bwMode="auto">
          <a:xfrm>
            <a:off x="1754330" y="4069977"/>
            <a:ext cx="3535331" cy="201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B294FC9-4BA9-4980-AAAE-1A257C1424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6" y="2195295"/>
            <a:ext cx="807790" cy="1874682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D40BD5ED-9252-4E15-BE01-D885B273E3CD}"/>
              </a:ext>
            </a:extLst>
          </p:cNvPr>
          <p:cNvSpPr/>
          <p:nvPr/>
        </p:nvSpPr>
        <p:spPr>
          <a:xfrm rot="19610872">
            <a:off x="8634271" y="1154506"/>
            <a:ext cx="371922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800" b="1" cap="none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 DE HIDRÁULICA </a:t>
            </a:r>
          </a:p>
          <a:p>
            <a:pPr algn="ctr"/>
            <a:r>
              <a:rPr lang="pt-BR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BÁSICA</a:t>
            </a:r>
            <a:endParaRPr lang="pt-BR" sz="2800" b="1" cap="none" spc="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Balão de Fala: Oval 11">
            <a:extLst>
              <a:ext uri="{FF2B5EF4-FFF2-40B4-BE49-F238E27FC236}">
                <a16:creationId xmlns:a16="http://schemas.microsoft.com/office/drawing/2014/main" id="{3D240AEF-5F64-42D1-87C9-C6A92BD8B5F4}"/>
              </a:ext>
            </a:extLst>
          </p:cNvPr>
          <p:cNvSpPr/>
          <p:nvPr/>
        </p:nvSpPr>
        <p:spPr>
          <a:xfrm>
            <a:off x="443197" y="1455174"/>
            <a:ext cx="1311133" cy="895490"/>
          </a:xfrm>
          <a:prstGeom prst="wedgeEllipseCallout">
            <a:avLst>
              <a:gd name="adj1" fmla="val -17833"/>
              <a:gd name="adj2" fmla="val 80068"/>
            </a:avLst>
          </a:prstGeom>
          <a:solidFill>
            <a:srgbClr val="9A2E2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Aula 4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CACE14CB-A795-4CE3-B5BE-5D5C93CB4639}"/>
              </a:ext>
            </a:extLst>
          </p:cNvPr>
          <p:cNvSpPr/>
          <p:nvPr/>
        </p:nvSpPr>
        <p:spPr>
          <a:xfrm rot="19075202">
            <a:off x="53699" y="4926733"/>
            <a:ext cx="16469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400" b="1" cap="none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CAVITAÇÃO</a:t>
            </a:r>
          </a:p>
        </p:txBody>
      </p:sp>
    </p:spTree>
    <p:extLst>
      <p:ext uri="{BB962C8B-B14F-4D97-AF65-F5344CB8AC3E}">
        <p14:creationId xmlns:p14="http://schemas.microsoft.com/office/powerpoint/2010/main" val="365279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C0CA85D-BD3B-49B3-B3D9-0882BE228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7553" y="2946922"/>
            <a:ext cx="3132091" cy="3429297"/>
          </a:xfrm>
          <a:prstGeom prst="rect">
            <a:avLst/>
          </a:prstGeom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6439E3F3-83D1-427B-A0E4-C05E4167D11A}"/>
              </a:ext>
            </a:extLst>
          </p:cNvPr>
          <p:cNvSpPr/>
          <p:nvPr/>
        </p:nvSpPr>
        <p:spPr>
          <a:xfrm>
            <a:off x="2035277" y="1740309"/>
            <a:ext cx="3942736" cy="1816510"/>
          </a:xfrm>
          <a:prstGeom prst="wedgeEllipseCallout">
            <a:avLst>
              <a:gd name="adj1" fmla="val -44759"/>
              <a:gd name="adj2" fmla="val 81113"/>
            </a:avLst>
          </a:prstGeom>
          <a:solidFill>
            <a:srgbClr val="E33E1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cavitação em uma bomba hidráulica provoca: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D85A207-7DC7-45ED-BD07-BC2CAFFE1C6C}"/>
              </a:ext>
            </a:extLst>
          </p:cNvPr>
          <p:cNvSpPr txBox="1"/>
          <p:nvPr/>
        </p:nvSpPr>
        <p:spPr>
          <a:xfrm>
            <a:off x="567553" y="294968"/>
            <a:ext cx="59681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implosão das bolhas de vapor e o impacto dos jactos microscópicos no impulsor dão origem a um ruído que é facilmente detectável. Se o nível de cavitação for significativo, o ruído fará parecer que existe gravilha misturada com o fluido bombeado.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32D447B-361C-4286-8FAC-EFCC37D5C939}"/>
              </a:ext>
            </a:extLst>
          </p:cNvPr>
          <p:cNvSpPr txBox="1"/>
          <p:nvPr/>
        </p:nvSpPr>
        <p:spPr>
          <a:xfrm>
            <a:off x="6039724" y="2228671"/>
            <a:ext cx="5968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2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as bolhas de vapor existem em número elevado, formam um agrupamento que irá obstruir parcialmente o canal do impulsor, afetando a altura manométrica gerada pela bomba e a sua eficiência.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65566E1-5414-4DEB-A672-A276A5DF960B}"/>
              </a:ext>
            </a:extLst>
          </p:cNvPr>
          <p:cNvSpPr txBox="1"/>
          <p:nvPr/>
        </p:nvSpPr>
        <p:spPr>
          <a:xfrm>
            <a:off x="3699644" y="3655289"/>
            <a:ext cx="8246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3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 efeito da cavitação, o fluxo de caudal através do impulsor é turbulento, resultando no aumento das vibrações na bomba. 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C9E965A-DDED-4C37-A6EC-6BCE04B1B0C6}"/>
              </a:ext>
            </a:extLst>
          </p:cNvPr>
          <p:cNvSpPr txBox="1"/>
          <p:nvPr/>
        </p:nvSpPr>
        <p:spPr>
          <a:xfrm>
            <a:off x="3699644" y="4692588"/>
            <a:ext cx="82465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4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impacto dos jactos microscópicos na superfície do material é suficientemente forte para danificar a sua estrutura e provocar erosão. Estima-se que no ponto de impacto dos jactos microscópicos, a pressão localizada deverá rondar 10</a:t>
            </a:r>
            <a:r>
              <a:rPr lang="pt-BR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bar. Por efeito da erosão, o material vai ficar sem a proteção superficial, aumentando substancialmente a sua degradação devido à ação conjugada de corrosão e erosão. 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27C2930-9CD6-4E37-9CDA-A0A45AA7BBF8}"/>
              </a:ext>
            </a:extLst>
          </p:cNvPr>
          <p:cNvGrpSpPr/>
          <p:nvPr/>
        </p:nvGrpSpPr>
        <p:grpSpPr>
          <a:xfrm>
            <a:off x="6797040" y="156320"/>
            <a:ext cx="5210865" cy="1757303"/>
            <a:chOff x="6797040" y="156320"/>
            <a:chExt cx="5210865" cy="1757303"/>
          </a:xfrm>
        </p:grpSpPr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FFD37A32-269C-4D2D-9BE3-3B7F51FF8F9F}"/>
                </a:ext>
              </a:extLst>
            </p:cNvPr>
            <p:cNvGrpSpPr/>
            <p:nvPr/>
          </p:nvGrpSpPr>
          <p:grpSpPr>
            <a:xfrm>
              <a:off x="6908800" y="156320"/>
              <a:ext cx="4593727" cy="695325"/>
              <a:chOff x="7030720" y="430640"/>
              <a:chExt cx="4593727" cy="695325"/>
            </a:xfrm>
          </p:grpSpPr>
          <p:pic>
            <p:nvPicPr>
              <p:cNvPr id="7172" name="Picture 4" descr="C:\Users\Raimundo F Ignacio\AppData\Local\Temp\SNAGHTML4b27911.PNG">
                <a:extLst>
                  <a:ext uri="{FF2B5EF4-FFF2-40B4-BE49-F238E27FC236}">
                    <a16:creationId xmlns:a16="http://schemas.microsoft.com/office/drawing/2014/main" id="{3559E5DF-C497-467F-B5B9-3E9283FDE4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67122" y="430640"/>
                <a:ext cx="1457325" cy="6953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343B8508-9197-427B-91F8-0D51E085CC2A}"/>
                  </a:ext>
                </a:extLst>
              </p:cNvPr>
              <p:cNvSpPr txBox="1"/>
              <p:nvPr/>
            </p:nvSpPr>
            <p:spPr>
              <a:xfrm>
                <a:off x="7030720" y="569288"/>
                <a:ext cx="33702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400" b="1" dirty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Informações dadas pela</a:t>
                </a:r>
              </a:p>
            </p:txBody>
          </p:sp>
        </p:grp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DEBC2C06-BA6E-4861-A144-97A42E10179F}"/>
                </a:ext>
              </a:extLst>
            </p:cNvPr>
            <p:cNvSpPr/>
            <p:nvPr/>
          </p:nvSpPr>
          <p:spPr>
            <a:xfrm>
              <a:off x="6797040" y="990293"/>
              <a:ext cx="521086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https://www.ksb.com/ksb-pt/Informacoes_tecnicas-noticias_ch/Arquivo/2015-info-tecnicas-e-noticias/cavitacao-em-bombas-centrifugas/177256/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93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6615F00-A063-469D-8259-16083A3AE727}"/>
              </a:ext>
            </a:extLst>
          </p:cNvPr>
          <p:cNvSpPr/>
          <p:nvPr/>
        </p:nvSpPr>
        <p:spPr>
          <a:xfrm>
            <a:off x="1247764" y="106147"/>
            <a:ext cx="98909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3600" b="1" cap="none" spc="0" dirty="0">
                <a:ln/>
                <a:solidFill>
                  <a:schemeClr val="accent5">
                    <a:lumMod val="50000"/>
                  </a:schemeClr>
                </a:solidFill>
                <a:effectLst/>
              </a:rPr>
              <a:t>Condição necessária e suficiente para não existir o </a:t>
            </a:r>
          </a:p>
          <a:p>
            <a:pPr algn="ctr"/>
            <a:r>
              <a:rPr lang="pt-BR" sz="3600" b="1" cap="none" spc="0" dirty="0">
                <a:ln/>
                <a:solidFill>
                  <a:schemeClr val="accent5">
                    <a:lumMod val="50000"/>
                  </a:schemeClr>
                </a:solidFill>
                <a:effectLst/>
              </a:rPr>
              <a:t>fenômeno de cavitação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B9D232A-2785-4222-9772-5C326B5F3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233" y="1669927"/>
            <a:ext cx="9657533" cy="419055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EC9C54AD-51E7-4986-9C79-15A0FF4403BE}"/>
              </a:ext>
            </a:extLst>
          </p:cNvPr>
          <p:cNvSpPr/>
          <p:nvPr/>
        </p:nvSpPr>
        <p:spPr>
          <a:xfrm>
            <a:off x="643055" y="1787914"/>
            <a:ext cx="5261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4400" b="1" cap="none" spc="0" dirty="0">
                <a:ln/>
                <a:solidFill>
                  <a:schemeClr val="accent4"/>
                </a:solidFill>
                <a:effectLst/>
              </a:rPr>
              <a:t>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62259CA-0D54-4B11-9DCD-F94D682B7C70}"/>
              </a:ext>
            </a:extLst>
          </p:cNvPr>
          <p:cNvSpPr txBox="1"/>
          <p:nvPr/>
        </p:nvSpPr>
        <p:spPr>
          <a:xfrm>
            <a:off x="360416" y="1402465"/>
            <a:ext cx="109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tradução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0486F5C-B92A-4AAA-846A-B15AC01CE8D4}"/>
              </a:ext>
            </a:extLst>
          </p:cNvPr>
          <p:cNvSpPr txBox="1"/>
          <p:nvPr/>
        </p:nvSpPr>
        <p:spPr>
          <a:xfrm>
            <a:off x="5147623" y="1485261"/>
            <a:ext cx="109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tradução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80D54FD-65E6-46E7-ADB2-ABE8FCC5318E}"/>
              </a:ext>
            </a:extLst>
          </p:cNvPr>
          <p:cNvSpPr/>
          <p:nvPr/>
        </p:nvSpPr>
        <p:spPr>
          <a:xfrm>
            <a:off x="4687079" y="1880246"/>
            <a:ext cx="12352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3200" b="1" cap="none" spc="0" dirty="0">
                <a:ln/>
                <a:solidFill>
                  <a:schemeClr val="accent4"/>
                </a:solidFill>
                <a:effectLst/>
              </a:rPr>
              <a:t>Altura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D3D0A55-0F6A-49BC-AA88-270FCD4A9A7D}"/>
              </a:ext>
            </a:extLst>
          </p:cNvPr>
          <p:cNvSpPr/>
          <p:nvPr/>
        </p:nvSpPr>
        <p:spPr>
          <a:xfrm>
            <a:off x="694351" y="2805552"/>
            <a:ext cx="4235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4400" b="1" cap="none" spc="0" dirty="0">
                <a:ln/>
                <a:solidFill>
                  <a:schemeClr val="accent4"/>
                </a:solidFill>
                <a:effectLst/>
              </a:rPr>
              <a:t>L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C484C06-F3CF-4873-A632-286A7870D46E}"/>
              </a:ext>
            </a:extLst>
          </p:cNvPr>
          <p:cNvSpPr/>
          <p:nvPr/>
        </p:nvSpPr>
        <p:spPr>
          <a:xfrm>
            <a:off x="4772638" y="2818743"/>
            <a:ext cx="14205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3200" b="1" cap="none" spc="0" dirty="0">
                <a:ln/>
                <a:solidFill>
                  <a:schemeClr val="accent4"/>
                </a:solidFill>
                <a:effectLst/>
              </a:rPr>
              <a:t>Líquida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1219605-BA87-4CB0-A60E-A022C3169890}"/>
              </a:ext>
            </a:extLst>
          </p:cNvPr>
          <p:cNvSpPr/>
          <p:nvPr/>
        </p:nvSpPr>
        <p:spPr>
          <a:xfrm>
            <a:off x="691055" y="3836759"/>
            <a:ext cx="4844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4400" b="1" cap="none" spc="0" dirty="0">
                <a:ln/>
                <a:solidFill>
                  <a:schemeClr val="accent4"/>
                </a:solidFill>
                <a:effectLst/>
              </a:rPr>
              <a:t>P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21A68B5-EB63-46FB-924B-C5CD7E13ED70}"/>
              </a:ext>
            </a:extLst>
          </p:cNvPr>
          <p:cNvSpPr/>
          <p:nvPr/>
        </p:nvSpPr>
        <p:spPr>
          <a:xfrm>
            <a:off x="4826896" y="3929091"/>
            <a:ext cx="15153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3200" b="1" cap="none" spc="0" dirty="0">
                <a:ln/>
                <a:solidFill>
                  <a:schemeClr val="accent4"/>
                </a:solidFill>
                <a:effectLst/>
              </a:rPr>
              <a:t>Positiva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840544AE-37B0-42E4-95AA-E06C06D37BB7}"/>
              </a:ext>
            </a:extLst>
          </p:cNvPr>
          <p:cNvSpPr/>
          <p:nvPr/>
        </p:nvSpPr>
        <p:spPr>
          <a:xfrm>
            <a:off x="701512" y="4890187"/>
            <a:ext cx="4507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4400" b="1" cap="none" spc="0" dirty="0">
                <a:ln/>
                <a:solidFill>
                  <a:schemeClr val="accent4"/>
                </a:solidFill>
                <a:effectLst/>
              </a:rPr>
              <a:t>S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8C06DC97-8D99-4816-B720-9E9933267CAA}"/>
              </a:ext>
            </a:extLst>
          </p:cNvPr>
          <p:cNvSpPr/>
          <p:nvPr/>
        </p:nvSpPr>
        <p:spPr>
          <a:xfrm>
            <a:off x="4851657" y="4972061"/>
            <a:ext cx="11905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3200" b="1" cap="none" spc="0" dirty="0">
                <a:ln/>
                <a:solidFill>
                  <a:schemeClr val="accent4"/>
                </a:solidFill>
                <a:effectLst/>
              </a:rPr>
              <a:t>Sução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2D70AAA3-6B7E-4D75-BB85-63E068566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232" y="2867525"/>
            <a:ext cx="1551806" cy="1938468"/>
          </a:xfrm>
          <a:prstGeom prst="rect">
            <a:avLst/>
          </a:prstGeom>
        </p:spPr>
      </p:pic>
      <p:sp>
        <p:nvSpPr>
          <p:cNvPr id="17" name="Balão de Pensamento: Nuvem 16">
            <a:extLst>
              <a:ext uri="{FF2B5EF4-FFF2-40B4-BE49-F238E27FC236}">
                <a16:creationId xmlns:a16="http://schemas.microsoft.com/office/drawing/2014/main" id="{46D2298E-371E-47DA-8986-BDC692A35F85}"/>
              </a:ext>
            </a:extLst>
          </p:cNvPr>
          <p:cNvSpPr/>
          <p:nvPr/>
        </p:nvSpPr>
        <p:spPr>
          <a:xfrm>
            <a:off x="9085006" y="678426"/>
            <a:ext cx="2851355" cy="1093371"/>
          </a:xfrm>
          <a:prstGeom prst="cloudCallout">
            <a:avLst>
              <a:gd name="adj1" fmla="val 15719"/>
              <a:gd name="adj2" fmla="val 175807"/>
            </a:avLst>
          </a:prstGeom>
          <a:solidFill>
            <a:srgbClr val="011C5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são calculados?</a:t>
            </a:r>
          </a:p>
        </p:txBody>
      </p:sp>
      <p:sp>
        <p:nvSpPr>
          <p:cNvPr id="18" name="Seta: para a Esquerda 17">
            <a:extLst>
              <a:ext uri="{FF2B5EF4-FFF2-40B4-BE49-F238E27FC236}">
                <a16:creationId xmlns:a16="http://schemas.microsoft.com/office/drawing/2014/main" id="{E7B54F3E-3A82-43A9-9ACE-E3DFD3A8FAA5}"/>
              </a:ext>
            </a:extLst>
          </p:cNvPr>
          <p:cNvSpPr/>
          <p:nvPr/>
        </p:nvSpPr>
        <p:spPr>
          <a:xfrm rot="20103072">
            <a:off x="9999406" y="3929091"/>
            <a:ext cx="688259" cy="259451"/>
          </a:xfrm>
          <a:prstGeom prst="leftArrow">
            <a:avLst/>
          </a:prstGeom>
          <a:solidFill>
            <a:srgbClr val="011C5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: para a Esquerda 19">
            <a:extLst>
              <a:ext uri="{FF2B5EF4-FFF2-40B4-BE49-F238E27FC236}">
                <a16:creationId xmlns:a16="http://schemas.microsoft.com/office/drawing/2014/main" id="{DFC3F0A9-DE93-4EF5-9047-84B0F5D2ADA7}"/>
              </a:ext>
            </a:extLst>
          </p:cNvPr>
          <p:cNvSpPr/>
          <p:nvPr/>
        </p:nvSpPr>
        <p:spPr>
          <a:xfrm rot="1213960">
            <a:off x="9954102" y="3413855"/>
            <a:ext cx="688259" cy="259451"/>
          </a:xfrm>
          <a:prstGeom prst="leftArrow">
            <a:avLst/>
          </a:prstGeom>
          <a:solidFill>
            <a:srgbClr val="011C5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821ABD95-AE34-43F3-96D7-885BE9EA670D}"/>
              </a:ext>
            </a:extLst>
          </p:cNvPr>
          <p:cNvSpPr/>
          <p:nvPr/>
        </p:nvSpPr>
        <p:spPr>
          <a:xfrm>
            <a:off x="816077" y="5860477"/>
            <a:ext cx="2703871" cy="769441"/>
          </a:xfrm>
          <a:prstGeom prst="ellipse">
            <a:avLst/>
          </a:prstGeom>
          <a:solidFill>
            <a:srgbClr val="B0242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 saber mais, vá na WEB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45CD8A59-18D5-4291-A23D-8B166ED1EEDC}"/>
              </a:ext>
            </a:extLst>
          </p:cNvPr>
          <p:cNvSpPr/>
          <p:nvPr/>
        </p:nvSpPr>
        <p:spPr>
          <a:xfrm>
            <a:off x="3746089" y="5717055"/>
            <a:ext cx="7855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http://www.escoladavida.eng.br/mecanica_dos_fluidos_para_eng_quimica.htm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AA63513D-202A-4646-9BC7-411F6747933A}"/>
              </a:ext>
            </a:extLst>
          </p:cNvPr>
          <p:cNvSpPr txBox="1"/>
          <p:nvPr/>
        </p:nvSpPr>
        <p:spPr>
          <a:xfrm>
            <a:off x="3883742" y="6223928"/>
            <a:ext cx="7492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clique em </a:t>
            </a:r>
            <a:r>
              <a:rPr lang="pt-BR" u="sng" dirty="0">
                <a:hlinkClick r:id="rId4"/>
              </a:rPr>
              <a:t>proposta de mangá para a bibliografia básica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382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 animBg="1"/>
      <p:bldP spid="18" grpId="0" animBg="1"/>
      <p:bldP spid="20" grpId="0" animBg="1"/>
      <p:bldP spid="19" grpId="0" animBg="1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Raimundo F Ignacio\AppData\Local\Temp\SNAGHTML4d93880.PNG">
            <a:extLst>
              <a:ext uri="{FF2B5EF4-FFF2-40B4-BE49-F238E27FC236}">
                <a16:creationId xmlns:a16="http://schemas.microsoft.com/office/drawing/2014/main" id="{BA7E41C8-2556-44BB-8BF8-3F1D3037E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775" y="2971033"/>
            <a:ext cx="376237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67A29E79-D165-4435-906F-4DB7504B2F35}"/>
              </a:ext>
            </a:extLst>
          </p:cNvPr>
          <p:cNvSpPr/>
          <p:nvPr/>
        </p:nvSpPr>
        <p:spPr>
          <a:xfrm rot="1738152">
            <a:off x="9556955" y="5361808"/>
            <a:ext cx="304800" cy="429392"/>
          </a:xfrm>
          <a:prstGeom prst="down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003C735-976F-47E5-AAC2-3AE19CF2EA9E}"/>
              </a:ext>
            </a:extLst>
          </p:cNvPr>
          <p:cNvSpPr txBox="1"/>
          <p:nvPr/>
        </p:nvSpPr>
        <p:spPr>
          <a:xfrm>
            <a:off x="8352503" y="5705282"/>
            <a:ext cx="2713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4472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Hoje ele desenha nas estrelas ... saudades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15330EE8-7E83-4ED1-8D9E-32345A633D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755201"/>
              </p:ext>
            </p:extLst>
          </p:nvPr>
        </p:nvGraphicFramePr>
        <p:xfrm>
          <a:off x="374035" y="275098"/>
          <a:ext cx="52959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6" name="Equation" r:id="rId4" imgW="2666880" imgH="444240" progId="Equation.DSMT4">
                  <p:embed/>
                </p:oleObj>
              </mc:Choice>
              <mc:Fallback>
                <p:oleObj name="Equation" r:id="rId4" imgW="26668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4035" y="275098"/>
                        <a:ext cx="5295900" cy="88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8C2DB25F-A28E-4E74-BF3A-5F7FF9BF6D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181445"/>
              </p:ext>
            </p:extLst>
          </p:nvPr>
        </p:nvGraphicFramePr>
        <p:xfrm>
          <a:off x="374035" y="1362331"/>
          <a:ext cx="605155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7" name="Equation" r:id="rId6" imgW="3047760" imgH="444240" progId="Equation.DSMT4">
                  <p:embed/>
                </p:oleObj>
              </mc:Choice>
              <mc:Fallback>
                <p:oleObj name="Equation" r:id="rId6" imgW="3047760" imgH="44424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15330EE8-7E83-4ED1-8D9E-32345A633D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4035" y="1362331"/>
                        <a:ext cx="6051550" cy="88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eta: para Cima 7">
            <a:extLst>
              <a:ext uri="{FF2B5EF4-FFF2-40B4-BE49-F238E27FC236}">
                <a16:creationId xmlns:a16="http://schemas.microsoft.com/office/drawing/2014/main" id="{DA420C06-F8CB-423B-8A60-A57A2F7B870A}"/>
              </a:ext>
            </a:extLst>
          </p:cNvPr>
          <p:cNvSpPr/>
          <p:nvPr/>
        </p:nvSpPr>
        <p:spPr>
          <a:xfrm rot="2661897">
            <a:off x="6718500" y="931101"/>
            <a:ext cx="415503" cy="1007243"/>
          </a:xfrm>
          <a:prstGeom prst="up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1569DAE7-AE74-4F27-93ED-C211B009E3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441788"/>
              </p:ext>
            </p:extLst>
          </p:nvPr>
        </p:nvGraphicFramePr>
        <p:xfrm>
          <a:off x="7310284" y="447340"/>
          <a:ext cx="2549878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8" name="Equation" r:id="rId8" imgW="1320480" imgH="457200" progId="Equation.DSMT4">
                  <p:embed/>
                </p:oleObj>
              </mc:Choice>
              <mc:Fallback>
                <p:oleObj name="Equation" r:id="rId8" imgW="13204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10284" y="447340"/>
                        <a:ext cx="2549878" cy="88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eta: para Cima 11">
            <a:extLst>
              <a:ext uri="{FF2B5EF4-FFF2-40B4-BE49-F238E27FC236}">
                <a16:creationId xmlns:a16="http://schemas.microsoft.com/office/drawing/2014/main" id="{6AE5DEC0-0C2C-4A6C-85BB-92DD8973191E}"/>
              </a:ext>
            </a:extLst>
          </p:cNvPr>
          <p:cNvSpPr/>
          <p:nvPr/>
        </p:nvSpPr>
        <p:spPr>
          <a:xfrm rot="5400000">
            <a:off x="6973482" y="1534972"/>
            <a:ext cx="415503" cy="810112"/>
          </a:xfrm>
          <a:prstGeom prst="up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FAF323AE-AF30-483E-B3BE-2E2629E173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806790"/>
              </p:ext>
            </p:extLst>
          </p:nvPr>
        </p:nvGraphicFramePr>
        <p:xfrm>
          <a:off x="7586290" y="1382783"/>
          <a:ext cx="4437063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9" name="Equation" r:id="rId10" imgW="2298600" imgH="533160" progId="Equation.DSMT4">
                  <p:embed/>
                </p:oleObj>
              </mc:Choice>
              <mc:Fallback>
                <p:oleObj name="Equation" r:id="rId10" imgW="2298600" imgH="53316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1569DAE7-AE74-4F27-93ED-C211B009E3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586290" y="1382783"/>
                        <a:ext cx="4437063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o explicativo em elipse 5">
            <a:extLst>
              <a:ext uri="{FF2B5EF4-FFF2-40B4-BE49-F238E27FC236}">
                <a16:creationId xmlns:a16="http://schemas.microsoft.com/office/drawing/2014/main" id="{0A20A504-BB42-4693-A20E-CDC50D3629D3}"/>
              </a:ext>
            </a:extLst>
          </p:cNvPr>
          <p:cNvSpPr/>
          <p:nvPr/>
        </p:nvSpPr>
        <p:spPr>
          <a:xfrm>
            <a:off x="2635685" y="2257233"/>
            <a:ext cx="5949538" cy="1233779"/>
          </a:xfrm>
          <a:prstGeom prst="wedgeEllipseCallout">
            <a:avLst>
              <a:gd name="adj1" fmla="val 65356"/>
              <a:gd name="adj2" fmla="val 55591"/>
            </a:avLst>
          </a:prstGeom>
          <a:solidFill>
            <a:srgbClr val="4472C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Tanto o NPSH do fabricante como o do projetista são calculados com o PHR no eixo da bomba e com a vazão de trabalho!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50DF6051-A4FF-4618-B7C9-AAB64E244B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384760"/>
              </p:ext>
            </p:extLst>
          </p:nvPr>
        </p:nvGraphicFramePr>
        <p:xfrm>
          <a:off x="607961" y="3886037"/>
          <a:ext cx="711041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0" name="Equation" r:id="rId12" imgW="3581280" imgH="241200" progId="Equation.DSMT4">
                  <p:embed/>
                </p:oleObj>
              </mc:Choice>
              <mc:Fallback>
                <p:oleObj name="Equation" r:id="rId12" imgW="3581280" imgH="241200" progId="Equation.DSMT4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8C2DB25F-A28E-4E74-BF3A-5F7FF9BF6D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07961" y="3886037"/>
                        <a:ext cx="7110413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eta: para Baixo 15">
            <a:extLst>
              <a:ext uri="{FF2B5EF4-FFF2-40B4-BE49-F238E27FC236}">
                <a16:creationId xmlns:a16="http://schemas.microsoft.com/office/drawing/2014/main" id="{288C020D-49E1-48A4-B49D-B883B6ED81FC}"/>
              </a:ext>
            </a:extLst>
          </p:cNvPr>
          <p:cNvSpPr/>
          <p:nvPr/>
        </p:nvSpPr>
        <p:spPr>
          <a:xfrm>
            <a:off x="1991032" y="4294003"/>
            <a:ext cx="447368" cy="838436"/>
          </a:xfrm>
          <a:prstGeom prst="down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01C043E3-B7D6-4A1C-A13F-D1AB5ADD0F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023504"/>
              </p:ext>
            </p:extLst>
          </p:nvPr>
        </p:nvGraphicFramePr>
        <p:xfrm>
          <a:off x="1399816" y="5180666"/>
          <a:ext cx="2471737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1" name="Equation" r:id="rId14" imgW="1244520" imgH="177480" progId="Equation.DSMT4">
                  <p:embed/>
                </p:oleObj>
              </mc:Choice>
              <mc:Fallback>
                <p:oleObj name="Equation" r:id="rId14" imgW="1244520" imgH="17748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50DF6051-A4FF-4618-B7C9-AAB64E244B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399816" y="5180666"/>
                        <a:ext cx="2471737" cy="354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Imagem 17">
            <a:extLst>
              <a:ext uri="{FF2B5EF4-FFF2-40B4-BE49-F238E27FC236}">
                <a16:creationId xmlns:a16="http://schemas.microsoft.com/office/drawing/2014/main" id="{0F3451AF-2A38-4B2A-9665-A3C43284C5B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230" y="4365462"/>
            <a:ext cx="2571868" cy="2197777"/>
          </a:xfrm>
          <a:prstGeom prst="rect">
            <a:avLst/>
          </a:prstGeom>
        </p:spPr>
      </p:pic>
      <p:sp>
        <p:nvSpPr>
          <p:cNvPr id="20" name="Seta: para a Direita 19">
            <a:extLst>
              <a:ext uri="{FF2B5EF4-FFF2-40B4-BE49-F238E27FC236}">
                <a16:creationId xmlns:a16="http://schemas.microsoft.com/office/drawing/2014/main" id="{60F81BCF-2D45-4C4C-B10C-C9744EB05335}"/>
              </a:ext>
            </a:extLst>
          </p:cNvPr>
          <p:cNvSpPr/>
          <p:nvPr/>
        </p:nvSpPr>
        <p:spPr>
          <a:xfrm>
            <a:off x="6096000" y="4876800"/>
            <a:ext cx="540774" cy="303866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715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12" grpId="0" animBg="1"/>
      <p:bldP spid="14" grpId="0" animBg="1"/>
      <p:bldP spid="16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5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F8A8434-71E4-4C94-AA73-7A0FDB60D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685" y="643467"/>
            <a:ext cx="6835664" cy="557106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FC190DC-3C3D-4E34-848C-93397DD57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962" y="2122973"/>
            <a:ext cx="2160084" cy="403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03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D1E3189-4391-439A-8672-FDDE0F71E5C4}"/>
              </a:ext>
            </a:extLst>
          </p:cNvPr>
          <p:cNvSpPr/>
          <p:nvPr/>
        </p:nvSpPr>
        <p:spPr>
          <a:xfrm>
            <a:off x="852284" y="391284"/>
            <a:ext cx="99565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4000" b="1" cap="none" spc="0" dirty="0">
                <a:ln/>
                <a:solidFill>
                  <a:schemeClr val="accent5">
                    <a:lumMod val="50000"/>
                  </a:schemeClr>
                </a:solidFill>
                <a:effectLst/>
              </a:rPr>
              <a:t>Um exemplo de determinação do NPSH</a:t>
            </a:r>
            <a:r>
              <a:rPr lang="pt-BR" sz="4000" b="1" cap="none" spc="0" baseline="-25000" dirty="0">
                <a:ln/>
                <a:solidFill>
                  <a:schemeClr val="accent5">
                    <a:lumMod val="50000"/>
                  </a:schemeClr>
                </a:solidFill>
                <a:effectLst/>
              </a:rPr>
              <a:t>requerido</a:t>
            </a:r>
            <a:endParaRPr lang="pt-BR" sz="4000" b="1" cap="none" spc="0" dirty="0">
              <a:ln/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C5AFA2-7AA3-4E58-802E-F87333F82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39" y="1461311"/>
            <a:ext cx="5721987" cy="489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98C0C937-AA55-4F86-AA05-018A45FC208A}"/>
              </a:ext>
            </a:extLst>
          </p:cNvPr>
          <p:cNvSpPr/>
          <p:nvPr/>
        </p:nvSpPr>
        <p:spPr>
          <a:xfrm>
            <a:off x="4286865" y="4060723"/>
            <a:ext cx="550606" cy="3244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9EE6315C-9365-4CC4-9442-32384DAE99F4}"/>
              </a:ext>
            </a:extLst>
          </p:cNvPr>
          <p:cNvSpPr/>
          <p:nvPr/>
        </p:nvSpPr>
        <p:spPr>
          <a:xfrm>
            <a:off x="4685071" y="4969026"/>
            <a:ext cx="550606" cy="3244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91D34E2-E1C5-462B-A865-71EC94A9C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928" y="3750204"/>
            <a:ext cx="1887161" cy="2603989"/>
          </a:xfrm>
          <a:prstGeom prst="rect">
            <a:avLst/>
          </a:prstGeom>
        </p:spPr>
      </p:pic>
      <p:sp>
        <p:nvSpPr>
          <p:cNvPr id="8" name="Texto explicativo em elipse 1">
            <a:extLst>
              <a:ext uri="{FF2B5EF4-FFF2-40B4-BE49-F238E27FC236}">
                <a16:creationId xmlns:a16="http://schemas.microsoft.com/office/drawing/2014/main" id="{D67AF7CB-5A92-460C-9A62-40626312BFD9}"/>
              </a:ext>
            </a:extLst>
          </p:cNvPr>
          <p:cNvSpPr/>
          <p:nvPr/>
        </p:nvSpPr>
        <p:spPr>
          <a:xfrm>
            <a:off x="6400800" y="1909530"/>
            <a:ext cx="4291641" cy="1998222"/>
          </a:xfrm>
          <a:prstGeom prst="wedgeEllipseCallout">
            <a:avLst>
              <a:gd name="adj1" fmla="val 26299"/>
              <a:gd name="adj2" fmla="val 88212"/>
            </a:avLst>
          </a:prstGeom>
          <a:solidFill>
            <a:srgbClr val="85522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no NPSH lido é para o diâmetro do rotor de 139 mm, por que foi considerado para o diâmetro do rotor de 123 mm?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816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6BE57F59-9B0D-40C4-8155-043056CC7532}"/>
              </a:ext>
            </a:extLst>
          </p:cNvPr>
          <p:cNvGrpSpPr/>
          <p:nvPr/>
        </p:nvGrpSpPr>
        <p:grpSpPr>
          <a:xfrm>
            <a:off x="296489" y="724997"/>
            <a:ext cx="3671038" cy="4977545"/>
            <a:chOff x="296489" y="724997"/>
            <a:chExt cx="3671038" cy="4977545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99B291FB-1276-49B5-A7BC-1BCC36738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489" y="2025446"/>
              <a:ext cx="3671038" cy="3677096"/>
            </a:xfrm>
            <a:prstGeom prst="rect">
              <a:avLst/>
            </a:prstGeom>
          </p:spPr>
        </p:pic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3936980D-5B82-43D1-A676-52943A96C0C9}"/>
                </a:ext>
              </a:extLst>
            </p:cNvPr>
            <p:cNvSpPr txBox="1"/>
            <p:nvPr/>
          </p:nvSpPr>
          <p:spPr>
            <a:xfrm>
              <a:off x="1954479" y="2740609"/>
              <a:ext cx="1504335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Fiz essa pergunta para o fabricante, veja a resposta dele.</a:t>
              </a:r>
            </a:p>
          </p:txBody>
        </p:sp>
        <p:sp>
          <p:nvSpPr>
            <p:cNvPr id="5" name="Seta: Dobrada 4">
              <a:extLst>
                <a:ext uri="{FF2B5EF4-FFF2-40B4-BE49-F238E27FC236}">
                  <a16:creationId xmlns:a16="http://schemas.microsoft.com/office/drawing/2014/main" id="{549AE90A-278D-45DB-822D-72842D9C79FA}"/>
                </a:ext>
              </a:extLst>
            </p:cNvPr>
            <p:cNvSpPr/>
            <p:nvPr/>
          </p:nvSpPr>
          <p:spPr>
            <a:xfrm>
              <a:off x="2511283" y="724997"/>
              <a:ext cx="1260881" cy="1897625"/>
            </a:xfrm>
            <a:prstGeom prst="bentArrow">
              <a:avLst/>
            </a:prstGeom>
            <a:solidFill>
              <a:srgbClr val="29ABE2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2">
            <a:extLst>
              <a:ext uri="{FF2B5EF4-FFF2-40B4-BE49-F238E27FC236}">
                <a16:creationId xmlns:a16="http://schemas.microsoft.com/office/drawing/2014/main" id="{870FE4CC-3EA2-4896-88AC-CA32410D9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527" y="213499"/>
            <a:ext cx="7156165" cy="477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lão de Fala: Retângulo com Cantos Arredondados 1">
            <a:extLst>
              <a:ext uri="{FF2B5EF4-FFF2-40B4-BE49-F238E27FC236}">
                <a16:creationId xmlns:a16="http://schemas.microsoft.com/office/drawing/2014/main" id="{539F8F03-7770-46AB-BCEC-85D62E9613AB}"/>
              </a:ext>
            </a:extLst>
          </p:cNvPr>
          <p:cNvSpPr/>
          <p:nvPr/>
        </p:nvSpPr>
        <p:spPr>
          <a:xfrm>
            <a:off x="1455174" y="5029298"/>
            <a:ext cx="2812026" cy="1258529"/>
          </a:xfrm>
          <a:prstGeom prst="wedgeRoundRectCallout">
            <a:avLst>
              <a:gd name="adj1" fmla="val -46008"/>
              <a:gd name="adj2" fmla="val -109375"/>
              <a:gd name="adj3" fmla="val 16667"/>
            </a:avLst>
          </a:prstGeom>
          <a:solidFill>
            <a:srgbClr val="4F6B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Além disso, o próprio fabricante solicita trabalhar com mais segurança, veja: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F13F386-6E8E-4660-80D8-615F25379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0005" y="5064150"/>
            <a:ext cx="6759526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3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LEGO, brinquedo&#10;&#10;Descrição gerada automaticamente">
            <a:extLst>
              <a:ext uri="{FF2B5EF4-FFF2-40B4-BE49-F238E27FC236}">
                <a16:creationId xmlns:a16="http://schemas.microsoft.com/office/drawing/2014/main" id="{DC7D0BF8-A854-4EA2-B586-D99D86154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35" y="322345"/>
            <a:ext cx="1586590" cy="160693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64ED718-224A-4AA8-B3E9-BB9233828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605" y="420667"/>
            <a:ext cx="8767672" cy="112299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767B1BC-5701-4928-B54A-77131F1B0B72}"/>
              </a:ext>
            </a:extLst>
          </p:cNvPr>
          <p:cNvSpPr txBox="1"/>
          <p:nvPr/>
        </p:nvSpPr>
        <p:spPr>
          <a:xfrm>
            <a:off x="3276432" y="1453470"/>
            <a:ext cx="197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4646FF"/>
                </a:solidFill>
                <a:latin typeface="Comic Sans MS" panose="030F0702030302020204" pitchFamily="66" charset="0"/>
              </a:rPr>
              <a:t>Dados: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A5290187-5BDE-4179-A95E-2E94D77678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164986"/>
              </p:ext>
            </p:extLst>
          </p:nvPr>
        </p:nvGraphicFramePr>
        <p:xfrm>
          <a:off x="3271838" y="1941513"/>
          <a:ext cx="6800850" cy="126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Equation" r:id="rId5" imgW="3606480" imgH="672840" progId="Equation.DSMT4">
                  <p:embed/>
                </p:oleObj>
              </mc:Choice>
              <mc:Fallback>
                <p:oleObj name="Equation" r:id="rId5" imgW="3606480" imgH="672840" progId="Equation.DSMT4">
                  <p:embed/>
                  <p:pic>
                    <p:nvPicPr>
                      <p:cNvPr id="6" name="Objeto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71838" y="1941513"/>
                        <a:ext cx="6800850" cy="1268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m 1">
            <a:extLst>
              <a:ext uri="{FF2B5EF4-FFF2-40B4-BE49-F238E27FC236}">
                <a16:creationId xmlns:a16="http://schemas.microsoft.com/office/drawing/2014/main" id="{3705F486-73CD-48E9-A3C4-E30CAEAC94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5981" y="3513158"/>
            <a:ext cx="53340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4914DAF-E32D-4ED4-A2D8-8436EC6A76B9}"/>
              </a:ext>
            </a:extLst>
          </p:cNvPr>
          <p:cNvSpPr txBox="1"/>
          <p:nvPr/>
        </p:nvSpPr>
        <p:spPr>
          <a:xfrm>
            <a:off x="1612363" y="112496"/>
            <a:ext cx="1030433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algn="just">
              <a:tabLst>
                <a:tab pos="534988" algn="l"/>
              </a:tabLst>
            </a:pPr>
            <a:r>
              <a:rPr lang="pt-B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instalação de bombeamento a seguir opera com uma bomba cujas curvas são conhecidas e dadas. Sabendo que bombeia água a 28</a:t>
            </a:r>
            <a:r>
              <a:rPr lang="pt-BR" sz="2000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pt-B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C, com uma vazão de 3 L/s e que a tubulação antes da bomba (aB) tem um diâmetro nominal de 2” aço 40, pede-se:</a:t>
            </a:r>
          </a:p>
          <a:p>
            <a:pPr marL="534988" algn="just">
              <a:buFont typeface="+mj-lt"/>
              <a:buAutoNum type="alphaLcPeriod"/>
            </a:pPr>
            <a:r>
              <a:rPr lang="pt-B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verificar a supercavitação;</a:t>
            </a:r>
          </a:p>
          <a:p>
            <a:pPr marL="534988" algn="just">
              <a:buFont typeface="+mj-lt"/>
              <a:buAutoNum type="alphaLcPeriod"/>
            </a:pPr>
            <a:r>
              <a:rPr lang="pt-B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verificar a cavitação através do NPSH;</a:t>
            </a:r>
          </a:p>
          <a:p>
            <a:pPr marL="719138" indent="-184150" algn="just">
              <a:buFont typeface="+mj-lt"/>
              <a:buAutoNum type="alphaLcPeriod"/>
            </a:pPr>
            <a:r>
              <a:rPr lang="pt-BR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</a:t>
            </a:r>
            <a:r>
              <a:rPr lang="pt-B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tiver cavitando proponha alguma solução e comprove que a mesma resolveu o  problema.</a:t>
            </a:r>
          </a:p>
          <a:p>
            <a:pPr algn="just"/>
            <a:endParaRPr lang="pt-BR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9138" indent="-719138" algn="just"/>
            <a:r>
              <a:rPr lang="pt-B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Dados: leitura barométrica igual a 702 mmHg; comprimento da tubulação antes da bomba igual a 1,7 m; </a:t>
            </a:r>
            <a:r>
              <a:rPr lang="pt-B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S</a:t>
            </a:r>
            <a:r>
              <a:rPr lang="pt-B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t-BR" sz="2000" b="1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eqaB2”</a:t>
            </a:r>
            <a:r>
              <a:rPr lang="pt-B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15,05 m; </a:t>
            </a:r>
            <a:r>
              <a:rPr lang="pt-B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S</a:t>
            </a:r>
            <a:r>
              <a:rPr lang="pt-B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t-BR" sz="2000" b="1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eqaB1,5”</a:t>
            </a:r>
            <a:r>
              <a:rPr lang="pt-B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=0,38m  (D</a:t>
            </a:r>
            <a:r>
              <a:rPr lang="pt-BR" sz="2000" b="1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1,5” para tubulação de recalque)</a:t>
            </a:r>
          </a:p>
          <a:p>
            <a:pPr algn="just"/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2518C6F-590C-4795-B835-59A10CACD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703" y="3304970"/>
            <a:ext cx="6076950" cy="315277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0EF9895-D47B-4473-B36F-3CFDEF74F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073" y="4355971"/>
            <a:ext cx="1526736" cy="2106658"/>
          </a:xfrm>
          <a:prstGeom prst="rect">
            <a:avLst/>
          </a:prstGeom>
        </p:spPr>
      </p:pic>
      <p:sp>
        <p:nvSpPr>
          <p:cNvPr id="5" name="Texto explicativo em elipse 1">
            <a:extLst>
              <a:ext uri="{FF2B5EF4-FFF2-40B4-BE49-F238E27FC236}">
                <a16:creationId xmlns:a16="http://schemas.microsoft.com/office/drawing/2014/main" id="{B5A59B49-B89F-4189-A8AD-96D42C3B8C84}"/>
              </a:ext>
            </a:extLst>
          </p:cNvPr>
          <p:cNvSpPr/>
          <p:nvPr/>
        </p:nvSpPr>
        <p:spPr>
          <a:xfrm>
            <a:off x="7413523" y="3677793"/>
            <a:ext cx="3097161" cy="1203881"/>
          </a:xfrm>
          <a:prstGeom prst="wedgeEllipseCallout">
            <a:avLst>
              <a:gd name="adj1" fmla="val 29474"/>
              <a:gd name="adj2" fmla="val 101279"/>
            </a:avLst>
          </a:prstGeom>
          <a:solidFill>
            <a:srgbClr val="85522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vem a ser supercavitação?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482D29C-ADB1-4BB4-ABBD-D95E9EC3E0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25" y="406819"/>
            <a:ext cx="2128755" cy="222130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8FE0813-EDC1-42E2-8FFD-A6AF8AB9F7C9}"/>
              </a:ext>
            </a:extLst>
          </p:cNvPr>
          <p:cNvSpPr txBox="1"/>
          <p:nvPr/>
        </p:nvSpPr>
        <p:spPr>
          <a:xfrm rot="21036686">
            <a:off x="236078" y="478059"/>
            <a:ext cx="9340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Outro e mais completo</a:t>
            </a:r>
          </a:p>
        </p:txBody>
      </p:sp>
    </p:spTree>
    <p:extLst>
      <p:ext uri="{BB962C8B-B14F-4D97-AF65-F5344CB8AC3E}">
        <p14:creationId xmlns:p14="http://schemas.microsoft.com/office/powerpoint/2010/main" val="418908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ntendo vestuário&#10;&#10;Descrição gerada automaticamente">
            <a:extLst>
              <a:ext uri="{FF2B5EF4-FFF2-40B4-BE49-F238E27FC236}">
                <a16:creationId xmlns:a16="http://schemas.microsoft.com/office/drawing/2014/main" id="{993276F6-AD91-4A6E-AED6-D3DCF2BB0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136" y="2979173"/>
            <a:ext cx="2882210" cy="3524865"/>
          </a:xfrm>
          <a:prstGeom prst="rect">
            <a:avLst/>
          </a:prstGeom>
        </p:spPr>
      </p:pic>
      <p:sp>
        <p:nvSpPr>
          <p:cNvPr id="9" name="Balão de Fala: Oval 8">
            <a:extLst>
              <a:ext uri="{FF2B5EF4-FFF2-40B4-BE49-F238E27FC236}">
                <a16:creationId xmlns:a16="http://schemas.microsoft.com/office/drawing/2014/main" id="{46D88FE5-A0CF-4708-B3D6-793BCC6446EF}"/>
              </a:ext>
            </a:extLst>
          </p:cNvPr>
          <p:cNvSpPr/>
          <p:nvPr/>
        </p:nvSpPr>
        <p:spPr>
          <a:xfrm>
            <a:off x="7511848" y="491614"/>
            <a:ext cx="4532670" cy="2774734"/>
          </a:xfrm>
          <a:prstGeom prst="wedgeEllipseCallout">
            <a:avLst>
              <a:gd name="adj1" fmla="val -25425"/>
              <a:gd name="adj2" fmla="val 63321"/>
            </a:avLst>
          </a:prstGeom>
          <a:solidFill>
            <a:srgbClr val="9C2E2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condição para não existir a supercavitação é:</a:t>
            </a:r>
          </a:p>
          <a:p>
            <a:pPr algn="ctr"/>
            <a:r>
              <a:rPr lang="pt-B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t-BR" sz="2400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eabs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</a:t>
            </a:r>
            <a:r>
              <a:rPr lang="pt-B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t-BR" sz="2400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vapor</a:t>
            </a:r>
            <a:endParaRPr lang="pt-BR" sz="24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4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não é condição necessária e suficiente para não ocorrer a cavitação.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B5CCDD9-E475-43B6-B63D-02F51EC2F0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3" y="242653"/>
            <a:ext cx="6381136" cy="637269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512A1A4-E647-4222-B67F-84D8D940CD7A}"/>
              </a:ext>
            </a:extLst>
          </p:cNvPr>
          <p:cNvSpPr txBox="1"/>
          <p:nvPr/>
        </p:nvSpPr>
        <p:spPr>
          <a:xfrm>
            <a:off x="3529783" y="1189703"/>
            <a:ext cx="26645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 fenômeno de cavitação na entrada da bomba é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denominado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de supercavitação!</a:t>
            </a:r>
            <a:endParaRPr lang="pt-B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517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1E9E96D-370E-4417-83B4-3A0DDA858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790" y="245780"/>
            <a:ext cx="4263241" cy="6366440"/>
          </a:xfrm>
          <a:prstGeom prst="rect">
            <a:avLst/>
          </a:prstGeom>
        </p:spPr>
      </p:pic>
      <p:pic>
        <p:nvPicPr>
          <p:cNvPr id="4" name="Imagem 3" descr="Uma imagem contendo homem, pessoa, motocicleta, parede&#10;&#10;Descrição gerada automaticamente">
            <a:extLst>
              <a:ext uri="{FF2B5EF4-FFF2-40B4-BE49-F238E27FC236}">
                <a16:creationId xmlns:a16="http://schemas.microsoft.com/office/drawing/2014/main" id="{41210454-FFF7-43BA-912C-903A325A0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63" y="3429000"/>
            <a:ext cx="2613887" cy="2751058"/>
          </a:xfrm>
          <a:prstGeom prst="rect">
            <a:avLst/>
          </a:prstGeom>
        </p:spPr>
      </p:pic>
      <p:sp>
        <p:nvSpPr>
          <p:cNvPr id="5" name="Balão de Pensamento: Nuvem 4">
            <a:extLst>
              <a:ext uri="{FF2B5EF4-FFF2-40B4-BE49-F238E27FC236}">
                <a16:creationId xmlns:a16="http://schemas.microsoft.com/office/drawing/2014/main" id="{46445C9D-1603-4C94-9FE7-2BFF4F05C9C4}"/>
              </a:ext>
            </a:extLst>
          </p:cNvPr>
          <p:cNvSpPr/>
          <p:nvPr/>
        </p:nvSpPr>
        <p:spPr>
          <a:xfrm>
            <a:off x="2649845" y="2276166"/>
            <a:ext cx="3641515" cy="1484671"/>
          </a:xfrm>
          <a:prstGeom prst="cloudCallout">
            <a:avLst>
              <a:gd name="adj1" fmla="val -58469"/>
              <a:gd name="adj2" fmla="val 36723"/>
            </a:avLst>
          </a:prstGeom>
          <a:solidFill>
            <a:srgbClr val="A71F1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CCB do exercício anterior!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91BECEE0-E099-4E01-B07D-0AE4CDB14F9B}"/>
              </a:ext>
            </a:extLst>
          </p:cNvPr>
          <p:cNvSpPr/>
          <p:nvPr/>
        </p:nvSpPr>
        <p:spPr>
          <a:xfrm>
            <a:off x="2387075" y="245780"/>
            <a:ext cx="2703871" cy="769441"/>
          </a:xfrm>
          <a:prstGeom prst="ellipse">
            <a:avLst/>
          </a:prstGeom>
          <a:solidFill>
            <a:srgbClr val="B0242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 saber mais, vá na WEB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09A6D07-F084-4DC2-8B49-753378E35A74}"/>
              </a:ext>
            </a:extLst>
          </p:cNvPr>
          <p:cNvSpPr/>
          <p:nvPr/>
        </p:nvSpPr>
        <p:spPr>
          <a:xfrm>
            <a:off x="216230" y="1114760"/>
            <a:ext cx="7045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http://www.escoladavida.eng.br/mecanica_dos_fluidos_para_eng_quimica.htm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7526CAD-3475-4F44-91B4-3E7326DE6328}"/>
              </a:ext>
            </a:extLst>
          </p:cNvPr>
          <p:cNvSpPr txBox="1"/>
          <p:nvPr/>
        </p:nvSpPr>
        <p:spPr>
          <a:xfrm>
            <a:off x="773672" y="1462202"/>
            <a:ext cx="7492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clique em </a:t>
            </a:r>
            <a:r>
              <a:rPr lang="pt-BR" u="sng" dirty="0">
                <a:hlinkClick r:id="rId4"/>
              </a:rPr>
              <a:t>proposta de mangá para a bibliografia básica</a:t>
            </a:r>
            <a:endParaRPr lang="pt-BR" dirty="0"/>
          </a:p>
        </p:txBody>
      </p:sp>
      <p:pic>
        <p:nvPicPr>
          <p:cNvPr id="9" name="Imagem 8" descr="Uma imagem contendo texto, gráficos vetoriais&#10;&#10;Descrição gerada automaticamente">
            <a:extLst>
              <a:ext uri="{FF2B5EF4-FFF2-40B4-BE49-F238E27FC236}">
                <a16:creationId xmlns:a16="http://schemas.microsoft.com/office/drawing/2014/main" id="{0F2445DC-1778-4B47-A4D1-E0D0D6DE31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761" y="4164667"/>
            <a:ext cx="2209266" cy="201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5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lixeira&#10;&#10;Descrição gerada automaticamente">
            <a:extLst>
              <a:ext uri="{FF2B5EF4-FFF2-40B4-BE49-F238E27FC236}">
                <a16:creationId xmlns:a16="http://schemas.microsoft.com/office/drawing/2014/main" id="{6EB015FA-652A-4FBA-8357-F298FE4940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36" y="2236861"/>
            <a:ext cx="2026034" cy="2016078"/>
          </a:xfrm>
          <a:prstGeom prst="rect">
            <a:avLst/>
          </a:prstGeom>
        </p:spPr>
      </p:pic>
      <p:pic>
        <p:nvPicPr>
          <p:cNvPr id="13314" name="Picture 2" descr="C:\Users\Raimundo F Ignacio\AppData\Local\Temp\SNAGHTML10d1f8cb.PNG">
            <a:extLst>
              <a:ext uri="{FF2B5EF4-FFF2-40B4-BE49-F238E27FC236}">
                <a16:creationId xmlns:a16="http://schemas.microsoft.com/office/drawing/2014/main" id="{20AAB086-5FC9-4A6D-931F-61D88ADC7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90" y="855802"/>
            <a:ext cx="2378094" cy="192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1C2ADD1C-5FEF-4DC5-A357-CDB94CFA9DDB}"/>
              </a:ext>
            </a:extLst>
          </p:cNvPr>
          <p:cNvSpPr/>
          <p:nvPr/>
        </p:nvSpPr>
        <p:spPr>
          <a:xfrm>
            <a:off x="1779639" y="148423"/>
            <a:ext cx="3342967" cy="1631216"/>
          </a:xfrm>
          <a:prstGeom prst="wedgeEllipseCallout">
            <a:avLst>
              <a:gd name="adj1" fmla="val -51617"/>
              <a:gd name="adj2" fmla="val 52911"/>
            </a:avLst>
          </a:prstGeom>
          <a:solidFill>
            <a:srgbClr val="00224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Igualando H</a:t>
            </a:r>
            <a:r>
              <a:rPr kumimoji="0" lang="pt-BR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e H</a:t>
            </a:r>
            <a:r>
              <a:rPr kumimoji="0" lang="pt-BR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, obtemos a vazão de trabalho e com ela determinamos as demais grandezas!</a:t>
            </a:r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EA9CC251-7727-4359-95AD-BAB2D915120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154613" y="855802"/>
          <a:ext cx="6831012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Equation" r:id="rId6" imgW="3759120" imgH="228600" progId="Equation.DSMT4">
                  <p:embed/>
                </p:oleObj>
              </mc:Choice>
              <mc:Fallback>
                <p:oleObj name="Equation" r:id="rId6" imgW="3759120" imgH="22860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EA9CC251-7727-4359-95AD-BAB2D91512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54613" y="855802"/>
                        <a:ext cx="6831012" cy="41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A7E1445B-5E9C-4153-9037-03BFB3614E7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481968" y="1405366"/>
          <a:ext cx="37846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" name="Equation" r:id="rId8" imgW="2082600" imgH="228600" progId="Equation.DSMT4">
                  <p:embed/>
                </p:oleObj>
              </mc:Choice>
              <mc:Fallback>
                <p:oleObj name="Equation" r:id="rId8" imgW="2082600" imgH="22860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A7E1445B-5E9C-4153-9037-03BFB3614E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81968" y="1405366"/>
                        <a:ext cx="3784600" cy="414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C01CB691-30AB-43AC-A3A6-74315A62B06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901531" y="1954931"/>
          <a:ext cx="7777879" cy="951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Equation" r:id="rId10" imgW="4368600" imgH="533160" progId="Equation.DSMT4">
                  <p:embed/>
                </p:oleObj>
              </mc:Choice>
              <mc:Fallback>
                <p:oleObj name="Equation" r:id="rId10" imgW="4368600" imgH="533160" progId="Equation.DSMT4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C01CB691-30AB-43AC-A3A6-74315A62B0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01531" y="1954931"/>
                        <a:ext cx="7777879" cy="951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id="{B87D4D4E-622F-49FA-A888-D59C565F94EF}"/>
              </a:ext>
            </a:extLst>
          </p:cNvPr>
          <p:cNvSpPr txBox="1"/>
          <p:nvPr/>
        </p:nvSpPr>
        <p:spPr>
          <a:xfrm>
            <a:off x="432619" y="4474254"/>
            <a:ext cx="32643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Como a vazão de trabalho ficou acima de 1,2 *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</a:t>
            </a:r>
            <a:r>
              <a:rPr kumimoji="0" lang="pt-BR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ótima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, temos que verificar com cuidado o fenômeno de CAVITAÇÃO.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039F0E3-8738-4CC4-9E76-519AE488104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22606" y="3032368"/>
            <a:ext cx="5519946" cy="3542652"/>
          </a:xfrm>
          <a:prstGeom prst="rect">
            <a:avLst/>
          </a:prstGeom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52A2E96F-EEA2-404B-8C18-4D4DC61B4F17}"/>
              </a:ext>
            </a:extLst>
          </p:cNvPr>
          <p:cNvCxnSpPr/>
          <p:nvPr/>
        </p:nvCxnSpPr>
        <p:spPr>
          <a:xfrm>
            <a:off x="8229600" y="3578942"/>
            <a:ext cx="0" cy="236957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704BAFB1-C9D9-410C-8174-D32DFB845129}"/>
              </a:ext>
            </a:extLst>
          </p:cNvPr>
          <p:cNvSpPr txBox="1"/>
          <p:nvPr/>
        </p:nvSpPr>
        <p:spPr>
          <a:xfrm>
            <a:off x="7950687" y="5848309"/>
            <a:ext cx="619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13,4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E9503DFB-6F54-48E4-9070-851D0BABD404}"/>
              </a:ext>
            </a:extLst>
          </p:cNvPr>
          <p:cNvCxnSpPr/>
          <p:nvPr/>
        </p:nvCxnSpPr>
        <p:spPr>
          <a:xfrm flipH="1">
            <a:off x="5643716" y="3578942"/>
            <a:ext cx="258588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DD51395C-F660-4DE8-9AA1-4D9778908A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090450"/>
              </p:ext>
            </p:extLst>
          </p:nvPr>
        </p:nvGraphicFramePr>
        <p:xfrm>
          <a:off x="4659670" y="3484306"/>
          <a:ext cx="965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name="Equation" r:id="rId13" imgW="965160" imgH="228600" progId="Equation.DSMT4">
                  <p:embed/>
                </p:oleObj>
              </mc:Choice>
              <mc:Fallback>
                <p:oleObj name="Equation" r:id="rId13" imgW="965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659670" y="3484306"/>
                        <a:ext cx="9652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3D2212EA-CA19-427B-B409-72D763CF32F6}"/>
              </a:ext>
            </a:extLst>
          </p:cNvPr>
          <p:cNvCxnSpPr/>
          <p:nvPr/>
        </p:nvCxnSpPr>
        <p:spPr>
          <a:xfrm flipV="1">
            <a:off x="6936658" y="4139381"/>
            <a:ext cx="0" cy="186281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F21BB65-58EC-4B1C-BD6F-2151B011D6E3}"/>
              </a:ext>
            </a:extLst>
          </p:cNvPr>
          <p:cNvSpPr txBox="1"/>
          <p:nvPr/>
        </p:nvSpPr>
        <p:spPr>
          <a:xfrm>
            <a:off x="6756478" y="5948516"/>
            <a:ext cx="962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6,7</a:t>
            </a: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732B1873-0267-43EC-B397-A65316753B0E}"/>
              </a:ext>
            </a:extLst>
          </p:cNvPr>
          <p:cNvCxnSpPr/>
          <p:nvPr/>
        </p:nvCxnSpPr>
        <p:spPr>
          <a:xfrm flipV="1">
            <a:off x="8721213" y="4650658"/>
            <a:ext cx="0" cy="135153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0E7F24D-0E8F-496C-BB28-7201AFDA7E7E}"/>
              </a:ext>
            </a:extLst>
          </p:cNvPr>
          <p:cNvSpPr txBox="1"/>
          <p:nvPr/>
        </p:nvSpPr>
        <p:spPr>
          <a:xfrm>
            <a:off x="8501778" y="5948516"/>
            <a:ext cx="721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16,1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69BDEE17-4827-4A88-AE3E-0394B5D8B907}"/>
              </a:ext>
            </a:extLst>
          </p:cNvPr>
          <p:cNvSpPr/>
          <p:nvPr/>
        </p:nvSpPr>
        <p:spPr>
          <a:xfrm>
            <a:off x="6774439" y="234036"/>
            <a:ext cx="35913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400" b="1" cap="none" spc="0" dirty="0">
                <a:ln/>
                <a:solidFill>
                  <a:srgbClr val="FF0000"/>
                </a:solidFill>
                <a:effectLst/>
              </a:rPr>
              <a:t>Voltando ao final da aula 3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6466661D-31A6-4389-8FC8-90D9F7293A62}"/>
              </a:ext>
            </a:extLst>
          </p:cNvPr>
          <p:cNvSpPr/>
          <p:nvPr/>
        </p:nvSpPr>
        <p:spPr>
          <a:xfrm>
            <a:off x="5898666" y="4920530"/>
            <a:ext cx="90120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b="1" cap="none" spc="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NUNCA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3FC9629-04AF-44EC-AD96-79E0965FC091}"/>
              </a:ext>
            </a:extLst>
          </p:cNvPr>
          <p:cNvSpPr/>
          <p:nvPr/>
        </p:nvSpPr>
        <p:spPr>
          <a:xfrm>
            <a:off x="8991686" y="5267968"/>
            <a:ext cx="109940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b="1" cap="none" spc="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CUIDADO</a:t>
            </a:r>
          </a:p>
        </p:txBody>
      </p: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7EBE63CE-961E-468F-AC4A-5687F12A2E1A}"/>
              </a:ext>
            </a:extLst>
          </p:cNvPr>
          <p:cNvCxnSpPr/>
          <p:nvPr/>
        </p:nvCxnSpPr>
        <p:spPr>
          <a:xfrm flipV="1">
            <a:off x="6936658" y="4252939"/>
            <a:ext cx="648000" cy="22131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D18F259C-B9AD-4A03-BA49-F6701AD7B290}"/>
              </a:ext>
            </a:extLst>
          </p:cNvPr>
          <p:cNvCxnSpPr>
            <a:cxnSpLocks/>
          </p:cNvCxnSpPr>
          <p:nvPr/>
        </p:nvCxnSpPr>
        <p:spPr>
          <a:xfrm flipV="1">
            <a:off x="6936658" y="4380296"/>
            <a:ext cx="1097008" cy="40907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00324940-C400-4972-9F3C-7489FE974263}"/>
              </a:ext>
            </a:extLst>
          </p:cNvPr>
          <p:cNvCxnSpPr>
            <a:cxnSpLocks/>
          </p:cNvCxnSpPr>
          <p:nvPr/>
        </p:nvCxnSpPr>
        <p:spPr>
          <a:xfrm flipV="1">
            <a:off x="6909342" y="4584835"/>
            <a:ext cx="1592436" cy="57770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2CDE70E4-E566-477C-AD7E-3D542300D9DC}"/>
              </a:ext>
            </a:extLst>
          </p:cNvPr>
          <p:cNvCxnSpPr>
            <a:cxnSpLocks/>
          </p:cNvCxnSpPr>
          <p:nvPr/>
        </p:nvCxnSpPr>
        <p:spPr>
          <a:xfrm flipV="1">
            <a:off x="6948077" y="4843407"/>
            <a:ext cx="1773136" cy="65181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7C2EDB56-A59B-42FC-B366-E141AF479843}"/>
              </a:ext>
            </a:extLst>
          </p:cNvPr>
          <p:cNvCxnSpPr>
            <a:cxnSpLocks/>
          </p:cNvCxnSpPr>
          <p:nvPr/>
        </p:nvCxnSpPr>
        <p:spPr>
          <a:xfrm flipV="1">
            <a:off x="6925240" y="5289921"/>
            <a:ext cx="1773136" cy="65181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BCA90EE5-F13B-49F0-AB01-14899F28E574}"/>
              </a:ext>
            </a:extLst>
          </p:cNvPr>
          <p:cNvCxnSpPr>
            <a:cxnSpLocks/>
          </p:cNvCxnSpPr>
          <p:nvPr/>
        </p:nvCxnSpPr>
        <p:spPr>
          <a:xfrm flipV="1">
            <a:off x="7950687" y="5607993"/>
            <a:ext cx="781944" cy="32590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93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7" grpId="0"/>
      <p:bldP spid="20" grpId="0"/>
      <p:bldP spid="23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ta: Dobrada 12">
            <a:extLst>
              <a:ext uri="{FF2B5EF4-FFF2-40B4-BE49-F238E27FC236}">
                <a16:creationId xmlns:a16="http://schemas.microsoft.com/office/drawing/2014/main" id="{A0397A4A-66F6-47DB-8FA7-680678BF5B8C}"/>
              </a:ext>
            </a:extLst>
          </p:cNvPr>
          <p:cNvSpPr/>
          <p:nvPr/>
        </p:nvSpPr>
        <p:spPr>
          <a:xfrm flipV="1">
            <a:off x="5958348" y="2389971"/>
            <a:ext cx="1112417" cy="1316789"/>
          </a:xfrm>
          <a:prstGeom prst="bentArrow">
            <a:avLst/>
          </a:prstGeom>
          <a:solidFill>
            <a:srgbClr val="B0242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9464E96-CA57-477A-8CBC-754650582953}"/>
              </a:ext>
            </a:extLst>
          </p:cNvPr>
          <p:cNvSpPr/>
          <p:nvPr/>
        </p:nvSpPr>
        <p:spPr>
          <a:xfrm>
            <a:off x="4358280" y="204470"/>
            <a:ext cx="3475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CAVITAÇÃO</a:t>
            </a:r>
          </a:p>
        </p:txBody>
      </p:sp>
      <p:pic>
        <p:nvPicPr>
          <p:cNvPr id="4" name="Imagem 3" descr="Uma imagem contendo gráficos vetoriais&#10;&#10;Descrição gerada automaticamente">
            <a:extLst>
              <a:ext uri="{FF2B5EF4-FFF2-40B4-BE49-F238E27FC236}">
                <a16:creationId xmlns:a16="http://schemas.microsoft.com/office/drawing/2014/main" id="{731D5B15-02BF-4EC7-B961-25A34904C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1" y="1127800"/>
            <a:ext cx="2987940" cy="298794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DFC1763-0CA5-4433-BDB4-FB252D332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33" y="4115740"/>
            <a:ext cx="4456281" cy="161634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C30E17D-2913-4CC7-A100-1E36506C2419}"/>
              </a:ext>
            </a:extLst>
          </p:cNvPr>
          <p:cNvSpPr txBox="1"/>
          <p:nvPr/>
        </p:nvSpPr>
        <p:spPr>
          <a:xfrm>
            <a:off x="1347019" y="1376516"/>
            <a:ext cx="2359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Iniciamos visualizando a CAVITAÇÃO! </a:t>
            </a:r>
          </a:p>
        </p:txBody>
      </p:sp>
      <p:pic>
        <p:nvPicPr>
          <p:cNvPr id="8" name="Imagem 7" descr="Uma imagem contendo LEGO, brinquedo&#10;&#10;Descrição gerada automaticamente">
            <a:extLst>
              <a:ext uri="{FF2B5EF4-FFF2-40B4-BE49-F238E27FC236}">
                <a16:creationId xmlns:a16="http://schemas.microsoft.com/office/drawing/2014/main" id="{74AEE025-0C7E-43C5-9614-FEC808C97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305" y="2389972"/>
            <a:ext cx="1626262" cy="164711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0AD9B25-D315-4EA0-B5E1-249F93EC4C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8575" y="3962066"/>
            <a:ext cx="4670986" cy="2563027"/>
          </a:xfrm>
          <a:prstGeom prst="rect">
            <a:avLst/>
          </a:prstGeom>
        </p:spPr>
      </p:pic>
      <p:sp>
        <p:nvSpPr>
          <p:cNvPr id="10" name="Balão de Fala: Oval 9">
            <a:extLst>
              <a:ext uri="{FF2B5EF4-FFF2-40B4-BE49-F238E27FC236}">
                <a16:creationId xmlns:a16="http://schemas.microsoft.com/office/drawing/2014/main" id="{D52EDCC1-5092-467E-957F-D15B26899EDE}"/>
              </a:ext>
            </a:extLst>
          </p:cNvPr>
          <p:cNvSpPr/>
          <p:nvPr/>
        </p:nvSpPr>
        <p:spPr>
          <a:xfrm>
            <a:off x="5220929" y="1278194"/>
            <a:ext cx="4994787" cy="1421700"/>
          </a:xfrm>
          <a:prstGeom prst="wedgeEllipseCallout">
            <a:avLst>
              <a:gd name="adj1" fmla="val 56753"/>
              <a:gd name="adj2" fmla="val 50051"/>
            </a:avLst>
          </a:prstGeom>
          <a:solidFill>
            <a:srgbClr val="B0242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 aos vídeos e sintetize quais as finalidades da experiência de visualização da cavitação, explicando como elas são obtidas!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F47A6FC-52C7-4CDB-B7BC-12AFECBCC4D4}"/>
              </a:ext>
            </a:extLst>
          </p:cNvPr>
          <p:cNvSpPr/>
          <p:nvPr/>
        </p:nvSpPr>
        <p:spPr>
          <a:xfrm>
            <a:off x="7058575" y="3473815"/>
            <a:ext cx="3135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https://youtu.be/CPn1q-ptzvQ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9B9732FD-6DDF-4BFD-A8D0-E45FE630A20C}"/>
              </a:ext>
            </a:extLst>
          </p:cNvPr>
          <p:cNvSpPr/>
          <p:nvPr/>
        </p:nvSpPr>
        <p:spPr>
          <a:xfrm>
            <a:off x="7035551" y="3170230"/>
            <a:ext cx="3178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https://youtu.be/1EMgKI50Fhs</a:t>
            </a:r>
          </a:p>
        </p:txBody>
      </p:sp>
    </p:spTree>
    <p:extLst>
      <p:ext uri="{BB962C8B-B14F-4D97-AF65-F5344CB8AC3E}">
        <p14:creationId xmlns:p14="http://schemas.microsoft.com/office/powerpoint/2010/main" val="219579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edifício&#10;&#10;Descrição gerada automaticamente">
            <a:extLst>
              <a:ext uri="{FF2B5EF4-FFF2-40B4-BE49-F238E27FC236}">
                <a16:creationId xmlns:a16="http://schemas.microsoft.com/office/drawing/2014/main" id="{67D5B306-E2A1-43D0-867F-9E474FFD1B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Balão de Pensamento: Nuvem 3">
            <a:extLst>
              <a:ext uri="{FF2B5EF4-FFF2-40B4-BE49-F238E27FC236}">
                <a16:creationId xmlns:a16="http://schemas.microsoft.com/office/drawing/2014/main" id="{01AECCCF-15A8-4669-A549-35F49D7F6028}"/>
              </a:ext>
            </a:extLst>
          </p:cNvPr>
          <p:cNvSpPr/>
          <p:nvPr/>
        </p:nvSpPr>
        <p:spPr>
          <a:xfrm>
            <a:off x="747252" y="806245"/>
            <a:ext cx="2556387" cy="1111045"/>
          </a:xfrm>
          <a:prstGeom prst="cloudCallout">
            <a:avLst>
              <a:gd name="adj1" fmla="val -34728"/>
              <a:gd name="adj2" fmla="val 154259"/>
            </a:avLst>
          </a:prstGeom>
          <a:solidFill>
            <a:srgbClr val="65AB3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vem a ser cavitação?</a:t>
            </a:r>
          </a:p>
        </p:txBody>
      </p:sp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8B2CE25E-641B-4C97-9260-9C7546409557}"/>
              </a:ext>
            </a:extLst>
          </p:cNvPr>
          <p:cNvSpPr/>
          <p:nvPr/>
        </p:nvSpPr>
        <p:spPr>
          <a:xfrm>
            <a:off x="4925962" y="3097160"/>
            <a:ext cx="7177548" cy="1563329"/>
          </a:xfrm>
          <a:prstGeom prst="wedgeEllipseCallout">
            <a:avLst>
              <a:gd name="adj1" fmla="val -53416"/>
              <a:gd name="adj2" fmla="val -26809"/>
            </a:avLst>
          </a:prstGeom>
          <a:solidFill>
            <a:srgbClr val="7F001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Cavitação é o nome que se dá ao fenômeno de vaporização e condensação do fluido bombeado e que ocorre por estar com pressão menor que a pressão de vapor e em seguida voltar a ter uma pressão maior que esta pressão de vapor.</a:t>
            </a:r>
          </a:p>
        </p:txBody>
      </p:sp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C514B3ED-34D6-4FD9-9975-FAC3F0E1F0E5}"/>
              </a:ext>
            </a:extLst>
          </p:cNvPr>
          <p:cNvSpPr/>
          <p:nvPr/>
        </p:nvSpPr>
        <p:spPr>
          <a:xfrm>
            <a:off x="4011561" y="4863285"/>
            <a:ext cx="5820699" cy="1791918"/>
          </a:xfrm>
          <a:prstGeom prst="wedgeEllipseCallout">
            <a:avLst>
              <a:gd name="adj1" fmla="val 63353"/>
              <a:gd name="adj2" fmla="val -29138"/>
            </a:avLst>
          </a:prstGeom>
          <a:solidFill>
            <a:srgbClr val="252C4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Na vaporização há a formação de bolhas de vapor e na condensação estas voltam ao estado liquido, isso tudo em um processo isotérmico com a temperatura de escoamento. </a:t>
            </a:r>
          </a:p>
        </p:txBody>
      </p:sp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EAC917C4-53A7-403A-9E08-D4AA4C90DAEB}"/>
              </a:ext>
            </a:extLst>
          </p:cNvPr>
          <p:cNvSpPr/>
          <p:nvPr/>
        </p:nvSpPr>
        <p:spPr>
          <a:xfrm>
            <a:off x="3451123" y="806245"/>
            <a:ext cx="3942735" cy="1356852"/>
          </a:xfrm>
          <a:prstGeom prst="wedgeEllipseCallout">
            <a:avLst>
              <a:gd name="adj1" fmla="val 57802"/>
              <a:gd name="adj2" fmla="val 8152"/>
            </a:avLst>
          </a:prstGeom>
          <a:solidFill>
            <a:srgbClr val="0054C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 fenômeno pode ocorrer entre a entrada e a saída de uma máquina hidráulica. </a:t>
            </a:r>
          </a:p>
        </p:txBody>
      </p:sp>
    </p:spTree>
    <p:extLst>
      <p:ext uri="{BB962C8B-B14F-4D97-AF65-F5344CB8AC3E}">
        <p14:creationId xmlns:p14="http://schemas.microsoft.com/office/powerpoint/2010/main" val="321733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BDCAE8A-F94D-4CDB-9EA4-26672F26695D}"/>
              </a:ext>
            </a:extLst>
          </p:cNvPr>
          <p:cNvSpPr/>
          <p:nvPr/>
        </p:nvSpPr>
        <p:spPr>
          <a:xfrm>
            <a:off x="452283" y="4130592"/>
            <a:ext cx="1128743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Desgaste por Cavitação:</a:t>
            </a:r>
          </a:p>
          <a:p>
            <a:endParaRPr lang="pt-BR" dirty="0"/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desgaste por cavitação é diferente do desgaste por erosão. Ele não é ocasionado pelo impacto de partículas sólidas, mas pelo colapso de bolhas com gás ou vapor, dentro de um líquido. Ela ocorre devido a redução localizada da pressão hidrostática gerada pela movimentação de um líquido. A cavitação é considerada um desgaste por fadiga por que o material fica submetido a forças repetitivas e frequentes produzidas pelos colapsos. Para esse mecanismo de desgaste, os materiais devem ser mais resistentes ao impacto, como é o caso dos revestimentos de Níquel Cromo, por exemplo.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65823E-78ED-4BD6-8F0C-E043C28E2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07" y="192973"/>
            <a:ext cx="10752752" cy="38636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C8FB148-D9BF-45D0-BFD1-16C4822601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31360" y="2866976"/>
            <a:ext cx="1516512" cy="1124048"/>
          </a:xfrm>
          <a:prstGeom prst="rect">
            <a:avLst/>
          </a:prstGeom>
        </p:spPr>
      </p:pic>
      <p:sp>
        <p:nvSpPr>
          <p:cNvPr id="6" name="Balão de Fala: Retângulo com Cantos Arredondados 5">
            <a:extLst>
              <a:ext uri="{FF2B5EF4-FFF2-40B4-BE49-F238E27FC236}">
                <a16:creationId xmlns:a16="http://schemas.microsoft.com/office/drawing/2014/main" id="{42DC063F-DD62-4AC3-B97F-FB58682B1AE8}"/>
              </a:ext>
            </a:extLst>
          </p:cNvPr>
          <p:cNvSpPr/>
          <p:nvPr/>
        </p:nvSpPr>
        <p:spPr>
          <a:xfrm>
            <a:off x="9193163" y="1946787"/>
            <a:ext cx="2654709" cy="780621"/>
          </a:xfrm>
          <a:prstGeom prst="wedgeRoundRectCallout">
            <a:avLst>
              <a:gd name="adj1" fmla="val -3150"/>
              <a:gd name="adj2" fmla="val 97767"/>
              <a:gd name="adj3" fmla="val 16667"/>
            </a:avLst>
          </a:prstGeom>
          <a:solidFill>
            <a:srgbClr val="9A2E2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Leia mais sobre a cavitação</a:t>
            </a:r>
          </a:p>
        </p:txBody>
      </p:sp>
    </p:spTree>
    <p:extLst>
      <p:ext uri="{BB962C8B-B14F-4D97-AF65-F5344CB8AC3E}">
        <p14:creationId xmlns:p14="http://schemas.microsoft.com/office/powerpoint/2010/main" val="284552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3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D7F990C-7F7F-452A-A45A-94EFBC774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295" y="643467"/>
            <a:ext cx="7403409" cy="557106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97E471D-E321-451B-9C9D-5678930BE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67" y="4503258"/>
            <a:ext cx="807790" cy="1874682"/>
          </a:xfrm>
          <a:prstGeom prst="rect">
            <a:avLst/>
          </a:prstGeom>
        </p:spPr>
      </p:pic>
      <p:pic>
        <p:nvPicPr>
          <p:cNvPr id="4" name="Imagem 3" descr="Uma imagem contendo gráficos vetoriais&#10;&#10;Descrição gerada automaticamente">
            <a:extLst>
              <a:ext uri="{FF2B5EF4-FFF2-40B4-BE49-F238E27FC236}">
                <a16:creationId xmlns:a16="http://schemas.microsoft.com/office/drawing/2014/main" id="{9D457C1D-25B9-4845-BD45-C16C9A9627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704" y="4401223"/>
            <a:ext cx="1867062" cy="1867062"/>
          </a:xfrm>
          <a:prstGeom prst="rect">
            <a:avLst/>
          </a:prstGeom>
        </p:spPr>
      </p:pic>
      <p:sp>
        <p:nvSpPr>
          <p:cNvPr id="8" name="Balão de Pensamento: Nuvem 7">
            <a:extLst>
              <a:ext uri="{FF2B5EF4-FFF2-40B4-BE49-F238E27FC236}">
                <a16:creationId xmlns:a16="http://schemas.microsoft.com/office/drawing/2014/main" id="{F6A5784D-F00F-4C0A-BFC9-BE1A5AA00895}"/>
              </a:ext>
            </a:extLst>
          </p:cNvPr>
          <p:cNvSpPr/>
          <p:nvPr/>
        </p:nvSpPr>
        <p:spPr>
          <a:xfrm>
            <a:off x="9787026" y="1982404"/>
            <a:ext cx="2091832" cy="1691149"/>
          </a:xfrm>
          <a:prstGeom prst="cloudCallout">
            <a:avLst>
              <a:gd name="adj1" fmla="val -2032"/>
              <a:gd name="adj2" fmla="val 105523"/>
            </a:avLst>
          </a:prstGeom>
          <a:solidFill>
            <a:srgbClr val="FAD03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são grandes!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E26E14FD-19B4-4975-8761-A64464C53F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670" y="2015895"/>
            <a:ext cx="1571625" cy="1343025"/>
          </a:xfrm>
          <a:prstGeom prst="rect">
            <a:avLst/>
          </a:prstGeom>
        </p:spPr>
      </p:pic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A887BF5F-A431-4798-A05E-BF83813CE650}"/>
              </a:ext>
            </a:extLst>
          </p:cNvPr>
          <p:cNvSpPr/>
          <p:nvPr/>
        </p:nvSpPr>
        <p:spPr>
          <a:xfrm>
            <a:off x="833598" y="3293806"/>
            <a:ext cx="1811279" cy="1364821"/>
          </a:xfrm>
          <a:prstGeom prst="wedgeEllipseCallout">
            <a:avLst>
              <a:gd name="adj1" fmla="val -29233"/>
              <a:gd name="adj2" fmla="val 71423"/>
            </a:avLst>
          </a:prstGeom>
          <a:solidFill>
            <a:srgbClr val="9A2E2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 o tamanho das pás da turbina!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6AAF4A5-3FFC-4AE0-9C24-53CE5C73F2B9}"/>
              </a:ext>
            </a:extLst>
          </p:cNvPr>
          <p:cNvSpPr txBox="1"/>
          <p:nvPr/>
        </p:nvSpPr>
        <p:spPr>
          <a:xfrm rot="19526854">
            <a:off x="1664232" y="2248665"/>
            <a:ext cx="656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causas</a:t>
            </a:r>
          </a:p>
        </p:txBody>
      </p:sp>
      <p:sp>
        <p:nvSpPr>
          <p:cNvPr id="14" name="Balão de Fala: Oval 13">
            <a:extLst>
              <a:ext uri="{FF2B5EF4-FFF2-40B4-BE49-F238E27FC236}">
                <a16:creationId xmlns:a16="http://schemas.microsoft.com/office/drawing/2014/main" id="{A5C33702-A9B6-4654-89D4-C786F5B6DC79}"/>
              </a:ext>
            </a:extLst>
          </p:cNvPr>
          <p:cNvSpPr/>
          <p:nvPr/>
        </p:nvSpPr>
        <p:spPr>
          <a:xfrm rot="20452402">
            <a:off x="529921" y="374900"/>
            <a:ext cx="1823148" cy="144069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possíveis da cavitação:</a:t>
            </a:r>
          </a:p>
        </p:txBody>
      </p:sp>
    </p:spTree>
    <p:extLst>
      <p:ext uri="{BB962C8B-B14F-4D97-AF65-F5344CB8AC3E}">
        <p14:creationId xmlns:p14="http://schemas.microsoft.com/office/powerpoint/2010/main" val="204207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imundo F Ignacio\AppData\Local\Temp\SNAGHTML4914fdf.PNG">
            <a:extLst>
              <a:ext uri="{FF2B5EF4-FFF2-40B4-BE49-F238E27FC236}">
                <a16:creationId xmlns:a16="http://schemas.microsoft.com/office/drawing/2014/main" id="{510A3826-C9A5-4E11-8660-1580C04BF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0"/>
            <a:ext cx="8566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Uma imagem contendo gráficos vetoriais&#10;&#10;Descrição gerada automaticamente">
            <a:extLst>
              <a:ext uri="{FF2B5EF4-FFF2-40B4-BE49-F238E27FC236}">
                <a16:creationId xmlns:a16="http://schemas.microsoft.com/office/drawing/2014/main" id="{4F4D0922-AF3D-4B17-9DBE-3917C0763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239" y="4740576"/>
            <a:ext cx="1940663" cy="1940663"/>
          </a:xfrm>
          <a:prstGeom prst="rect">
            <a:avLst/>
          </a:prstGeom>
        </p:spPr>
      </p:pic>
      <p:sp>
        <p:nvSpPr>
          <p:cNvPr id="4" name="Balão de Pensamento: Nuvem 3">
            <a:extLst>
              <a:ext uri="{FF2B5EF4-FFF2-40B4-BE49-F238E27FC236}">
                <a16:creationId xmlns:a16="http://schemas.microsoft.com/office/drawing/2014/main" id="{E6E24BFE-C081-45E2-86D2-A475C6A7A4DD}"/>
              </a:ext>
            </a:extLst>
          </p:cNvPr>
          <p:cNvSpPr/>
          <p:nvPr/>
        </p:nvSpPr>
        <p:spPr>
          <a:xfrm>
            <a:off x="6980903" y="2671947"/>
            <a:ext cx="4178710" cy="2281084"/>
          </a:xfrm>
          <a:prstGeom prst="cloudCallout">
            <a:avLst>
              <a:gd name="adj1" fmla="val -57068"/>
              <a:gd name="adj2" fmla="val 54741"/>
            </a:avLst>
          </a:prstGeom>
          <a:solidFill>
            <a:srgbClr val="FAD03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4B3CC73-03B0-4131-99BC-5FA547A3EDB4}"/>
              </a:ext>
            </a:extLst>
          </p:cNvPr>
          <p:cNvSpPr txBox="1"/>
          <p:nvPr/>
        </p:nvSpPr>
        <p:spPr>
          <a:xfrm>
            <a:off x="7472516" y="3073825"/>
            <a:ext cx="29821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Cuidados que devem ser adotados para procurar eliminar o dimensionamento incorreto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3D0D89A-DCB4-41B5-B473-FA1B46B53359}"/>
              </a:ext>
            </a:extLst>
          </p:cNvPr>
          <p:cNvSpPr txBox="1"/>
          <p:nvPr/>
        </p:nvSpPr>
        <p:spPr>
          <a:xfrm>
            <a:off x="341067" y="258606"/>
            <a:ext cx="606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Adotar para a tubulação de sução um diâmetro imediatamente superior ao selecionado para o recalque.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9C8F882-35CE-4A25-85E6-5DFED0F32467}"/>
              </a:ext>
            </a:extLst>
          </p:cNvPr>
          <p:cNvSpPr txBox="1"/>
          <p:nvPr/>
        </p:nvSpPr>
        <p:spPr>
          <a:xfrm>
            <a:off x="341066" y="1040920"/>
            <a:ext cx="606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comprimento da tubulação de sução deve ser o menor possível.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AD0716E-74D6-45D8-A961-42D9680C0733}"/>
              </a:ext>
            </a:extLst>
          </p:cNvPr>
          <p:cNvSpPr txBox="1"/>
          <p:nvPr/>
        </p:nvSpPr>
        <p:spPr>
          <a:xfrm>
            <a:off x="341066" y="1823234"/>
            <a:ext cx="5096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Usar as singularidades estritamente necessárias na sução.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3D520EB-9B7A-4C3B-BF7A-14759F338F68}"/>
              </a:ext>
            </a:extLst>
          </p:cNvPr>
          <p:cNvSpPr txBox="1"/>
          <p:nvPr/>
        </p:nvSpPr>
        <p:spPr>
          <a:xfrm>
            <a:off x="341065" y="2615909"/>
            <a:ext cx="5096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Instalar a bomba o mais perto possível do nível de captação.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0E97B52-7DD5-4640-AB51-8C0EDA5840E3}"/>
              </a:ext>
            </a:extLst>
          </p:cNvPr>
          <p:cNvSpPr txBox="1"/>
          <p:nvPr/>
        </p:nvSpPr>
        <p:spPr>
          <a:xfrm>
            <a:off x="341066" y="3383096"/>
            <a:ext cx="17630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possível trabalhar com a bomba afogada.</a:t>
            </a:r>
          </a:p>
        </p:txBody>
      </p:sp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1C8C1B34-C6DA-4B3C-B215-D634791449BB}"/>
              </a:ext>
            </a:extLst>
          </p:cNvPr>
          <p:cNvSpPr/>
          <p:nvPr/>
        </p:nvSpPr>
        <p:spPr>
          <a:xfrm>
            <a:off x="7842434" y="5231474"/>
            <a:ext cx="3618271" cy="1129997"/>
          </a:xfrm>
          <a:prstGeom prst="wedgeEllipseCallout">
            <a:avLst>
              <a:gd name="adj1" fmla="val -80072"/>
              <a:gd name="adj2" fmla="val 25085"/>
            </a:avLst>
          </a:prstGeom>
          <a:solidFill>
            <a:srgbClr val="FAD03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seguir novas visualizações da cavitação.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47D64DC-439E-458C-BE66-06F17C354529}"/>
              </a:ext>
            </a:extLst>
          </p:cNvPr>
          <p:cNvSpPr txBox="1"/>
          <p:nvPr/>
        </p:nvSpPr>
        <p:spPr>
          <a:xfrm>
            <a:off x="195476" y="5057808"/>
            <a:ext cx="17630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Trabalhar perto do rendimento máximo da bomba.</a:t>
            </a:r>
          </a:p>
        </p:txBody>
      </p:sp>
    </p:spTree>
    <p:extLst>
      <p:ext uri="{BB962C8B-B14F-4D97-AF65-F5344CB8AC3E}">
        <p14:creationId xmlns:p14="http://schemas.microsoft.com/office/powerpoint/2010/main" val="161034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9" grpId="0"/>
      <p:bldP spid="10" grpId="0"/>
      <p:bldP spid="11" grpId="0"/>
      <p:bldP spid="12" grpId="0"/>
      <p:bldP spid="8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A3CC463-F933-4AC4-86E1-5AC14B0C3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025D2DB-A12A-44DB-B00E-F4D62232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A0CF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:\Users\Raimundo F Ignacio\AppData\Local\Temp\SNAGHTML49e657b.PNG">
            <a:extLst>
              <a:ext uri="{FF2B5EF4-FFF2-40B4-BE49-F238E27FC236}">
                <a16:creationId xmlns:a16="http://schemas.microsoft.com/office/drawing/2014/main" id="{32AF3B92-1A4A-4820-B62A-31114EBFA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49" y="946469"/>
            <a:ext cx="3854945" cy="186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CE7E7877-F64E-4EEA-B778-138031EFF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A0CF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 descr="Uma imagem contendo interior, monitor, televisão, computador&#10;&#10;Descrição gerada automaticamente">
            <a:extLst>
              <a:ext uri="{FF2B5EF4-FFF2-40B4-BE49-F238E27FC236}">
                <a16:creationId xmlns:a16="http://schemas.microsoft.com/office/drawing/2014/main" id="{B8AF87F5-D110-4289-BBC8-FA36A0F64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22549" y="4285301"/>
            <a:ext cx="3854945" cy="1397417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7DD6C4F3-70FD-4F13-919C-702EE4886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0596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E3D919DF-C65C-461F-BA13-ABB623D0BF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4764" y="1312690"/>
            <a:ext cx="6410084" cy="424668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F791B2A-D68E-4367-A6CF-4095B52883C5}"/>
              </a:ext>
            </a:extLst>
          </p:cNvPr>
          <p:cNvSpPr/>
          <p:nvPr/>
        </p:nvSpPr>
        <p:spPr>
          <a:xfrm>
            <a:off x="1015410" y="3717423"/>
            <a:ext cx="306923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000" b="1" cap="none" spc="0" dirty="0">
                <a:ln/>
                <a:solidFill>
                  <a:schemeClr val="accent5">
                    <a:lumMod val="50000"/>
                  </a:schemeClr>
                </a:solidFill>
                <a:effectLst/>
              </a:rPr>
              <a:t>Visualização no laboratório</a:t>
            </a:r>
          </a:p>
        </p:txBody>
      </p:sp>
    </p:spTree>
    <p:extLst>
      <p:ext uri="{BB962C8B-B14F-4D97-AF65-F5344CB8AC3E}">
        <p14:creationId xmlns:p14="http://schemas.microsoft.com/office/powerpoint/2010/main" val="1127453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C:\Users\Raimundo F Ignacio\AppData\Local\Temp\SNAGHTML4a15b99.PNG">
            <a:extLst>
              <a:ext uri="{FF2B5EF4-FFF2-40B4-BE49-F238E27FC236}">
                <a16:creationId xmlns:a16="http://schemas.microsoft.com/office/drawing/2014/main" id="{FB5401F8-FC94-42DD-BA04-FFA3DF94B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7" y="702733"/>
            <a:ext cx="10905066" cy="545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AB137AC-89A3-4A95-B2EE-6A299BA3E2BC}"/>
              </a:ext>
            </a:extLst>
          </p:cNvPr>
          <p:cNvSpPr txBox="1"/>
          <p:nvPr/>
        </p:nvSpPr>
        <p:spPr>
          <a:xfrm>
            <a:off x="1307690" y="3048000"/>
            <a:ext cx="3470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pressão &lt; pressão de vapor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9ADB32A-EA4F-48B9-816C-F4A56E81DE0F}"/>
              </a:ext>
            </a:extLst>
          </p:cNvPr>
          <p:cNvSpPr txBox="1"/>
          <p:nvPr/>
        </p:nvSpPr>
        <p:spPr>
          <a:xfrm>
            <a:off x="7821561" y="3731342"/>
            <a:ext cx="3470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pressão &gt; pressão de vapor</a:t>
            </a:r>
          </a:p>
        </p:txBody>
      </p:sp>
    </p:spTree>
    <p:extLst>
      <p:ext uri="{BB962C8B-B14F-4D97-AF65-F5344CB8AC3E}">
        <p14:creationId xmlns:p14="http://schemas.microsoft.com/office/powerpoint/2010/main" val="233305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999</Words>
  <Application>Microsoft Office PowerPoint</Application>
  <PresentationFormat>Widescreen</PresentationFormat>
  <Paragraphs>88</Paragraphs>
  <Slides>19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Symbol</vt:lpstr>
      <vt:lpstr>Times New Roman</vt:lpstr>
      <vt:lpstr>Tema do Office</vt:lpstr>
      <vt:lpstr>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Raimundo Ferreira Ignacio</dc:creator>
  <cp:lastModifiedBy>Raimundo Ferreira Ignacio</cp:lastModifiedBy>
  <cp:revision>28</cp:revision>
  <dcterms:created xsi:type="dcterms:W3CDTF">2019-03-15T04:58:04Z</dcterms:created>
  <dcterms:modified xsi:type="dcterms:W3CDTF">2019-03-16T12:08:03Z</dcterms:modified>
</cp:coreProperties>
</file>