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0" r:id="rId3"/>
    <p:sldId id="256" r:id="rId4"/>
    <p:sldId id="257" r:id="rId5"/>
    <p:sldId id="258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7E5"/>
    <a:srgbClr val="DC6969"/>
    <a:srgbClr val="FDFF3F"/>
    <a:srgbClr val="342626"/>
    <a:srgbClr val="231F20"/>
    <a:srgbClr val="81A2C3"/>
    <a:srgbClr val="CB5706"/>
    <a:srgbClr val="BF9B35"/>
    <a:srgbClr val="880015"/>
    <a:srgbClr val="87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9B380-EDA9-4789-A119-3B4FD6982C96}" type="datetimeFigureOut">
              <a:rPr lang="pt-BR" smtClean="0"/>
              <a:t>06/02/2019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880D6-5ED6-4AF1-971C-61D668EF94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66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880D6-5ED6-4AF1-971C-61D668EF942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6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880D6-5ED6-4AF1-971C-61D668EF942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32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880D6-5ED6-4AF1-971C-61D668EF942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6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880D6-5ED6-4AF1-971C-61D668EF942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354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880D6-5ED6-4AF1-971C-61D668EF942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49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880D6-5ED6-4AF1-971C-61D668EF942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17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880D6-5ED6-4AF1-971C-61D668EF942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4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880D6-5ED6-4AF1-971C-61D668EF942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937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880D6-5ED6-4AF1-971C-61D668EF942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67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973AF-F02B-4E21-BB21-908D2202E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68D43-160B-4CAF-BC73-78E583C82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D00B1C-7A2A-4CB8-AC6F-DF52755F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606A-2624-4B36-A083-8E2BB35D81F8}" type="datetimeFigureOut">
              <a:rPr lang="pt-BR" smtClean="0"/>
              <a:t>06/02/2019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20EBAC-23C3-448C-9F9C-F2E70BEC7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EE59B-FFB8-4031-92F3-3ED8CAC8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11E-9330-48C7-97D8-1B7DA9B10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60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EB17E-00BB-478E-BFB0-7D7B4699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1A9132-9E92-4F39-B2C6-8C7DF32DE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EF4AA1-15BF-4FB6-A9DD-A3F26E17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606A-2624-4B36-A083-8E2BB35D81F8}" type="datetimeFigureOut">
              <a:rPr lang="pt-BR" smtClean="0"/>
              <a:t>06/02/2019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76E593-0EAA-4C9C-A8A1-1A48BF31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40D9D9-038A-4C86-8290-F010FB47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11E-9330-48C7-97D8-1B7DA9B10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27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EF75C8-DDDF-4101-A2FC-62727A698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C5E45E-570D-47C7-9E2F-7740459B7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F8D29E-5EEC-4593-AEE0-2DB7D48F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606A-2624-4B36-A083-8E2BB35D81F8}" type="datetimeFigureOut">
              <a:rPr lang="pt-BR" smtClean="0"/>
              <a:t>06/02/2019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7713A8-BD05-43E2-A254-A81442BD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0D9D8D-70B1-43C5-AD34-CA418D33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11E-9330-48C7-97D8-1B7DA9B10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9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CEEA9-865A-4B4E-ABF3-8A039E04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4961D-7FCE-4F50-8B7D-677B171B6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3AAA01-899F-4A26-BFCF-02B91C4B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606A-2624-4B36-A083-8E2BB35D81F8}" type="datetimeFigureOut">
              <a:rPr lang="pt-BR" smtClean="0"/>
              <a:t>06/02/2019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881517-C053-4D99-A7F9-C353B1FF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975198-FE95-4446-8CE1-BFFF8A1F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11E-9330-48C7-97D8-1B7DA9B10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2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49C6E-3DC8-44BF-B000-7E03FA61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8CDB68-CD04-48ED-9645-A5EF46C56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ABE188-529D-44CB-A978-743E0FA9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606A-2624-4B36-A083-8E2BB35D81F8}" type="datetimeFigureOut">
              <a:rPr lang="pt-BR" smtClean="0"/>
              <a:t>06/02/2019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104BA1-8E0F-4259-A725-D65EAD3B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B70A1D-DA1D-443B-B77D-CF8249DA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11E-9330-48C7-97D8-1B7DA9B10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73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FF26C-1079-4F86-A2E1-8E428127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55B68A-D388-4CAA-94C3-A471B323D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4E8F4A-A769-4F38-AEB4-F64EAE9EE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A8DA0C-2E4B-41CE-8692-265FFA6C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606A-2624-4B36-A083-8E2BB35D81F8}" type="datetimeFigureOut">
              <a:rPr lang="pt-BR" smtClean="0"/>
              <a:t>06/02/2019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06B13F-EF52-491B-81DD-90CE044E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EEB9B8-120D-42E0-AD28-FDC7E5EC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11E-9330-48C7-97D8-1B7DA9B10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47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C4EEE-1649-415A-B091-7393507A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9C1423-A998-4DD7-8A16-97FCEB889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4216BD-BD7F-4340-BC5C-FF4ADA3B1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19E07E-EEDF-40F1-A960-F966CD346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7D0E16-F7F9-4FAC-9A03-AD7B480FC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80C4BA6-2CE2-4350-ACFF-88479361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606A-2624-4B36-A083-8E2BB35D81F8}" type="datetimeFigureOut">
              <a:rPr lang="pt-BR" smtClean="0"/>
              <a:t>06/02/2019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AB7CF8-7254-43E7-A7B5-FAC3DF9F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67E79FE-3FFE-4264-AA5B-F39070C8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11E-9330-48C7-97D8-1B7DA9B10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91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1B727-CBDB-4CFD-B35B-FF41EFC5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3A624A-7A2A-43A8-8CA5-B5C9557E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606A-2624-4B36-A083-8E2BB35D81F8}" type="datetimeFigureOut">
              <a:rPr lang="pt-BR" smtClean="0"/>
              <a:t>06/02/2019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076B41-4E30-42B4-8DF1-A510F7BE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06EF763-957D-4FF9-9D38-B969764E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11E-9330-48C7-97D8-1B7DA9B10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18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4875EE-6DE9-47E7-A229-58991817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606A-2624-4B36-A083-8E2BB35D81F8}" type="datetimeFigureOut">
              <a:rPr lang="pt-BR" smtClean="0"/>
              <a:t>06/02/2019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17AD359-2124-4AC6-953D-B8645B3CA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A998BD-2C73-4FA8-825D-DD7D2F39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11E-9330-48C7-97D8-1B7DA9B10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88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84C93-973D-4F2B-809E-1178CF83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77364E-5528-465E-97DF-CA50682CA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5D3402-3BB7-4E17-B263-2DE71C77C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17F486-824D-4A41-B603-F71469A8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606A-2624-4B36-A083-8E2BB35D81F8}" type="datetimeFigureOut">
              <a:rPr lang="pt-BR" smtClean="0"/>
              <a:t>06/02/2019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352C8B-6946-4710-BA55-2EDE911E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6CF6C7-96DF-4BA9-BF04-37AAB36B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11E-9330-48C7-97D8-1B7DA9B10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66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C2897-E20D-46E4-A654-2C1DBBD2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EA207D5-73AF-4CA9-9681-1AD7C2886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C8EBFB-1856-4EBB-8883-D0A558C08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F18A9F-8916-4111-B538-7CB5875CA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606A-2624-4B36-A083-8E2BB35D81F8}" type="datetimeFigureOut">
              <a:rPr lang="pt-BR" smtClean="0"/>
              <a:t>06/02/2019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D6B1E0-3373-4DDD-9E78-296B3C68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4AD7BF-FD6D-4362-83EB-42CF55DD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11E-9330-48C7-97D8-1B7DA9B10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45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87C3304-9ED9-41E7-8997-57E3A7E2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CE88BB-34FC-4DFD-8E1A-FF95801C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3EDA3E-A1C5-450C-BA6B-20F9B7B9F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D606A-2624-4B36-A083-8E2BB35D81F8}" type="datetimeFigureOut">
              <a:rPr lang="pt-BR" smtClean="0"/>
              <a:t>06/02/2019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AC95F-0553-4CB1-A14E-93B0EB52F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C5509A-14C6-41E2-A9DD-1B5511C13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811E-9330-48C7-97D8-1B7DA9B102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5.wmf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wmf"/><Relationship Id="rId5" Type="http://schemas.openxmlformats.org/officeDocument/2006/relationships/image" Target="../media/image29.pn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5.png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3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12" Type="http://schemas.openxmlformats.org/officeDocument/2006/relationships/image" Target="../media/image21.png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11" Type="http://schemas.openxmlformats.org/officeDocument/2006/relationships/image" Target="../media/image31.wmf"/><Relationship Id="rId5" Type="http://schemas.openxmlformats.org/officeDocument/2006/relationships/image" Target="../media/image17.png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5.png"/><Relationship Id="rId9" Type="http://schemas.openxmlformats.org/officeDocument/2006/relationships/image" Target="../media/image30.wmf"/><Relationship Id="rId1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7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88571B-1F57-4351-932A-E6DDF05F2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70" y="1782580"/>
            <a:ext cx="10905066" cy="33533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1BD6D94-B485-487B-BC9B-D883F59ED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693174"/>
            <a:ext cx="2190750" cy="2286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7910A09-7EEF-40BE-BC7E-C88D297AAF23}"/>
              </a:ext>
            </a:extLst>
          </p:cNvPr>
          <p:cNvSpPr txBox="1"/>
          <p:nvPr/>
        </p:nvSpPr>
        <p:spPr>
          <a:xfrm rot="20970257">
            <a:off x="781119" y="885438"/>
            <a:ext cx="1057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Hidráulica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básica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16C83CF-2110-4337-A2BA-807F9CE53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2056" y="488956"/>
            <a:ext cx="2892932" cy="1752800"/>
          </a:xfrm>
          <a:prstGeom prst="rect">
            <a:avLst/>
          </a:prstGeom>
        </p:spPr>
      </p:pic>
      <p:pic>
        <p:nvPicPr>
          <p:cNvPr id="2050" name="Picture 2" descr="C:\Users\Raimundo F Ignacio\AppData\Local\Temp\SNAGHTML1582498e.PNG">
            <a:extLst>
              <a:ext uri="{FF2B5EF4-FFF2-40B4-BE49-F238E27FC236}">
                <a16:creationId xmlns:a16="http://schemas.microsoft.com/office/drawing/2014/main" id="{76D706CF-1DB7-4F46-8532-65C4C0428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0085" y="1465075"/>
            <a:ext cx="420636" cy="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aimundo F Ignacio\AppData\Local\Temp\SNAGHTML1584efe7.PNG">
            <a:extLst>
              <a:ext uri="{FF2B5EF4-FFF2-40B4-BE49-F238E27FC236}">
                <a16:creationId xmlns:a16="http://schemas.microsoft.com/office/drawing/2014/main" id="{629A4E51-96CD-4DA1-830C-3D5240550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773" y="1455916"/>
            <a:ext cx="516557" cy="7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F5287FE-374F-4BC4-9E34-9162557794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4238" y="4918353"/>
            <a:ext cx="2190750" cy="145958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833E099-6022-4926-A113-7A0BB063F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12" y="4918354"/>
            <a:ext cx="4514469" cy="147833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456E960-3B64-47D4-956B-12B1B7A47A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46" y="5063519"/>
            <a:ext cx="860694" cy="1188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508B9AC-86CE-4781-8821-BB30316887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28" y="5052819"/>
            <a:ext cx="884944" cy="1188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2D70A51-C50F-46C3-AA20-E1C6105922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46" y="846851"/>
            <a:ext cx="1620000" cy="1620000"/>
          </a:xfrm>
          <a:prstGeom prst="rect">
            <a:avLst/>
          </a:prstGeom>
        </p:spPr>
      </p:pic>
      <p:pic>
        <p:nvPicPr>
          <p:cNvPr id="2054" name="Picture 6" descr="C:\Users\Raimundo F Ignacio\AppData\Local\Temp\SNAGHTML15a1e952.PNG">
            <a:extLst>
              <a:ext uri="{FF2B5EF4-FFF2-40B4-BE49-F238E27FC236}">
                <a16:creationId xmlns:a16="http://schemas.microsoft.com/office/drawing/2014/main" id="{A4FDFD03-C72E-436B-B199-FB26D121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76" y="521809"/>
            <a:ext cx="2490787" cy="227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 descr="Uma imagem contendo gráficos vetoriais&#10;&#10;Descrição gerada automaticamente">
            <a:extLst>
              <a:ext uri="{FF2B5EF4-FFF2-40B4-BE49-F238E27FC236}">
                <a16:creationId xmlns:a16="http://schemas.microsoft.com/office/drawing/2014/main" id="{9BC93E06-35CD-4B2D-A8D6-8D44AFE87E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611" y="2717669"/>
            <a:ext cx="1119688" cy="10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6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22A97327-DEA5-49CF-8A91-D5293B444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77" b="27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9967A9-DD43-4210-85AC-735C499177EA}"/>
              </a:ext>
            </a:extLst>
          </p:cNvPr>
          <p:cNvSpPr/>
          <p:nvPr/>
        </p:nvSpPr>
        <p:spPr>
          <a:xfrm>
            <a:off x="5919509" y="0"/>
            <a:ext cx="352981" cy="67864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15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pt-BR" sz="15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pt-BR" sz="15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t-BR" sz="15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endParaRPr lang="pt-BR" sz="1500" b="1" cap="none" spc="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5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  <a:p>
            <a:pPr algn="ctr"/>
            <a:r>
              <a:rPr lang="pt-BR" sz="15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pt-BR" sz="15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endParaRPr lang="pt-BR" sz="1500" b="1" cap="none" spc="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5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  <a:p>
            <a:pPr algn="ctr"/>
            <a:r>
              <a:rPr lang="pt-BR" sz="15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pt-BR" sz="15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pt-BR" sz="15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pt-BR" sz="15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pt-BR" sz="15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</a:t>
            </a:r>
          </a:p>
          <a:p>
            <a:pPr algn="ctr"/>
            <a:r>
              <a:rPr lang="pt-BR" sz="15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Ã</a:t>
            </a:r>
          </a:p>
          <a:p>
            <a:pPr algn="ctr"/>
            <a:r>
              <a:rPr lang="pt-BR" sz="15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endParaRPr lang="pt-BR" sz="1500" b="1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5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pt-BR" sz="15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  <a:p>
            <a:pPr algn="ctr"/>
            <a:r>
              <a:rPr lang="pt-BR" sz="15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pt-BR" sz="15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pt-BR" sz="15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pt-BR" sz="15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pt-BR" sz="15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pt-BR" sz="15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</a:p>
          <a:p>
            <a:pPr algn="ctr"/>
            <a:r>
              <a:rPr lang="pt-BR" sz="15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pt-BR" sz="15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pt-BR" sz="1500" b="1" cap="none" spc="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57278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5860458-1F93-4BB5-B810-D7C41040BC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ED31DAC-DCA0-4E0D-8E9C-C557BA9E830E}"/>
              </a:ext>
            </a:extLst>
          </p:cNvPr>
          <p:cNvSpPr/>
          <p:nvPr/>
        </p:nvSpPr>
        <p:spPr>
          <a:xfrm>
            <a:off x="737422" y="584038"/>
            <a:ext cx="10687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Calcule para a instalação hidráulica a seguir a pressão na entrada da bomba e a potência útil da bomba, que também é denominada de potência hidráulica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C469966-B1FD-491B-80A9-8045D0F1C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503" y="1251991"/>
            <a:ext cx="5553075" cy="433387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61BE1A4-0821-4DF1-85CE-23931064A00E}"/>
              </a:ext>
            </a:extLst>
          </p:cNvPr>
          <p:cNvSpPr/>
          <p:nvPr/>
        </p:nvSpPr>
        <p:spPr>
          <a:xfrm>
            <a:off x="2856271" y="1985740"/>
            <a:ext cx="4419600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Massa específica d’água igual a 998,2 kg/m³; g = 9,8 m/s²; instalação com um único diâmetro de aço 40 com diâmetro nominal igual a 10” (Dint = 254,5 mm e A = 509,1 cm²); vazão de trabalho igual a 403,2 m³/h.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420CA32-3DF9-4AA8-B71D-D39323080AA4}"/>
              </a:ext>
            </a:extLst>
          </p:cNvPr>
          <p:cNvSpPr/>
          <p:nvPr/>
        </p:nvSpPr>
        <p:spPr>
          <a:xfrm>
            <a:off x="737422" y="1112073"/>
            <a:ext cx="9173493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indent="-806450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Dados: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somatória dos comprimentos equivalentes na sucção igual a 135 m; somatória dos comprimentos equivalentes no recalque igual a 188 m; coeficiente de perda de carga distribuída médio igual a 0,022.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B239996-D324-41BA-91CC-8CA301D86DDC}"/>
              </a:ext>
            </a:extLst>
          </p:cNvPr>
          <p:cNvSpPr/>
          <p:nvPr/>
        </p:nvSpPr>
        <p:spPr>
          <a:xfrm>
            <a:off x="7846143" y="4311723"/>
            <a:ext cx="3392128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7788" indent="-1347788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Importante: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 = 300 m é o comprimento dos tubos depois da bomba.  </a:t>
            </a:r>
          </a:p>
        </p:txBody>
      </p:sp>
      <p:pic>
        <p:nvPicPr>
          <p:cNvPr id="1026" name="Picture 2" descr="C:\Users\Raimundo F Ignacio\AppData\Local\Temp\SNAGHTML396fd9f9.PNG">
            <a:extLst>
              <a:ext uri="{FF2B5EF4-FFF2-40B4-BE49-F238E27FC236}">
                <a16:creationId xmlns:a16="http://schemas.microsoft.com/office/drawing/2014/main" id="{72E32DB8-CE72-44EA-A4E9-4BAFFD9C9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932" y="2766242"/>
            <a:ext cx="11715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992670B-FEFD-4A64-B701-339677D4D27C}"/>
              </a:ext>
            </a:extLst>
          </p:cNvPr>
          <p:cNvSpPr/>
          <p:nvPr/>
        </p:nvSpPr>
        <p:spPr>
          <a:xfrm>
            <a:off x="7047433" y="6237145"/>
            <a:ext cx="3261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https://youtu.be/M7KzR8b4Emo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9414B07-9EE7-4593-B6EF-6CF876A65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33583" y="5425649"/>
            <a:ext cx="504847" cy="7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8C82C83-264B-4591-90D8-C956FE766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005">
            <a:off x="2259547" y="799720"/>
            <a:ext cx="1791809" cy="13281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22B1A10-67AA-4DB4-A9EB-B98149D31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494" y="2038572"/>
            <a:ext cx="5553075" cy="43338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FB1C6B7-69CB-4A80-A466-96F3901C2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439" y="3387213"/>
            <a:ext cx="2027096" cy="2933954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7DDA7259-8D3A-4720-8068-F11B751C2D10}"/>
              </a:ext>
            </a:extLst>
          </p:cNvPr>
          <p:cNvSpPr/>
          <p:nvPr/>
        </p:nvSpPr>
        <p:spPr>
          <a:xfrm>
            <a:off x="1720644" y="2038572"/>
            <a:ext cx="4306530" cy="1637071"/>
          </a:xfrm>
          <a:prstGeom prst="wedgeEllipseCallout">
            <a:avLst>
              <a:gd name="adj1" fmla="val -39558"/>
              <a:gd name="adj2" fmla="val 82320"/>
            </a:avLst>
          </a:prstGeom>
          <a:solidFill>
            <a:srgbClr val="EB481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Pensando em instalações, sempre devemos ter um PHR, neste caso vamos adotá-lo no nível de captação.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9E82BAB-C1FB-417D-A8F4-E275B71C9756}"/>
              </a:ext>
            </a:extLst>
          </p:cNvPr>
          <p:cNvCxnSpPr/>
          <p:nvPr/>
        </p:nvCxnSpPr>
        <p:spPr>
          <a:xfrm>
            <a:off x="6292642" y="5216635"/>
            <a:ext cx="3795252" cy="0"/>
          </a:xfrm>
          <a:prstGeom prst="line">
            <a:avLst/>
          </a:pr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AB7FDD-B786-406A-89F8-6DB43EF9EA8C}"/>
              </a:ext>
            </a:extLst>
          </p:cNvPr>
          <p:cNvSpPr txBox="1"/>
          <p:nvPr/>
        </p:nvSpPr>
        <p:spPr>
          <a:xfrm>
            <a:off x="9261992" y="4925959"/>
            <a:ext cx="8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PHR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724A67D-1E15-407B-92B3-BD601F7289D1}"/>
              </a:ext>
            </a:extLst>
          </p:cNvPr>
          <p:cNvSpPr/>
          <p:nvPr/>
        </p:nvSpPr>
        <p:spPr>
          <a:xfrm>
            <a:off x="226142" y="137653"/>
            <a:ext cx="11739716" cy="6499122"/>
          </a:xfrm>
          <a:prstGeom prst="rect">
            <a:avLst/>
          </a:prstGeom>
          <a:noFill/>
          <a:ln w="76200">
            <a:solidFill>
              <a:srgbClr val="217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86B78CCA-F8A5-4AC1-B9B2-AA0DAB3B880F}"/>
              </a:ext>
            </a:extLst>
          </p:cNvPr>
          <p:cNvSpPr/>
          <p:nvPr/>
        </p:nvSpPr>
        <p:spPr>
          <a:xfrm>
            <a:off x="3967366" y="617254"/>
            <a:ext cx="4680155" cy="1431150"/>
          </a:xfrm>
          <a:prstGeom prst="wedgeEllipseCallout">
            <a:avLst>
              <a:gd name="adj1" fmla="val -57837"/>
              <a:gd name="adj2" fmla="val 32271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aí aplicamos a equação da energia para um escoamento incompressível e em regime permanente!</a:t>
            </a:r>
          </a:p>
        </p:txBody>
      </p:sp>
      <p:pic>
        <p:nvPicPr>
          <p:cNvPr id="13" name="Picture 2" descr="C:\Users\Raimundo F Ignacio\AppData\Local\Temp\SNAGHTML396fd9f9.PNG">
            <a:extLst>
              <a:ext uri="{FF2B5EF4-FFF2-40B4-BE49-F238E27FC236}">
                <a16:creationId xmlns:a16="http://schemas.microsoft.com/office/drawing/2014/main" id="{9ABF92D7-6E64-4322-BABF-888F536A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7473">
            <a:off x="10745762" y="542815"/>
            <a:ext cx="11715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654EA947-E2EB-4ACC-82F6-E4C982CDB75A}"/>
              </a:ext>
            </a:extLst>
          </p:cNvPr>
          <p:cNvSpPr/>
          <p:nvPr/>
        </p:nvSpPr>
        <p:spPr>
          <a:xfrm rot="20238048">
            <a:off x="7967567" y="1723222"/>
            <a:ext cx="2694039" cy="1151318"/>
          </a:xfrm>
          <a:prstGeom prst="wedgeEllipseCallout">
            <a:avLst>
              <a:gd name="adj1" fmla="val 77334"/>
              <a:gd name="adj2" fmla="val 12874"/>
            </a:avLst>
          </a:prstGeom>
          <a:solidFill>
            <a:srgbClr val="8763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caso de uma entrada e uma saída, temos: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81AC451D-AF49-44C8-89DA-0B261E33C6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447902"/>
              </p:ext>
            </p:extLst>
          </p:nvPr>
        </p:nvGraphicFramePr>
        <p:xfrm>
          <a:off x="5978011" y="3057563"/>
          <a:ext cx="2669510" cy="50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8" imgW="1282680" imgH="241200" progId="Equation.DSMT4">
                  <p:embed/>
                </p:oleObj>
              </mc:Choice>
              <mc:Fallback>
                <p:oleObj name="Equation" r:id="rId8" imgW="1282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78011" y="3057563"/>
                        <a:ext cx="2669510" cy="502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Imagem 18">
            <a:extLst>
              <a:ext uri="{FF2B5EF4-FFF2-40B4-BE49-F238E27FC236}">
                <a16:creationId xmlns:a16="http://schemas.microsoft.com/office/drawing/2014/main" id="{A3530F2D-5544-4752-8ED1-C288A8430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93" y="4778484"/>
            <a:ext cx="1506900" cy="1740227"/>
          </a:xfrm>
          <a:prstGeom prst="rect">
            <a:avLst/>
          </a:prstGeom>
        </p:spPr>
      </p:pic>
      <p:sp>
        <p:nvSpPr>
          <p:cNvPr id="20" name="Balão de Fala: Oval 19">
            <a:extLst>
              <a:ext uri="{FF2B5EF4-FFF2-40B4-BE49-F238E27FC236}">
                <a16:creationId xmlns:a16="http://schemas.microsoft.com/office/drawing/2014/main" id="{01E059CF-A4F1-412C-AF30-A5211E1CB5E2}"/>
              </a:ext>
            </a:extLst>
          </p:cNvPr>
          <p:cNvSpPr/>
          <p:nvPr/>
        </p:nvSpPr>
        <p:spPr>
          <a:xfrm rot="20422611">
            <a:off x="4059192" y="3718041"/>
            <a:ext cx="2927304" cy="1386348"/>
          </a:xfrm>
          <a:prstGeom prst="wedgeEllipseCallout">
            <a:avLst>
              <a:gd name="adj1" fmla="val -62734"/>
              <a:gd name="adj2" fmla="val 12884"/>
            </a:avLst>
          </a:prstGeom>
          <a:solidFill>
            <a:srgbClr val="8800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Aí é escolher a seção inicial (i) e a seção final (f)!</a:t>
            </a:r>
          </a:p>
        </p:txBody>
      </p:sp>
    </p:spTree>
    <p:extLst>
      <p:ext uri="{BB962C8B-B14F-4D97-AF65-F5344CB8AC3E}">
        <p14:creationId xmlns:p14="http://schemas.microsoft.com/office/powerpoint/2010/main" val="37379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 animBg="1"/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B9E2E2-25E6-4D8E-8C2E-AAC03CBF81FE}"/>
              </a:ext>
            </a:extLst>
          </p:cNvPr>
          <p:cNvSpPr/>
          <p:nvPr/>
        </p:nvSpPr>
        <p:spPr>
          <a:xfrm>
            <a:off x="226142" y="117988"/>
            <a:ext cx="11739716" cy="6499122"/>
          </a:xfrm>
          <a:prstGeom prst="rect">
            <a:avLst/>
          </a:prstGeom>
          <a:noFill/>
          <a:ln w="76200">
            <a:solidFill>
              <a:srgbClr val="217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E5454D4-0F9B-4F91-93FD-E40C1B20F149}"/>
              </a:ext>
            </a:extLst>
          </p:cNvPr>
          <p:cNvGrpSpPr/>
          <p:nvPr/>
        </p:nvGrpSpPr>
        <p:grpSpPr>
          <a:xfrm>
            <a:off x="6105834" y="2156556"/>
            <a:ext cx="5724927" cy="4333875"/>
            <a:chOff x="6292642" y="2038572"/>
            <a:chExt cx="5724927" cy="433387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E6BC8329-6153-43ED-A38E-C57C79859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4494" y="2038572"/>
              <a:ext cx="5553075" cy="4333875"/>
            </a:xfrm>
            <a:prstGeom prst="rect">
              <a:avLst/>
            </a:prstGeom>
          </p:spPr>
        </p:pic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50122D27-A001-45F2-81B9-19230960DF67}"/>
                </a:ext>
              </a:extLst>
            </p:cNvPr>
            <p:cNvCxnSpPr/>
            <p:nvPr/>
          </p:nvCxnSpPr>
          <p:spPr>
            <a:xfrm>
              <a:off x="6292642" y="5216635"/>
              <a:ext cx="379525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ADA2B76-9620-4C3E-8ED0-B34DCDB18547}"/>
                </a:ext>
              </a:extLst>
            </p:cNvPr>
            <p:cNvSpPr txBox="1"/>
            <p:nvPr/>
          </p:nvSpPr>
          <p:spPr>
            <a:xfrm>
              <a:off x="9261992" y="4925959"/>
              <a:ext cx="875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PHR</a:t>
              </a:r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740BF884-BEB7-4FB8-919F-63718BF86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1" y="4375586"/>
            <a:ext cx="2295845" cy="211484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03BF633-B8F2-4457-93E6-692AE6904184}"/>
              </a:ext>
            </a:extLst>
          </p:cNvPr>
          <p:cNvSpPr/>
          <p:nvPr/>
        </p:nvSpPr>
        <p:spPr>
          <a:xfrm>
            <a:off x="8459737" y="5526965"/>
            <a:ext cx="3212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Calcule para a instalação hidráulica a seguir a pressão na entrada da bomba </a:t>
            </a:r>
            <a:endParaRPr lang="pt-BR" b="1" dirty="0"/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2899DBB0-A43C-4DED-ABA1-FDDC22711E47}"/>
              </a:ext>
            </a:extLst>
          </p:cNvPr>
          <p:cNvSpPr/>
          <p:nvPr/>
        </p:nvSpPr>
        <p:spPr>
          <a:xfrm>
            <a:off x="2477730" y="3510116"/>
            <a:ext cx="4296696" cy="1710813"/>
          </a:xfrm>
          <a:prstGeom prst="wedgeEllipseCallout">
            <a:avLst>
              <a:gd name="adj1" fmla="val -65638"/>
              <a:gd name="adj2" fmla="val 73459"/>
            </a:avLst>
          </a:prstGeom>
          <a:solidFill>
            <a:srgbClr val="CB570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resolver o primeiro pedido, aplicamos a equação da energia do nível de captação até a seção de entrada da bomba!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4FB727F-0227-43D3-8EB3-17C41049B862}"/>
              </a:ext>
            </a:extLst>
          </p:cNvPr>
          <p:cNvCxnSpPr/>
          <p:nvPr/>
        </p:nvCxnSpPr>
        <p:spPr>
          <a:xfrm>
            <a:off x="8111613" y="4552335"/>
            <a:ext cx="0" cy="4916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1A9E08BD-4174-423B-87AA-39DCC252E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762187"/>
              </p:ext>
            </p:extLst>
          </p:nvPr>
        </p:nvGraphicFramePr>
        <p:xfrm>
          <a:off x="733676" y="409806"/>
          <a:ext cx="23526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6" imgW="1130040" imgH="241200" progId="Equation.DSMT4">
                  <p:embed/>
                </p:oleObj>
              </mc:Choice>
              <mc:Fallback>
                <p:oleObj name="Equation" r:id="rId6" imgW="1130040" imgH="2412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81AC451D-AF49-44C8-89DA-0B261E33C6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3676" y="409806"/>
                        <a:ext cx="235267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65C103E5-8C70-4635-B8A1-0F2240792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15802"/>
              </p:ext>
            </p:extLst>
          </p:nvPr>
        </p:nvGraphicFramePr>
        <p:xfrm>
          <a:off x="3203883" y="195213"/>
          <a:ext cx="8749327" cy="102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Equation" r:id="rId8" imgW="4457520" imgH="520560" progId="Equation.DSMT4">
                  <p:embed/>
                </p:oleObj>
              </mc:Choice>
              <mc:Fallback>
                <p:oleObj name="Equation" r:id="rId8" imgW="4457520" imgH="52056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1A9E08BD-4174-423B-87AA-39DCC252E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03883" y="195213"/>
                        <a:ext cx="8749327" cy="1020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DCC484F-36E6-435B-AD82-FF495F7641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88031"/>
              </p:ext>
            </p:extLst>
          </p:nvPr>
        </p:nvGraphicFramePr>
        <p:xfrm>
          <a:off x="681536" y="1146701"/>
          <a:ext cx="9408917" cy="129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Equation" r:id="rId10" imgW="4952880" imgH="685800" progId="Equation.DSMT4">
                  <p:embed/>
                </p:oleObj>
              </mc:Choice>
              <mc:Fallback>
                <p:oleObj name="Equation" r:id="rId10" imgW="4952880" imgH="6858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65C103E5-8C70-4635-B8A1-0F2240792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1536" y="1146701"/>
                        <a:ext cx="9408917" cy="1299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4B2F0DFC-298B-40A9-90CE-5E0D2ED0E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244133"/>
              </p:ext>
            </p:extLst>
          </p:nvPr>
        </p:nvGraphicFramePr>
        <p:xfrm>
          <a:off x="681536" y="2473661"/>
          <a:ext cx="38576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Equation" r:id="rId12" imgW="1955520" imgH="444240" progId="Equation.DSMT4">
                  <p:embed/>
                </p:oleObj>
              </mc:Choice>
              <mc:Fallback>
                <p:oleObj name="Equation" r:id="rId12" imgW="1955520" imgH="44424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5DCC484F-36E6-435B-AD82-FF495F7641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1536" y="2473661"/>
                        <a:ext cx="3857625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536C15CB-9D8C-4B33-AA47-61A944DB9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098906"/>
              </p:ext>
            </p:extLst>
          </p:nvPr>
        </p:nvGraphicFramePr>
        <p:xfrm>
          <a:off x="5385994" y="2413707"/>
          <a:ext cx="345598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Equation" r:id="rId14" imgW="1752480" imgH="571320" progId="Equation.DSMT4">
                  <p:embed/>
                </p:oleObj>
              </mc:Choice>
              <mc:Fallback>
                <p:oleObj name="Equation" r:id="rId14" imgW="1752480" imgH="57132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4B2F0DFC-298B-40A9-90CE-5E0D2ED0E3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85994" y="2413707"/>
                        <a:ext cx="3455987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2E86F973-B9F2-49C1-9A33-685A83CEB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604586"/>
              </p:ext>
            </p:extLst>
          </p:nvPr>
        </p:nvGraphicFramePr>
        <p:xfrm>
          <a:off x="3086351" y="5691419"/>
          <a:ext cx="33813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Equation" r:id="rId16" imgW="1714320" imgH="393480" progId="Equation.DSMT4">
                  <p:embed/>
                </p:oleObj>
              </mc:Choice>
              <mc:Fallback>
                <p:oleObj name="Equation" r:id="rId16" imgW="1714320" imgH="3934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4B2F0DFC-298B-40A9-90CE-5E0D2ED0E3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86351" y="5691419"/>
                        <a:ext cx="338137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Imagem 20">
            <a:extLst>
              <a:ext uri="{FF2B5EF4-FFF2-40B4-BE49-F238E27FC236}">
                <a16:creationId xmlns:a16="http://schemas.microsoft.com/office/drawing/2014/main" id="{314C7962-A689-4F64-9D1F-FCA7CF7064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796321" y="3935167"/>
            <a:ext cx="1101336" cy="1710813"/>
          </a:xfrm>
          <a:prstGeom prst="rect">
            <a:avLst/>
          </a:prstGeom>
        </p:spPr>
      </p:pic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1B4C3480-B55C-4512-9BC9-FCB9B04F9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7043"/>
              </p:ext>
            </p:extLst>
          </p:nvPr>
        </p:nvGraphicFramePr>
        <p:xfrm>
          <a:off x="323661" y="3409057"/>
          <a:ext cx="2279651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Equation" r:id="rId19" imgW="1155600" imgH="393480" progId="Equation.DSMT4">
                  <p:embed/>
                </p:oleObj>
              </mc:Choice>
              <mc:Fallback>
                <p:oleObj name="Equation" r:id="rId19" imgW="1155600" imgH="39348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536C15CB-9D8C-4B33-AA47-61A944DB9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23661" y="3409057"/>
                        <a:ext cx="2279651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2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A6FE8E3-AB23-4371-8F6F-1F0196A2BF18}"/>
              </a:ext>
            </a:extLst>
          </p:cNvPr>
          <p:cNvSpPr/>
          <p:nvPr/>
        </p:nvSpPr>
        <p:spPr>
          <a:xfrm>
            <a:off x="235976" y="9833"/>
            <a:ext cx="11739716" cy="6499122"/>
          </a:xfrm>
          <a:prstGeom prst="rect">
            <a:avLst/>
          </a:prstGeom>
          <a:noFill/>
          <a:ln w="76200">
            <a:solidFill>
              <a:srgbClr val="2176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16C0BE5-F2C5-4C72-B942-3BA91F77EBE7}"/>
              </a:ext>
            </a:extLst>
          </p:cNvPr>
          <p:cNvGrpSpPr/>
          <p:nvPr/>
        </p:nvGrpSpPr>
        <p:grpSpPr>
          <a:xfrm>
            <a:off x="6105834" y="2107396"/>
            <a:ext cx="5724927" cy="4333875"/>
            <a:chOff x="6292642" y="2038572"/>
            <a:chExt cx="5724927" cy="4333875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30F7825-78F1-43C7-85C6-201DCC2BF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4494" y="2038572"/>
              <a:ext cx="5553075" cy="4333875"/>
            </a:xfrm>
            <a:prstGeom prst="rect">
              <a:avLst/>
            </a:prstGeom>
          </p:spPr>
        </p:pic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FBCA66E7-A728-4185-A6EE-16E4D34B013B}"/>
                </a:ext>
              </a:extLst>
            </p:cNvPr>
            <p:cNvCxnSpPr/>
            <p:nvPr/>
          </p:nvCxnSpPr>
          <p:spPr>
            <a:xfrm>
              <a:off x="6292642" y="5216635"/>
              <a:ext cx="3795252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8E341C6-9AD8-46FD-91B7-924A0F88BD56}"/>
                </a:ext>
              </a:extLst>
            </p:cNvPr>
            <p:cNvSpPr txBox="1"/>
            <p:nvPr/>
          </p:nvSpPr>
          <p:spPr>
            <a:xfrm>
              <a:off x="9261992" y="4925959"/>
              <a:ext cx="875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</a:rPr>
                <a:t>PHR</a:t>
              </a:r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3A67F037-3EDC-4080-9B00-720ABB095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796321" y="3935167"/>
            <a:ext cx="1101336" cy="171081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2A30CA5-8BC1-4CAA-8C05-FC7B02DB1D76}"/>
              </a:ext>
            </a:extLst>
          </p:cNvPr>
          <p:cNvSpPr/>
          <p:nvPr/>
        </p:nvSpPr>
        <p:spPr>
          <a:xfrm>
            <a:off x="9163633" y="5500522"/>
            <a:ext cx="256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potência útil da bomba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EE8086C-FBA1-4753-9626-2FD77DC76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014" y="3704521"/>
            <a:ext cx="2255715" cy="2758679"/>
          </a:xfrm>
          <a:prstGeom prst="rect">
            <a:avLst/>
          </a:prstGeom>
        </p:spPr>
      </p:pic>
      <p:pic>
        <p:nvPicPr>
          <p:cNvPr id="4098" name="Picture 2" descr="C:\Users\Raimundo F Ignacio\AppData\Local\Temp\SNAGHTML39bbfb89.PNG">
            <a:extLst>
              <a:ext uri="{FF2B5EF4-FFF2-40B4-BE49-F238E27FC236}">
                <a16:creationId xmlns:a16="http://schemas.microsoft.com/office/drawing/2014/main" id="{08C135DF-E523-4C3B-8474-8765A79A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01" y="2534574"/>
            <a:ext cx="29813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46A2C3EA-F233-484D-9826-2FBED38CD220}"/>
              </a:ext>
            </a:extLst>
          </p:cNvPr>
          <p:cNvSpPr/>
          <p:nvPr/>
        </p:nvSpPr>
        <p:spPr>
          <a:xfrm>
            <a:off x="3687097" y="2851357"/>
            <a:ext cx="186813" cy="255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4F93C4C5-95FF-4AEE-9BA9-832B0A9FC51A}"/>
              </a:ext>
            </a:extLst>
          </p:cNvPr>
          <p:cNvSpPr/>
          <p:nvPr/>
        </p:nvSpPr>
        <p:spPr>
          <a:xfrm>
            <a:off x="3873910" y="2895601"/>
            <a:ext cx="471948" cy="16714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58E383D-13ED-46C8-BE31-9DFDDE4F4AEE}"/>
              </a:ext>
            </a:extLst>
          </p:cNvPr>
          <p:cNvSpPr txBox="1"/>
          <p:nvPr/>
        </p:nvSpPr>
        <p:spPr>
          <a:xfrm>
            <a:off x="4328358" y="2765015"/>
            <a:ext cx="4817775" cy="36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potência útil ou potência hidráulica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22957CD6-EDA7-4B5B-848F-064DD90E1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426913"/>
              </p:ext>
            </p:extLst>
          </p:nvPr>
        </p:nvGraphicFramePr>
        <p:xfrm>
          <a:off x="4845927" y="3161493"/>
          <a:ext cx="21367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Equation" r:id="rId8" imgW="927000" imgH="228600" progId="Equation.DSMT4">
                  <p:embed/>
                </p:oleObj>
              </mc:Choice>
              <mc:Fallback>
                <p:oleObj name="Equation" r:id="rId8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5927" y="3161493"/>
                        <a:ext cx="213677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F18C4DFD-D22A-442F-9EB7-A2A4D39B9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942461"/>
              </p:ext>
            </p:extLst>
          </p:nvPr>
        </p:nvGraphicFramePr>
        <p:xfrm>
          <a:off x="4315421" y="3744422"/>
          <a:ext cx="3288592" cy="728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Equation" r:id="rId10" imgW="1777680" imgH="393480" progId="Equation.DSMT4">
                  <p:embed/>
                </p:oleObj>
              </mc:Choice>
              <mc:Fallback>
                <p:oleObj name="Equation" r:id="rId10" imgW="1777680" imgH="3934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22957CD6-EDA7-4B5B-848F-064DD90E19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15421" y="3744422"/>
                        <a:ext cx="3288592" cy="728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agem 19">
            <a:extLst>
              <a:ext uri="{FF2B5EF4-FFF2-40B4-BE49-F238E27FC236}">
                <a16:creationId xmlns:a16="http://schemas.microsoft.com/office/drawing/2014/main" id="{C873FDCC-9EBB-4073-8759-7785ADFF00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4480" y="4630408"/>
            <a:ext cx="1506900" cy="1740227"/>
          </a:xfrm>
          <a:prstGeom prst="rect">
            <a:avLst/>
          </a:prstGeom>
        </p:spPr>
      </p:pic>
      <p:sp>
        <p:nvSpPr>
          <p:cNvPr id="21" name="Balão de Fala: Oval 20">
            <a:extLst>
              <a:ext uri="{FF2B5EF4-FFF2-40B4-BE49-F238E27FC236}">
                <a16:creationId xmlns:a16="http://schemas.microsoft.com/office/drawing/2014/main" id="{B3F7E732-99A0-4A7E-B858-65E33DAB1D8D}"/>
              </a:ext>
            </a:extLst>
          </p:cNvPr>
          <p:cNvSpPr/>
          <p:nvPr/>
        </p:nvSpPr>
        <p:spPr>
          <a:xfrm>
            <a:off x="1735388" y="5128791"/>
            <a:ext cx="2754638" cy="1312480"/>
          </a:xfrm>
          <a:prstGeom prst="wedgeEllipseCallout">
            <a:avLst>
              <a:gd name="adj1" fmla="val 81363"/>
              <a:gd name="adj2" fmla="val -45531"/>
            </a:avLst>
          </a:prstGeom>
          <a:solidFill>
            <a:srgbClr val="88001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Portanto, temos que achar a carga manométrica!</a:t>
            </a:r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C518EC80-4AEA-4544-9CB4-DCA090AE1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694346"/>
              </p:ext>
            </p:extLst>
          </p:nvPr>
        </p:nvGraphicFramePr>
        <p:xfrm>
          <a:off x="404135" y="181885"/>
          <a:ext cx="757555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Equation" r:id="rId13" imgW="3987720" imgH="685800" progId="Equation.DSMT4">
                  <p:embed/>
                </p:oleObj>
              </mc:Choice>
              <mc:Fallback>
                <p:oleObj name="Equation" r:id="rId13" imgW="3987720" imgH="68580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5DCC484F-36E6-435B-AD82-FF495F7641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4135" y="181885"/>
                        <a:ext cx="7575550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542C6CE9-1BF1-4485-BFE1-7CBC76116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25710"/>
              </p:ext>
            </p:extLst>
          </p:nvPr>
        </p:nvGraphicFramePr>
        <p:xfrm>
          <a:off x="442380" y="1769273"/>
          <a:ext cx="41021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15" imgW="2158920" imgH="228600" progId="Equation.DSMT4">
                  <p:embed/>
                </p:oleObj>
              </mc:Choice>
              <mc:Fallback>
                <p:oleObj name="Equation" r:id="rId15" imgW="2158920" imgH="2286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C518EC80-4AEA-4544-9CB4-DCA090AE14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2380" y="1769273"/>
                        <a:ext cx="4102100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0305AD72-C86B-4A58-A50E-2EB525B9FF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896895"/>
              </p:ext>
            </p:extLst>
          </p:nvPr>
        </p:nvGraphicFramePr>
        <p:xfrm>
          <a:off x="4845927" y="1644081"/>
          <a:ext cx="52578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17" imgW="2844720" imgH="393480" progId="Equation.DSMT4">
                  <p:embed/>
                </p:oleObj>
              </mc:Choice>
              <mc:Fallback>
                <p:oleObj name="Equation" r:id="rId17" imgW="2844720" imgH="39348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F18C4DFD-D22A-442F-9EB7-A2A4D39B9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45927" y="1644081"/>
                        <a:ext cx="5257800" cy="72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9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EC20BBF-05B4-4FE2-80CE-EEBB84B36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5" y="139923"/>
            <a:ext cx="11821169" cy="65781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18D0C1F-E1B5-4162-B706-EE7291AC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314" y="1582994"/>
            <a:ext cx="6401378" cy="499593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2A06896-780C-4F39-A546-3D32954D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17" y="1376516"/>
            <a:ext cx="5242500" cy="525115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145C93C-A2B9-46D2-958A-C029C2C4FE0A}"/>
              </a:ext>
            </a:extLst>
          </p:cNvPr>
          <p:cNvSpPr/>
          <p:nvPr/>
        </p:nvSpPr>
        <p:spPr>
          <a:xfrm>
            <a:off x="271517" y="230333"/>
            <a:ext cx="114761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Após ter visto o vídeo, onde além de acompanhar a solução foi possível rever os conceitos</a:t>
            </a:r>
          </a:p>
          <a:p>
            <a:pPr algn="ctr"/>
            <a:r>
              <a:rPr lang="pt-B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FT, cada equipe terá que elaborar no mínimo três (3) perguntas a ser encaminhada para</a:t>
            </a:r>
          </a:p>
          <a:p>
            <a:pPr algn="ctr"/>
            <a:r>
              <a:rPr lang="pt-B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mim e para as demais equipes.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4A39D1-3D7E-496D-BD8C-864ED353C745}"/>
              </a:ext>
            </a:extLst>
          </p:cNvPr>
          <p:cNvSpPr txBox="1"/>
          <p:nvPr/>
        </p:nvSpPr>
        <p:spPr>
          <a:xfrm>
            <a:off x="2542736" y="2521059"/>
            <a:ext cx="236356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bg1"/>
                </a:solidFill>
              </a:rPr>
              <a:t>Nessa atividade, denominada de painel integrado, vou propor a metodologia da pergunta e viabilizar a transformação do educando em protagonista da sua formação!</a:t>
            </a:r>
          </a:p>
        </p:txBody>
      </p:sp>
      <p:pic>
        <p:nvPicPr>
          <p:cNvPr id="10" name="Imagem 9" descr="Uma imagem contendo vestuário&#10;&#10;Descrição gerada automaticamente">
            <a:extLst>
              <a:ext uri="{FF2B5EF4-FFF2-40B4-BE49-F238E27FC236}">
                <a16:creationId xmlns:a16="http://schemas.microsoft.com/office/drawing/2014/main" id="{AD0467C6-D639-42B9-A504-B2D930A93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20" y="3563828"/>
            <a:ext cx="2255715" cy="27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3B83382-FE6E-494E-AD46-0B5CF22CF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5" y="139923"/>
            <a:ext cx="11821169" cy="657815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C4606EE-2E74-4BCA-B60A-096B0317A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345" y="497204"/>
            <a:ext cx="3600000" cy="360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24763B5-003C-479B-A859-4473FB301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410" y="4068457"/>
            <a:ext cx="2651138" cy="2520000"/>
          </a:xfrm>
          <a:prstGeom prst="rect">
            <a:avLst/>
          </a:prstGeom>
        </p:spPr>
      </p:pic>
      <p:pic>
        <p:nvPicPr>
          <p:cNvPr id="8" name="Imagem 7" descr="Uma imagem contendo esporte&#10;&#10;Descrição gerada automaticamente">
            <a:extLst>
              <a:ext uri="{FF2B5EF4-FFF2-40B4-BE49-F238E27FC236}">
                <a16:creationId xmlns:a16="http://schemas.microsoft.com/office/drawing/2014/main" id="{F508E09E-D3F1-4E22-9944-851A3457CD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54" y="234225"/>
            <a:ext cx="3593451" cy="3600000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B084106A-74FE-40B5-8317-A6F49E9504C2}"/>
              </a:ext>
            </a:extLst>
          </p:cNvPr>
          <p:cNvSpPr/>
          <p:nvPr/>
        </p:nvSpPr>
        <p:spPr>
          <a:xfrm>
            <a:off x="3194551" y="269543"/>
            <a:ext cx="3097162" cy="1429919"/>
          </a:xfrm>
          <a:prstGeom prst="wedgeEllipseCallout">
            <a:avLst>
              <a:gd name="adj1" fmla="val -72896"/>
              <a:gd name="adj2" fmla="val 29495"/>
            </a:avLst>
          </a:prstGeom>
          <a:solidFill>
            <a:srgbClr val="231F2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Exercícios fazem bem para a saúde!</a:t>
            </a:r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7BD9C292-9A8B-415C-93A0-27BDA4BDBE5E}"/>
              </a:ext>
            </a:extLst>
          </p:cNvPr>
          <p:cNvSpPr/>
          <p:nvPr/>
        </p:nvSpPr>
        <p:spPr>
          <a:xfrm flipH="1">
            <a:off x="6603824" y="318189"/>
            <a:ext cx="3210697" cy="1104261"/>
          </a:xfrm>
          <a:prstGeom prst="wedgeEllipseCallout">
            <a:avLst>
              <a:gd name="adj1" fmla="val -67381"/>
              <a:gd name="adj2" fmla="val 61610"/>
            </a:avLst>
          </a:prstGeom>
          <a:solidFill>
            <a:srgbClr val="34262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DF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não podemos pensar só em nosso corpo!</a:t>
            </a:r>
          </a:p>
        </p:txBody>
      </p:sp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C1D9AA4F-2C79-4A57-A123-FF226D7CD473}"/>
              </a:ext>
            </a:extLst>
          </p:cNvPr>
          <p:cNvSpPr/>
          <p:nvPr/>
        </p:nvSpPr>
        <p:spPr>
          <a:xfrm>
            <a:off x="2892859" y="3734491"/>
            <a:ext cx="2651137" cy="1494503"/>
          </a:xfrm>
          <a:prstGeom prst="wedgeEllipseCallout">
            <a:avLst>
              <a:gd name="adj1" fmla="val -84993"/>
              <a:gd name="adj2" fmla="val 34869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Devemos também exercitar nosso cérebro!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DD8313B-5AA0-4E1A-9AFC-9300C22292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04" y="4068457"/>
            <a:ext cx="2520000" cy="252000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F0D10ECF-5272-46B3-B829-108CC943C87A}"/>
              </a:ext>
            </a:extLst>
          </p:cNvPr>
          <p:cNvSpPr/>
          <p:nvPr/>
        </p:nvSpPr>
        <p:spPr>
          <a:xfrm>
            <a:off x="3657693" y="1790134"/>
            <a:ext cx="438011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Proponho a primeira</a:t>
            </a:r>
          </a:p>
          <a:p>
            <a:pPr algn="ctr"/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atividade, através dela você, </a:t>
            </a:r>
          </a:p>
          <a:p>
            <a:pPr algn="ctr"/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além d</a:t>
            </a:r>
            <a:r>
              <a:rPr lang="pt-B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exercitar o cérebro,</a:t>
            </a:r>
          </a:p>
          <a:p>
            <a:pPr algn="ctr"/>
            <a:r>
              <a:rPr lang="pt-B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ampliará sua inteligência!</a:t>
            </a:r>
          </a:p>
        </p:txBody>
      </p:sp>
    </p:spTree>
    <p:extLst>
      <p:ext uri="{BB962C8B-B14F-4D97-AF65-F5344CB8AC3E}">
        <p14:creationId xmlns:p14="http://schemas.microsoft.com/office/powerpoint/2010/main" val="26048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8B26288-4C55-4007-8BB9-F384C6AE1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5" y="120258"/>
            <a:ext cx="11821169" cy="65781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11AA70-7C74-4F7A-B966-678EF1090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86" y="283906"/>
            <a:ext cx="3533775" cy="3733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C2DB5C0-81D4-49FD-B53E-90F5C6107711}"/>
              </a:ext>
            </a:extLst>
          </p:cNvPr>
          <p:cNvSpPr txBox="1"/>
          <p:nvPr/>
        </p:nvSpPr>
        <p:spPr>
          <a:xfrm>
            <a:off x="1042221" y="403124"/>
            <a:ext cx="22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Após ter assistido ao vídeo: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A4449FD-E79A-4CA8-BE43-1C5D9C92BF93}"/>
              </a:ext>
            </a:extLst>
          </p:cNvPr>
          <p:cNvSpPr/>
          <p:nvPr/>
        </p:nvSpPr>
        <p:spPr>
          <a:xfrm>
            <a:off x="709471" y="4791111"/>
            <a:ext cx="3261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https://youtu.be/M7KzR8b4Emo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C3FDE13-EACA-406B-83B0-72054518B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17265" y="4017706"/>
            <a:ext cx="504847" cy="784228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55E31D51-7469-4CE9-8A7F-FE9F0C5EA5AF}"/>
              </a:ext>
            </a:extLst>
          </p:cNvPr>
          <p:cNvSpPr/>
          <p:nvPr/>
        </p:nvSpPr>
        <p:spPr>
          <a:xfrm>
            <a:off x="2900516" y="2310581"/>
            <a:ext cx="3795252" cy="922896"/>
          </a:xfrm>
          <a:prstGeom prst="wedgeEllipseCallout">
            <a:avLst>
              <a:gd name="adj1" fmla="val -58398"/>
              <a:gd name="adj2" fmla="val -50429"/>
            </a:avLst>
          </a:prstGeom>
          <a:solidFill>
            <a:srgbClr val="2497E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Responda as seguintes perguntas: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16AE1B-5F8D-49F9-BE6E-028B98F07F05}"/>
              </a:ext>
            </a:extLst>
          </p:cNvPr>
          <p:cNvSpPr txBox="1"/>
          <p:nvPr/>
        </p:nvSpPr>
        <p:spPr>
          <a:xfrm>
            <a:off x="7093376" y="233795"/>
            <a:ext cx="491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tubulações do problema foram bem dimensionadas?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9B9A79-BC3A-4D38-BFDA-4021F37648A7}"/>
              </a:ext>
            </a:extLst>
          </p:cNvPr>
          <p:cNvSpPr txBox="1"/>
          <p:nvPr/>
        </p:nvSpPr>
        <p:spPr>
          <a:xfrm>
            <a:off x="7093376" y="1145177"/>
            <a:ext cx="4913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vazão de 403,2 m³/h o coeficiente de perda de carga distribuída está correto?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4252587-0D7B-4852-8199-69337D0FEBC7}"/>
              </a:ext>
            </a:extLst>
          </p:cNvPr>
          <p:cNvSpPr txBox="1"/>
          <p:nvPr/>
        </p:nvSpPr>
        <p:spPr>
          <a:xfrm>
            <a:off x="7093376" y="2310581"/>
            <a:ext cx="4913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somatória dos comprimentos equivalentes na sução que foi dada, está correta?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1C7FA2-7BB8-408A-AF7C-0BC91C0DD6D2}"/>
              </a:ext>
            </a:extLst>
          </p:cNvPr>
          <p:cNvSpPr txBox="1"/>
          <p:nvPr/>
        </p:nvSpPr>
        <p:spPr>
          <a:xfrm>
            <a:off x="7122375" y="3509874"/>
            <a:ext cx="4913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somatória dos comprimentos equivalentes no recalque que foi dada, está correta?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9697365-905B-4983-96D6-B4CE41465333}"/>
              </a:ext>
            </a:extLst>
          </p:cNvPr>
          <p:cNvSpPr txBox="1"/>
          <p:nvPr/>
        </p:nvSpPr>
        <p:spPr>
          <a:xfrm>
            <a:off x="7107876" y="4791111"/>
            <a:ext cx="491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 bomba que irá proporcionar a vazão mencionada?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1769BF3-20A8-436C-80B0-46DA8C8F0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5" y="4072267"/>
            <a:ext cx="2581505" cy="2491942"/>
          </a:xfrm>
          <a:prstGeom prst="rect">
            <a:avLst/>
          </a:prstGeom>
        </p:spPr>
      </p:pic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BCB67DBE-B577-4C0C-A04D-F24FE2162312}"/>
              </a:ext>
            </a:extLst>
          </p:cNvPr>
          <p:cNvSpPr/>
          <p:nvPr/>
        </p:nvSpPr>
        <p:spPr>
          <a:xfrm>
            <a:off x="5084125" y="3429000"/>
            <a:ext cx="2009251" cy="1065603"/>
          </a:xfrm>
          <a:prstGeom prst="wedgeEllipseCallout">
            <a:avLst>
              <a:gd name="adj1" fmla="val -57534"/>
              <a:gd name="adj2" fmla="val 75418"/>
            </a:avLst>
          </a:prstGeom>
          <a:solidFill>
            <a:srgbClr val="2497E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Vou ajudar!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94B8E22-6C9F-426E-9911-64514DC839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4519" y="5108132"/>
            <a:ext cx="1557826" cy="15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/>
      <p:bldP spid="13" grpId="0"/>
      <p:bldP spid="14" grpId="0"/>
      <p:bldP spid="15" grpId="0"/>
      <p:bldP spid="1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489</Words>
  <Application>Microsoft Office PowerPoint</Application>
  <PresentationFormat>Widescreen</PresentationFormat>
  <Paragraphs>77</Paragraphs>
  <Slides>9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16</cp:revision>
  <dcterms:created xsi:type="dcterms:W3CDTF">2019-01-06T01:59:23Z</dcterms:created>
  <dcterms:modified xsi:type="dcterms:W3CDTF">2019-02-06T17:24:52Z</dcterms:modified>
</cp:coreProperties>
</file>