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sldIdLst>
    <p:sldId id="274" r:id="rId2"/>
    <p:sldId id="273" r:id="rId3"/>
    <p:sldId id="275" r:id="rId4"/>
    <p:sldId id="256" r:id="rId5"/>
    <p:sldId id="257" r:id="rId6"/>
    <p:sldId id="258" r:id="rId7"/>
    <p:sldId id="259" r:id="rId8"/>
    <p:sldId id="261" r:id="rId9"/>
    <p:sldId id="263" r:id="rId10"/>
    <p:sldId id="267" r:id="rId11"/>
    <p:sldId id="268" r:id="rId12"/>
    <p:sldId id="269" r:id="rId13"/>
    <p:sldId id="270" r:id="rId14"/>
    <p:sldId id="264" r:id="rId15"/>
    <p:sldId id="265" r:id="rId16"/>
    <p:sldId id="271" r:id="rId17"/>
    <p:sldId id="266" r:id="rId18"/>
    <p:sldId id="272" r:id="rId19"/>
    <p:sldId id="276" r:id="rId20"/>
    <p:sldId id="277" r:id="rId21"/>
    <p:sldId id="278" r:id="rId22"/>
    <p:sldId id="279" r:id="rId2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7F"/>
    <a:srgbClr val="009900"/>
    <a:srgbClr val="386AB3"/>
    <a:srgbClr val="000000"/>
    <a:srgbClr val="2D1E11"/>
    <a:srgbClr val="2B1C10"/>
    <a:srgbClr val="E20021"/>
    <a:srgbClr val="003C72"/>
    <a:srgbClr val="26265A"/>
    <a:srgbClr val="5C0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7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C65FF-EEF4-4F2E-8FDD-D85D9423F750}" type="datetimeFigureOut">
              <a:rPr lang="pt-BR" smtClean="0"/>
              <a:t>11/08/2019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29230-1053-476B-9672-822B4729E579}" type="slidenum">
              <a:rPr lang="pt-BR" smtClean="0"/>
              <a:t>‹nº›</a:t>
            </a:fld>
            <a:endParaRPr lang="pt-BR"/>
          </a:p>
        </p:txBody>
      </p:sp>
    </p:spTree>
    <p:extLst>
      <p:ext uri="{BB962C8B-B14F-4D97-AF65-F5344CB8AC3E}">
        <p14:creationId xmlns:p14="http://schemas.microsoft.com/office/powerpoint/2010/main" val="45184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7322E37-8068-4A56-80F6-91005450B0F3}" type="slidenum">
              <a:rPr lang="pt-BR" smtClean="0"/>
              <a:t>1</a:t>
            </a:fld>
            <a:endParaRPr lang="pt-BR" dirty="0"/>
          </a:p>
        </p:txBody>
      </p:sp>
    </p:spTree>
    <p:extLst>
      <p:ext uri="{BB962C8B-B14F-4D97-AF65-F5344CB8AC3E}">
        <p14:creationId xmlns:p14="http://schemas.microsoft.com/office/powerpoint/2010/main" val="2306571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10</a:t>
            </a:fld>
            <a:endParaRPr lang="pt-BR"/>
          </a:p>
        </p:txBody>
      </p:sp>
    </p:spTree>
    <p:extLst>
      <p:ext uri="{BB962C8B-B14F-4D97-AF65-F5344CB8AC3E}">
        <p14:creationId xmlns:p14="http://schemas.microsoft.com/office/powerpoint/2010/main" val="2043839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11</a:t>
            </a:fld>
            <a:endParaRPr lang="pt-BR"/>
          </a:p>
        </p:txBody>
      </p:sp>
    </p:spTree>
    <p:extLst>
      <p:ext uri="{BB962C8B-B14F-4D97-AF65-F5344CB8AC3E}">
        <p14:creationId xmlns:p14="http://schemas.microsoft.com/office/powerpoint/2010/main" val="2527431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12</a:t>
            </a:fld>
            <a:endParaRPr lang="pt-BR"/>
          </a:p>
        </p:txBody>
      </p:sp>
    </p:spTree>
    <p:extLst>
      <p:ext uri="{BB962C8B-B14F-4D97-AF65-F5344CB8AC3E}">
        <p14:creationId xmlns:p14="http://schemas.microsoft.com/office/powerpoint/2010/main" val="2041751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13</a:t>
            </a:fld>
            <a:endParaRPr lang="pt-BR"/>
          </a:p>
        </p:txBody>
      </p:sp>
    </p:spTree>
    <p:extLst>
      <p:ext uri="{BB962C8B-B14F-4D97-AF65-F5344CB8AC3E}">
        <p14:creationId xmlns:p14="http://schemas.microsoft.com/office/powerpoint/2010/main" val="85146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14</a:t>
            </a:fld>
            <a:endParaRPr lang="pt-BR"/>
          </a:p>
        </p:txBody>
      </p:sp>
    </p:spTree>
    <p:extLst>
      <p:ext uri="{BB962C8B-B14F-4D97-AF65-F5344CB8AC3E}">
        <p14:creationId xmlns:p14="http://schemas.microsoft.com/office/powerpoint/2010/main" val="551769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15</a:t>
            </a:fld>
            <a:endParaRPr lang="pt-BR"/>
          </a:p>
        </p:txBody>
      </p:sp>
    </p:spTree>
    <p:extLst>
      <p:ext uri="{BB962C8B-B14F-4D97-AF65-F5344CB8AC3E}">
        <p14:creationId xmlns:p14="http://schemas.microsoft.com/office/powerpoint/2010/main" val="3788463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16</a:t>
            </a:fld>
            <a:endParaRPr lang="pt-BR"/>
          </a:p>
        </p:txBody>
      </p:sp>
    </p:spTree>
    <p:extLst>
      <p:ext uri="{BB962C8B-B14F-4D97-AF65-F5344CB8AC3E}">
        <p14:creationId xmlns:p14="http://schemas.microsoft.com/office/powerpoint/2010/main" val="3672282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17</a:t>
            </a:fld>
            <a:endParaRPr lang="pt-BR"/>
          </a:p>
        </p:txBody>
      </p:sp>
    </p:spTree>
    <p:extLst>
      <p:ext uri="{BB962C8B-B14F-4D97-AF65-F5344CB8AC3E}">
        <p14:creationId xmlns:p14="http://schemas.microsoft.com/office/powerpoint/2010/main" val="4108293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18</a:t>
            </a:fld>
            <a:endParaRPr lang="pt-BR"/>
          </a:p>
        </p:txBody>
      </p:sp>
    </p:spTree>
    <p:extLst>
      <p:ext uri="{BB962C8B-B14F-4D97-AF65-F5344CB8AC3E}">
        <p14:creationId xmlns:p14="http://schemas.microsoft.com/office/powerpoint/2010/main" val="2535955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19</a:t>
            </a:fld>
            <a:endParaRPr lang="pt-BR"/>
          </a:p>
        </p:txBody>
      </p:sp>
    </p:spTree>
    <p:extLst>
      <p:ext uri="{BB962C8B-B14F-4D97-AF65-F5344CB8AC3E}">
        <p14:creationId xmlns:p14="http://schemas.microsoft.com/office/powerpoint/2010/main" val="321115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2</a:t>
            </a:fld>
            <a:endParaRPr lang="pt-BR"/>
          </a:p>
        </p:txBody>
      </p:sp>
    </p:spTree>
    <p:extLst>
      <p:ext uri="{BB962C8B-B14F-4D97-AF65-F5344CB8AC3E}">
        <p14:creationId xmlns:p14="http://schemas.microsoft.com/office/powerpoint/2010/main" val="343277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3</a:t>
            </a:fld>
            <a:endParaRPr lang="pt-BR"/>
          </a:p>
        </p:txBody>
      </p:sp>
    </p:spTree>
    <p:extLst>
      <p:ext uri="{BB962C8B-B14F-4D97-AF65-F5344CB8AC3E}">
        <p14:creationId xmlns:p14="http://schemas.microsoft.com/office/powerpoint/2010/main" val="118343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4</a:t>
            </a:fld>
            <a:endParaRPr lang="pt-BR"/>
          </a:p>
        </p:txBody>
      </p:sp>
    </p:spTree>
    <p:extLst>
      <p:ext uri="{BB962C8B-B14F-4D97-AF65-F5344CB8AC3E}">
        <p14:creationId xmlns:p14="http://schemas.microsoft.com/office/powerpoint/2010/main" val="418614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5</a:t>
            </a:fld>
            <a:endParaRPr lang="pt-BR"/>
          </a:p>
        </p:txBody>
      </p:sp>
    </p:spTree>
    <p:extLst>
      <p:ext uri="{BB962C8B-B14F-4D97-AF65-F5344CB8AC3E}">
        <p14:creationId xmlns:p14="http://schemas.microsoft.com/office/powerpoint/2010/main" val="218298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6</a:t>
            </a:fld>
            <a:endParaRPr lang="pt-BR"/>
          </a:p>
        </p:txBody>
      </p:sp>
    </p:spTree>
    <p:extLst>
      <p:ext uri="{BB962C8B-B14F-4D97-AF65-F5344CB8AC3E}">
        <p14:creationId xmlns:p14="http://schemas.microsoft.com/office/powerpoint/2010/main" val="91252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7</a:t>
            </a:fld>
            <a:endParaRPr lang="pt-BR"/>
          </a:p>
        </p:txBody>
      </p:sp>
    </p:spTree>
    <p:extLst>
      <p:ext uri="{BB962C8B-B14F-4D97-AF65-F5344CB8AC3E}">
        <p14:creationId xmlns:p14="http://schemas.microsoft.com/office/powerpoint/2010/main" val="361336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8</a:t>
            </a:fld>
            <a:endParaRPr lang="pt-BR"/>
          </a:p>
        </p:txBody>
      </p:sp>
    </p:spTree>
    <p:extLst>
      <p:ext uri="{BB962C8B-B14F-4D97-AF65-F5344CB8AC3E}">
        <p14:creationId xmlns:p14="http://schemas.microsoft.com/office/powerpoint/2010/main" val="381465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5829230-1053-476B-9672-822B4729E579}" type="slidenum">
              <a:rPr lang="pt-BR" smtClean="0"/>
              <a:t>9</a:t>
            </a:fld>
            <a:endParaRPr lang="pt-BR"/>
          </a:p>
        </p:txBody>
      </p:sp>
    </p:spTree>
    <p:extLst>
      <p:ext uri="{BB962C8B-B14F-4D97-AF65-F5344CB8AC3E}">
        <p14:creationId xmlns:p14="http://schemas.microsoft.com/office/powerpoint/2010/main" val="16355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8/10/2019</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23112380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8/10/2019</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‹nº›</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553568"/>
      </p:ext>
    </p:extLst>
  </p:cSld>
  <p:clrMap bg1="lt1" tx1="dk1" bg2="lt2" tx2="dk2" accent1="accent1" accent2="accent2" accent3="accent3" accent4="accent4" accent5="accent5" accent6="accent6" hlink="hlink" folHlink="folHlink"/>
  <p:sldLayoutIdLst>
    <p:sldLayoutId id="2147483739" r:id="rId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1.xml"/><Relationship Id="rId7" Type="http://schemas.openxmlformats.org/officeDocument/2006/relationships/image" Target="../media/image23.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2.wmf"/><Relationship Id="rId4" Type="http://schemas.openxmlformats.org/officeDocument/2006/relationships/oleObject" Target="../embeddings/oleObject3.bin"/><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2.xml"/><Relationship Id="rId7" Type="http://schemas.openxmlformats.org/officeDocument/2006/relationships/image" Target="../media/image27.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6.wmf"/><Relationship Id="rId10" Type="http://schemas.openxmlformats.org/officeDocument/2006/relationships/image" Target="../media/image28.wmf"/><Relationship Id="rId4" Type="http://schemas.openxmlformats.org/officeDocument/2006/relationships/oleObject" Target="../embeddings/oleObject5.bin"/><Relationship Id="rId9"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4.png"/><Relationship Id="rId5" Type="http://schemas.openxmlformats.org/officeDocument/2006/relationships/image" Target="../media/image30.w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5.xml"/><Relationship Id="rId7"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31.wmf"/><Relationship Id="rId4" Type="http://schemas.openxmlformats.org/officeDocument/2006/relationships/oleObject" Target="../embeddings/oleObject9.bin"/><Relationship Id="rId9" Type="http://schemas.openxmlformats.org/officeDocument/2006/relationships/image" Target="../media/image33.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6.xml"/><Relationship Id="rId7" Type="http://schemas.openxmlformats.org/officeDocument/2006/relationships/image" Target="../media/image35.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34.wmf"/><Relationship Id="rId4" Type="http://schemas.openxmlformats.org/officeDocument/2006/relationships/oleObject" Target="../embeddings/oleObject12.bin"/><Relationship Id="rId9" Type="http://schemas.openxmlformats.org/officeDocument/2006/relationships/image" Target="../media/image36.wm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41.wmf"/><Relationship Id="rId3" Type="http://schemas.openxmlformats.org/officeDocument/2006/relationships/notesSlide" Target="../notesSlides/notesSlide19.xml"/><Relationship Id="rId7" Type="http://schemas.openxmlformats.org/officeDocument/2006/relationships/image" Target="../media/image38.wmf"/><Relationship Id="rId12"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image" Target="../media/image40.wmf"/><Relationship Id="rId5" Type="http://schemas.openxmlformats.org/officeDocument/2006/relationships/image" Target="../media/image17.png"/><Relationship Id="rId15" Type="http://schemas.openxmlformats.org/officeDocument/2006/relationships/image" Target="../media/image42.wmf"/><Relationship Id="rId10" Type="http://schemas.openxmlformats.org/officeDocument/2006/relationships/oleObject" Target="../embeddings/oleObject17.bin"/><Relationship Id="rId4" Type="http://schemas.openxmlformats.org/officeDocument/2006/relationships/image" Target="../media/image43.png"/><Relationship Id="rId9" Type="http://schemas.openxmlformats.org/officeDocument/2006/relationships/image" Target="../media/image39.wmf"/><Relationship Id="rId1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49.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45.wmf"/><Relationship Id="rId11" Type="http://schemas.openxmlformats.org/officeDocument/2006/relationships/image" Target="../media/image47.wmf"/><Relationship Id="rId5" Type="http://schemas.openxmlformats.org/officeDocument/2006/relationships/oleObject" Target="../embeddings/oleObject21.bin"/><Relationship Id="rId10" Type="http://schemas.openxmlformats.org/officeDocument/2006/relationships/oleObject" Target="../embeddings/oleObject23.bin"/><Relationship Id="rId4" Type="http://schemas.openxmlformats.org/officeDocument/2006/relationships/image" Target="../media/image44.wmf"/><Relationship Id="rId9" Type="http://schemas.openxmlformats.org/officeDocument/2006/relationships/image" Target="../media/image48.gif"/></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50.wmf"/><Relationship Id="rId5" Type="http://schemas.openxmlformats.org/officeDocument/2006/relationships/oleObject" Target="../embeddings/oleObject24.bin"/><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56.png"/><Relationship Id="rId7"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53.wmf"/><Relationship Id="rId5" Type="http://schemas.openxmlformats.org/officeDocument/2006/relationships/oleObject" Target="../embeddings/oleObject25.bin"/><Relationship Id="rId10" Type="http://schemas.openxmlformats.org/officeDocument/2006/relationships/image" Target="../media/image55.wmf"/><Relationship Id="rId4" Type="http://schemas.openxmlformats.org/officeDocument/2006/relationships/image" Target="../media/image57.png"/><Relationship Id="rId9" Type="http://schemas.openxmlformats.org/officeDocument/2006/relationships/oleObject" Target="../embeddings/oleObject27.bin"/></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wmf"/><Relationship Id="rId4" Type="http://schemas.openxmlformats.org/officeDocument/2006/relationships/image" Target="../media/image5.png"/><Relationship Id="rId9"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F7103C05-7A01-4AAB-A66A-78C3B943F8F2}"/>
              </a:ext>
            </a:extLst>
          </p:cNvPr>
          <p:cNvPicPr>
            <a:picLocks noChangeAspect="1"/>
          </p:cNvPicPr>
          <p:nvPr/>
        </p:nvPicPr>
        <p:blipFill rotWithShape="1">
          <a:blip r:embed="rId3"/>
          <a:srcRect r="1" b="8365"/>
          <a:stretch/>
        </p:blipFill>
        <p:spPr>
          <a:xfrm>
            <a:off x="643467" y="643467"/>
            <a:ext cx="10905066" cy="5571066"/>
          </a:xfrm>
          <a:prstGeom prst="rect">
            <a:avLst/>
          </a:prstGeom>
        </p:spPr>
      </p:pic>
      <p:sp>
        <p:nvSpPr>
          <p:cNvPr id="6" name="CaixaDeTexto 5">
            <a:extLst>
              <a:ext uri="{FF2B5EF4-FFF2-40B4-BE49-F238E27FC236}">
                <a16:creationId xmlns:a16="http://schemas.microsoft.com/office/drawing/2014/main" id="{D3776446-71E0-4D37-A2C7-828535A61EED}"/>
              </a:ext>
            </a:extLst>
          </p:cNvPr>
          <p:cNvSpPr txBox="1"/>
          <p:nvPr/>
        </p:nvSpPr>
        <p:spPr>
          <a:xfrm>
            <a:off x="1551709" y="52994"/>
            <a:ext cx="8423564" cy="461665"/>
          </a:xfrm>
          <a:prstGeom prst="rect">
            <a:avLst/>
          </a:prstGeom>
          <a:noFill/>
        </p:spPr>
        <p:txBody>
          <a:bodyPr wrap="square" rtlCol="0">
            <a:spAutoFit/>
          </a:bodyPr>
          <a:lstStyle/>
          <a:p>
            <a:pPr algn="ctr"/>
            <a:r>
              <a:rPr lang="pt-BR" sz="2400" b="1" dirty="0">
                <a:solidFill>
                  <a:schemeClr val="bg1"/>
                </a:solidFill>
                <a:effectLst>
                  <a:outerShdw blurRad="38100" dist="38100" dir="2700000" algn="tl">
                    <a:srgbClr val="000000">
                      <a:alpha val="43137"/>
                    </a:srgbClr>
                  </a:outerShdw>
                </a:effectLst>
              </a:rPr>
              <a:t> CONHECIMENTOS BÁSICOS PARA ACOMPANHAR ESTE CURSO</a:t>
            </a:r>
          </a:p>
        </p:txBody>
      </p:sp>
      <p:sp>
        <p:nvSpPr>
          <p:cNvPr id="7" name="CaixaDeTexto 6">
            <a:extLst>
              <a:ext uri="{FF2B5EF4-FFF2-40B4-BE49-F238E27FC236}">
                <a16:creationId xmlns:a16="http://schemas.microsoft.com/office/drawing/2014/main" id="{16B02D16-5A6D-4964-ABB5-8B984954ED05}"/>
              </a:ext>
            </a:extLst>
          </p:cNvPr>
          <p:cNvSpPr txBox="1"/>
          <p:nvPr/>
        </p:nvSpPr>
        <p:spPr>
          <a:xfrm>
            <a:off x="2780145" y="6430933"/>
            <a:ext cx="7278254" cy="461665"/>
          </a:xfrm>
          <a:prstGeom prst="rect">
            <a:avLst/>
          </a:prstGeom>
          <a:noFill/>
        </p:spPr>
        <p:txBody>
          <a:bodyPr wrap="square" rtlCol="0">
            <a:spAutoFit/>
          </a:bodyPr>
          <a:lstStyle/>
          <a:p>
            <a:pPr algn="ctr"/>
            <a:r>
              <a:rPr lang="pt-BR" sz="2400" b="1" dirty="0">
                <a:solidFill>
                  <a:schemeClr val="bg1"/>
                </a:solidFill>
                <a:effectLst>
                  <a:outerShdw blurRad="38100" dist="38100" dir="2700000" algn="tl">
                    <a:srgbClr val="000000">
                      <a:alpha val="43137"/>
                    </a:srgbClr>
                  </a:outerShdw>
                </a:effectLst>
              </a:rPr>
              <a:t>RAIMUNDO FERREIRA IGNÁCIO</a:t>
            </a:r>
          </a:p>
        </p:txBody>
      </p:sp>
    </p:spTree>
    <p:extLst>
      <p:ext uri="{BB962C8B-B14F-4D97-AF65-F5344CB8AC3E}">
        <p14:creationId xmlns:p14="http://schemas.microsoft.com/office/powerpoint/2010/main" val="97743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023B47D1-5844-4760-866A-F82B4A06214C}"/>
              </a:ext>
            </a:extLst>
          </p:cNvPr>
          <p:cNvGrpSpPr/>
          <p:nvPr/>
        </p:nvGrpSpPr>
        <p:grpSpPr>
          <a:xfrm>
            <a:off x="572575" y="2369573"/>
            <a:ext cx="1361141" cy="3610591"/>
            <a:chOff x="1260833" y="658760"/>
            <a:chExt cx="1361141" cy="3610591"/>
          </a:xfrm>
        </p:grpSpPr>
        <p:pic>
          <p:nvPicPr>
            <p:cNvPr id="4" name="Imagem 3">
              <a:extLst>
                <a:ext uri="{FF2B5EF4-FFF2-40B4-BE49-F238E27FC236}">
                  <a16:creationId xmlns:a16="http://schemas.microsoft.com/office/drawing/2014/main" id="{DB95DBA8-B9D5-4026-93F6-0FB68A8957E6}"/>
                </a:ext>
              </a:extLst>
            </p:cNvPr>
            <p:cNvPicPr>
              <a:picLocks noChangeAspect="1"/>
            </p:cNvPicPr>
            <p:nvPr/>
          </p:nvPicPr>
          <p:blipFill>
            <a:blip r:embed="rId3"/>
            <a:stretch>
              <a:fillRect/>
            </a:stretch>
          </p:blipFill>
          <p:spPr>
            <a:xfrm>
              <a:off x="1260833" y="658760"/>
              <a:ext cx="1361141" cy="2165247"/>
            </a:xfrm>
            <a:prstGeom prst="rect">
              <a:avLst/>
            </a:prstGeom>
          </p:spPr>
        </p:pic>
        <p:pic>
          <p:nvPicPr>
            <p:cNvPr id="2050" name="Picture 2">
              <a:extLst>
                <a:ext uri="{FF2B5EF4-FFF2-40B4-BE49-F238E27FC236}">
                  <a16:creationId xmlns:a16="http://schemas.microsoft.com/office/drawing/2014/main" id="{671CC215-2410-4F0E-BEC2-036650302D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425" y="2726301"/>
              <a:ext cx="676275" cy="154305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Balão de Fala: Oval 7">
            <a:extLst>
              <a:ext uri="{FF2B5EF4-FFF2-40B4-BE49-F238E27FC236}">
                <a16:creationId xmlns:a16="http://schemas.microsoft.com/office/drawing/2014/main" id="{7761FBA9-6422-42A0-AC83-3EB52DFC4889}"/>
              </a:ext>
            </a:extLst>
          </p:cNvPr>
          <p:cNvSpPr/>
          <p:nvPr/>
        </p:nvSpPr>
        <p:spPr>
          <a:xfrm>
            <a:off x="1302304" y="235975"/>
            <a:ext cx="5393464" cy="2871019"/>
          </a:xfrm>
          <a:prstGeom prst="wedgeEllipseCallout">
            <a:avLst>
              <a:gd name="adj1" fmla="val -46558"/>
              <a:gd name="adj2" fmla="val 58390"/>
            </a:avLst>
          </a:prstGeom>
          <a:solidFill>
            <a:srgbClr val="D3884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Para que um número esteja em notação científica correta, as seguintes condições devem ser verdadeiras:</a:t>
            </a:r>
          </a:p>
          <a:p>
            <a:pPr algn="ctr"/>
            <a:endParaRPr lang="pt-BR" b="1" dirty="0">
              <a:effectLst>
                <a:outerShdw blurRad="38100" dist="38100" dir="2700000" algn="tl">
                  <a:srgbClr val="000000">
                    <a:alpha val="43137"/>
                  </a:srgbClr>
                </a:outerShdw>
              </a:effectLst>
            </a:endParaRPr>
          </a:p>
          <a:p>
            <a:pPr algn="ctr"/>
            <a:r>
              <a:rPr lang="en-US" b="1" dirty="0">
                <a:effectLst>
                  <a:outerShdw blurRad="38100" dist="38100" dir="2700000" algn="tl">
                    <a:srgbClr val="000000">
                      <a:alpha val="43137"/>
                    </a:srgbClr>
                  </a:outerShdw>
                </a:effectLst>
              </a:rPr>
              <a:t> In order for a number to be in correct scientific notation, the following conditions must be true:</a:t>
            </a:r>
            <a:endParaRPr lang="pt-BR" b="1" dirty="0">
              <a:effectLst>
                <a:outerShdw blurRad="38100" dist="38100" dir="2700000" algn="tl">
                  <a:srgbClr val="000000">
                    <a:alpha val="43137"/>
                  </a:srgbClr>
                </a:outerShdw>
              </a:effectLst>
            </a:endParaRPr>
          </a:p>
        </p:txBody>
      </p:sp>
      <p:sp>
        <p:nvSpPr>
          <p:cNvPr id="9" name="Retângulo 8">
            <a:extLst>
              <a:ext uri="{FF2B5EF4-FFF2-40B4-BE49-F238E27FC236}">
                <a16:creationId xmlns:a16="http://schemas.microsoft.com/office/drawing/2014/main" id="{CFD4E505-C681-4A3D-9D3A-129E898A0AD9}"/>
              </a:ext>
            </a:extLst>
          </p:cNvPr>
          <p:cNvSpPr/>
          <p:nvPr/>
        </p:nvSpPr>
        <p:spPr>
          <a:xfrm>
            <a:off x="6928856" y="461805"/>
            <a:ext cx="4663375" cy="923330"/>
          </a:xfrm>
          <a:prstGeom prst="rect">
            <a:avLst/>
          </a:prstGeom>
        </p:spPr>
        <p:txBody>
          <a:bodyPr wrap="square">
            <a:spAutoFit/>
          </a:bodyPr>
          <a:lstStyle/>
          <a:p>
            <a:pPr marL="265113" indent="-265113" algn="just"/>
            <a:r>
              <a:rPr lang="pt-BR" dirty="0"/>
              <a:t>1. O coeficiente deve ser maior ou igual a 1 e menor que 10. (</a:t>
            </a:r>
            <a:r>
              <a:rPr lang="en-US" dirty="0"/>
              <a:t>The coefficient must be greater than or equal to 1 and less than 10.)</a:t>
            </a:r>
            <a:endParaRPr lang="pt-BR" dirty="0"/>
          </a:p>
        </p:txBody>
      </p:sp>
      <p:sp>
        <p:nvSpPr>
          <p:cNvPr id="10" name="Retângulo 9">
            <a:extLst>
              <a:ext uri="{FF2B5EF4-FFF2-40B4-BE49-F238E27FC236}">
                <a16:creationId xmlns:a16="http://schemas.microsoft.com/office/drawing/2014/main" id="{6BB3E783-8687-4526-89FC-3B56D2C56439}"/>
              </a:ext>
            </a:extLst>
          </p:cNvPr>
          <p:cNvSpPr/>
          <p:nvPr/>
        </p:nvSpPr>
        <p:spPr>
          <a:xfrm>
            <a:off x="6928856" y="1486818"/>
            <a:ext cx="4417043" cy="369332"/>
          </a:xfrm>
          <a:prstGeom prst="rect">
            <a:avLst/>
          </a:prstGeom>
        </p:spPr>
        <p:txBody>
          <a:bodyPr wrap="none">
            <a:spAutoFit/>
          </a:bodyPr>
          <a:lstStyle/>
          <a:p>
            <a:pPr algn="just"/>
            <a:r>
              <a:rPr lang="pt-BR" dirty="0"/>
              <a:t>2. A base deve ser 10. (</a:t>
            </a:r>
            <a:r>
              <a:rPr lang="en-US" dirty="0"/>
              <a:t>The base must be 10.)</a:t>
            </a:r>
            <a:endParaRPr lang="pt-BR" dirty="0"/>
          </a:p>
        </p:txBody>
      </p:sp>
      <p:sp>
        <p:nvSpPr>
          <p:cNvPr id="11" name="Retângulo 10">
            <a:extLst>
              <a:ext uri="{FF2B5EF4-FFF2-40B4-BE49-F238E27FC236}">
                <a16:creationId xmlns:a16="http://schemas.microsoft.com/office/drawing/2014/main" id="{6CA441B8-12E8-498A-8FBE-E982D63698F9}"/>
              </a:ext>
            </a:extLst>
          </p:cNvPr>
          <p:cNvSpPr/>
          <p:nvPr/>
        </p:nvSpPr>
        <p:spPr>
          <a:xfrm>
            <a:off x="6928856" y="2061920"/>
            <a:ext cx="4771531" cy="3416320"/>
          </a:xfrm>
          <a:prstGeom prst="rect">
            <a:avLst/>
          </a:prstGeom>
        </p:spPr>
        <p:txBody>
          <a:bodyPr wrap="square">
            <a:spAutoFit/>
          </a:bodyPr>
          <a:lstStyle/>
          <a:p>
            <a:pPr marL="342900" indent="-342900" algn="just">
              <a:buFont typeface="+mj-lt"/>
              <a:buAutoNum type="arabicPeriod" startAt="3"/>
            </a:pPr>
            <a:r>
              <a:rPr lang="pt-BR" dirty="0"/>
              <a:t>O expoente deve mostrar o número de casas decimais que o decimal precisa ser movido para alterar o número para a notação padrão. Um expoente negativo significa que o decimal é movido para a esquerda ao mudar para a notação padrão. (</a:t>
            </a:r>
            <a:r>
              <a:rPr lang="en-US" dirty="0"/>
              <a:t>The exponent must show the number of decimal places that the decimal needs to be moved to change the number to standard notation.  A negative exponent means that the decimal is moved to the left when changing to standard notation.)</a:t>
            </a:r>
            <a:endParaRPr lang="pt-BR" dirty="0"/>
          </a:p>
        </p:txBody>
      </p:sp>
      <p:sp>
        <p:nvSpPr>
          <p:cNvPr id="12" name="Retângulo 11">
            <a:extLst>
              <a:ext uri="{FF2B5EF4-FFF2-40B4-BE49-F238E27FC236}">
                <a16:creationId xmlns:a16="http://schemas.microsoft.com/office/drawing/2014/main" id="{24AA6E9C-54CA-4CBB-A19A-24F4CC82FCFF}"/>
              </a:ext>
            </a:extLst>
          </p:cNvPr>
          <p:cNvSpPr/>
          <p:nvPr/>
        </p:nvSpPr>
        <p:spPr>
          <a:xfrm>
            <a:off x="2032033" y="3312764"/>
            <a:ext cx="4771531" cy="2585323"/>
          </a:xfrm>
          <a:prstGeom prst="rect">
            <a:avLst/>
          </a:prstGeom>
        </p:spPr>
        <p:txBody>
          <a:bodyPr wrap="square">
            <a:spAutoFit/>
          </a:bodyPr>
          <a:lstStyle/>
          <a:p>
            <a:pPr algn="just"/>
            <a:r>
              <a:rPr lang="pt-BR" b="1" dirty="0">
                <a:solidFill>
                  <a:srgbClr val="FF0000"/>
                </a:solidFill>
                <a:effectLst>
                  <a:outerShdw blurRad="38100" dist="38100" dir="2700000" algn="tl">
                    <a:srgbClr val="000000">
                      <a:alpha val="43137"/>
                    </a:srgbClr>
                  </a:outerShdw>
                </a:effectLst>
              </a:rPr>
              <a:t>A notação científica é um método prático para escrever números e um método que facilita  cálculos. Os números em notação científica são compostos de três partes: o coeficiente, a base e o expoente.  (</a:t>
            </a:r>
            <a:r>
              <a:rPr lang="en-US" b="1" dirty="0">
                <a:solidFill>
                  <a:srgbClr val="FF0000"/>
                </a:solidFill>
                <a:effectLst>
                  <a:outerShdw blurRad="38100" dist="38100" dir="2700000" algn="tl">
                    <a:srgbClr val="000000">
                      <a:alpha val="43137"/>
                    </a:srgbClr>
                  </a:outerShdw>
                </a:effectLst>
              </a:rPr>
              <a:t>Scientific notation is a practical method for writing numbers and a method that facilitates calculations. The numbers in scientific notation are made up of three parts: the coefficient, the base, and the exponent.)</a:t>
            </a:r>
            <a:endParaRPr lang="pt-B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160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7A6EE82-0FDF-49B7-93E9-27E8B935312D}"/>
              </a:ext>
            </a:extLst>
          </p:cNvPr>
          <p:cNvSpPr/>
          <p:nvPr/>
        </p:nvSpPr>
        <p:spPr>
          <a:xfrm>
            <a:off x="710242" y="569959"/>
            <a:ext cx="9991838" cy="523220"/>
          </a:xfrm>
          <a:prstGeom prst="rect">
            <a:avLst/>
          </a:prstGeom>
        </p:spPr>
        <p:txBody>
          <a:bodyPr wrap="none">
            <a:spAutoFit/>
          </a:bodyPr>
          <a:lstStyle/>
          <a:p>
            <a:r>
              <a:rPr lang="pt-BR" sz="2800" b="1" dirty="0">
                <a:effectLst>
                  <a:outerShdw blurRad="38100" dist="38100" dir="2700000" algn="tl">
                    <a:srgbClr val="000000">
                      <a:alpha val="43137"/>
                    </a:srgbClr>
                  </a:outerShdw>
                </a:effectLst>
                <a:latin typeface="Roboto" panose="02000000000000000000" pitchFamily="2" charset="0"/>
              </a:rPr>
              <a:t>Observe os exemplos abaixo: (Observe the exemples below:)</a:t>
            </a:r>
            <a:endParaRPr lang="pt-BR" sz="2800" b="1" dirty="0">
              <a:effectLst>
                <a:outerShdw blurRad="38100" dist="38100" dir="2700000" algn="tl">
                  <a:srgbClr val="000000">
                    <a:alpha val="43137"/>
                  </a:srgbClr>
                </a:outerShdw>
              </a:effectLst>
            </a:endParaRPr>
          </a:p>
        </p:txBody>
      </p:sp>
      <p:graphicFrame>
        <p:nvGraphicFramePr>
          <p:cNvPr id="4" name="Objeto 3">
            <a:extLst>
              <a:ext uri="{FF2B5EF4-FFF2-40B4-BE49-F238E27FC236}">
                <a16:creationId xmlns:a16="http://schemas.microsoft.com/office/drawing/2014/main" id="{5AAF7BEC-DA4C-4470-9837-445E4D9A87F4}"/>
              </a:ext>
            </a:extLst>
          </p:cNvPr>
          <p:cNvGraphicFramePr>
            <a:graphicFrameLocks noChangeAspect="1"/>
          </p:cNvGraphicFramePr>
          <p:nvPr>
            <p:extLst>
              <p:ext uri="{D42A27DB-BD31-4B8C-83A1-F6EECF244321}">
                <p14:modId xmlns:p14="http://schemas.microsoft.com/office/powerpoint/2010/main" val="650384843"/>
              </p:ext>
            </p:extLst>
          </p:nvPr>
        </p:nvGraphicFramePr>
        <p:xfrm>
          <a:off x="667416" y="1673585"/>
          <a:ext cx="3392487" cy="1060450"/>
        </p:xfrm>
        <a:graphic>
          <a:graphicData uri="http://schemas.openxmlformats.org/presentationml/2006/ole">
            <mc:AlternateContent xmlns:mc="http://schemas.openxmlformats.org/markup-compatibility/2006">
              <mc:Choice xmlns:v="urn:schemas-microsoft-com:vml" Requires="v">
                <p:oleObj spid="_x0000_s3205" name="Equation" r:id="rId4" imgW="1218960" imgH="380880" progId="Equation.DSMT4">
                  <p:embed/>
                </p:oleObj>
              </mc:Choice>
              <mc:Fallback>
                <p:oleObj name="Equation" r:id="rId4" imgW="1218960" imgH="380880" progId="Equation.DSMT4">
                  <p:embed/>
                  <p:pic>
                    <p:nvPicPr>
                      <p:cNvPr id="0" name=""/>
                      <p:cNvPicPr/>
                      <p:nvPr/>
                    </p:nvPicPr>
                    <p:blipFill>
                      <a:blip r:embed="rId5"/>
                      <a:stretch>
                        <a:fillRect/>
                      </a:stretch>
                    </p:blipFill>
                    <p:spPr>
                      <a:xfrm>
                        <a:off x="667416" y="1673585"/>
                        <a:ext cx="3392487" cy="1060450"/>
                      </a:xfrm>
                      <a:prstGeom prst="rect">
                        <a:avLst/>
                      </a:prstGeom>
                    </p:spPr>
                  </p:pic>
                </p:oleObj>
              </mc:Fallback>
            </mc:AlternateContent>
          </a:graphicData>
        </a:graphic>
      </p:graphicFrame>
      <p:sp>
        <p:nvSpPr>
          <p:cNvPr id="5" name="Seta: para a Direita 4">
            <a:extLst>
              <a:ext uri="{FF2B5EF4-FFF2-40B4-BE49-F238E27FC236}">
                <a16:creationId xmlns:a16="http://schemas.microsoft.com/office/drawing/2014/main" id="{E15310F5-B619-44BC-B24E-F83D47867127}"/>
              </a:ext>
            </a:extLst>
          </p:cNvPr>
          <p:cNvSpPr/>
          <p:nvPr/>
        </p:nvSpPr>
        <p:spPr>
          <a:xfrm>
            <a:off x="4581832" y="1915905"/>
            <a:ext cx="816078" cy="206478"/>
          </a:xfrm>
          <a:prstGeom prst="rightArrow">
            <a:avLst/>
          </a:prstGeom>
          <a:solidFill>
            <a:srgbClr val="991A1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27D2A99D-7A04-4397-A714-3A7CE8A9B0E0}"/>
              </a:ext>
            </a:extLst>
          </p:cNvPr>
          <p:cNvSpPr/>
          <p:nvPr/>
        </p:nvSpPr>
        <p:spPr>
          <a:xfrm>
            <a:off x="5712542" y="1834478"/>
            <a:ext cx="4301177" cy="369332"/>
          </a:xfrm>
          <a:prstGeom prst="rect">
            <a:avLst/>
          </a:prstGeom>
        </p:spPr>
        <p:txBody>
          <a:bodyPr wrap="none">
            <a:spAutoFit/>
          </a:bodyPr>
          <a:lstStyle/>
          <a:p>
            <a:r>
              <a:rPr lang="pt-BR" dirty="0">
                <a:solidFill>
                  <a:srgbClr val="666666"/>
                </a:solidFill>
                <a:latin typeface="Arial" panose="020B0604020202020204" pitchFamily="34" charset="0"/>
              </a:rPr>
              <a:t>5 980 000 000 000 000 000 000 000 </a:t>
            </a:r>
            <a:r>
              <a:rPr lang="pt-BR" b="1" dirty="0">
                <a:solidFill>
                  <a:srgbClr val="666666"/>
                </a:solidFill>
                <a:latin typeface="Arial" panose="020B0604020202020204" pitchFamily="34" charset="0"/>
              </a:rPr>
              <a:t>kg</a:t>
            </a:r>
            <a:r>
              <a:rPr lang="pt-BR" dirty="0">
                <a:solidFill>
                  <a:srgbClr val="666666"/>
                </a:solidFill>
                <a:latin typeface="Arial" panose="020B0604020202020204" pitchFamily="34" charset="0"/>
              </a:rPr>
              <a:t>.</a:t>
            </a:r>
            <a:endParaRPr lang="pt-BR" dirty="0"/>
          </a:p>
        </p:txBody>
      </p:sp>
      <p:graphicFrame>
        <p:nvGraphicFramePr>
          <p:cNvPr id="7" name="Objeto 6">
            <a:extLst>
              <a:ext uri="{FF2B5EF4-FFF2-40B4-BE49-F238E27FC236}">
                <a16:creationId xmlns:a16="http://schemas.microsoft.com/office/drawing/2014/main" id="{367F6028-D471-4F74-BB95-C282338E36C2}"/>
              </a:ext>
            </a:extLst>
          </p:cNvPr>
          <p:cNvGraphicFramePr>
            <a:graphicFrameLocks noChangeAspect="1"/>
          </p:cNvGraphicFramePr>
          <p:nvPr>
            <p:extLst>
              <p:ext uri="{D42A27DB-BD31-4B8C-83A1-F6EECF244321}">
                <p14:modId xmlns:p14="http://schemas.microsoft.com/office/powerpoint/2010/main" val="1028374525"/>
              </p:ext>
            </p:extLst>
          </p:nvPr>
        </p:nvGraphicFramePr>
        <p:xfrm>
          <a:off x="814388" y="3211872"/>
          <a:ext cx="3181350" cy="1060450"/>
        </p:xfrm>
        <a:graphic>
          <a:graphicData uri="http://schemas.openxmlformats.org/presentationml/2006/ole">
            <mc:AlternateContent xmlns:mc="http://schemas.openxmlformats.org/markup-compatibility/2006">
              <mc:Choice xmlns:v="urn:schemas-microsoft-com:vml" Requires="v">
                <p:oleObj spid="_x0000_s3206" name="Equation" r:id="rId6" imgW="1143000" imgH="380880" progId="Equation.DSMT4">
                  <p:embed/>
                </p:oleObj>
              </mc:Choice>
              <mc:Fallback>
                <p:oleObj name="Equation" r:id="rId6" imgW="1143000" imgH="380880" progId="Equation.DSMT4">
                  <p:embed/>
                  <p:pic>
                    <p:nvPicPr>
                      <p:cNvPr id="4" name="Objeto 3">
                        <a:extLst>
                          <a:ext uri="{FF2B5EF4-FFF2-40B4-BE49-F238E27FC236}">
                            <a16:creationId xmlns:a16="http://schemas.microsoft.com/office/drawing/2014/main" id="{5AAF7BEC-DA4C-4470-9837-445E4D9A87F4}"/>
                          </a:ext>
                        </a:extLst>
                      </p:cNvPr>
                      <p:cNvPicPr/>
                      <p:nvPr/>
                    </p:nvPicPr>
                    <p:blipFill>
                      <a:blip r:embed="rId7"/>
                      <a:stretch>
                        <a:fillRect/>
                      </a:stretch>
                    </p:blipFill>
                    <p:spPr>
                      <a:xfrm>
                        <a:off x="814388" y="3211872"/>
                        <a:ext cx="3181350" cy="1060450"/>
                      </a:xfrm>
                      <a:prstGeom prst="rect">
                        <a:avLst/>
                      </a:prstGeom>
                    </p:spPr>
                  </p:pic>
                </p:oleObj>
              </mc:Fallback>
            </mc:AlternateContent>
          </a:graphicData>
        </a:graphic>
      </p:graphicFrame>
      <p:sp>
        <p:nvSpPr>
          <p:cNvPr id="8" name="Seta: para a Direita 7">
            <a:extLst>
              <a:ext uri="{FF2B5EF4-FFF2-40B4-BE49-F238E27FC236}">
                <a16:creationId xmlns:a16="http://schemas.microsoft.com/office/drawing/2014/main" id="{DAD6E048-A6B8-485C-895F-EDC2292CE24A}"/>
              </a:ext>
            </a:extLst>
          </p:cNvPr>
          <p:cNvSpPr/>
          <p:nvPr/>
        </p:nvSpPr>
        <p:spPr>
          <a:xfrm>
            <a:off x="4581832" y="3535619"/>
            <a:ext cx="816078" cy="206478"/>
          </a:xfrm>
          <a:prstGeom prst="rightArrow">
            <a:avLst/>
          </a:prstGeom>
          <a:solidFill>
            <a:srgbClr val="991A1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A81D0A17-AC25-4F75-BA1D-BCEA1D7B5CAA}"/>
              </a:ext>
            </a:extLst>
          </p:cNvPr>
          <p:cNvSpPr/>
          <p:nvPr/>
        </p:nvSpPr>
        <p:spPr>
          <a:xfrm>
            <a:off x="5712542" y="3454192"/>
            <a:ext cx="3986989" cy="369332"/>
          </a:xfrm>
          <a:prstGeom prst="rect">
            <a:avLst/>
          </a:prstGeom>
        </p:spPr>
        <p:txBody>
          <a:bodyPr wrap="none">
            <a:spAutoFit/>
          </a:bodyPr>
          <a:lstStyle/>
          <a:p>
            <a:r>
              <a:rPr lang="pt-BR" dirty="0"/>
              <a:t>0,000 000 000 000 000 000 000 00166 g </a:t>
            </a:r>
          </a:p>
        </p:txBody>
      </p:sp>
      <p:pic>
        <p:nvPicPr>
          <p:cNvPr id="11" name="Imagem 10" descr="Uma imagem contendo esporte&#10;&#10;Descrição gerada automaticamente">
            <a:extLst>
              <a:ext uri="{FF2B5EF4-FFF2-40B4-BE49-F238E27FC236}">
                <a16:creationId xmlns:a16="http://schemas.microsoft.com/office/drawing/2014/main" id="{E78B1F78-922D-49D2-ACB0-524759EA3A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5259" y="3949292"/>
            <a:ext cx="1962564" cy="2031894"/>
          </a:xfrm>
          <a:prstGeom prst="rect">
            <a:avLst/>
          </a:prstGeom>
        </p:spPr>
      </p:pic>
      <p:sp>
        <p:nvSpPr>
          <p:cNvPr id="12" name="Balão de Fala: Oval 11">
            <a:extLst>
              <a:ext uri="{FF2B5EF4-FFF2-40B4-BE49-F238E27FC236}">
                <a16:creationId xmlns:a16="http://schemas.microsoft.com/office/drawing/2014/main" id="{96D77A3B-AFB2-42E8-B910-3018CCE84656}"/>
              </a:ext>
            </a:extLst>
          </p:cNvPr>
          <p:cNvSpPr/>
          <p:nvPr/>
        </p:nvSpPr>
        <p:spPr>
          <a:xfrm>
            <a:off x="6579986" y="4070503"/>
            <a:ext cx="2915273" cy="894736"/>
          </a:xfrm>
          <a:prstGeom prst="wedgeEllipseCallout">
            <a:avLst>
              <a:gd name="adj1" fmla="val 71915"/>
              <a:gd name="adj2" fmla="val 11951"/>
            </a:avLst>
          </a:prstGeom>
          <a:solidFill>
            <a:srgbClr val="84532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Vamos ver alguns exemplos!</a:t>
            </a:r>
          </a:p>
        </p:txBody>
      </p:sp>
      <p:pic>
        <p:nvPicPr>
          <p:cNvPr id="14" name="Imagem 13" descr="Uma imagem contendo texto&#10;&#10;Descrição gerada automaticamente">
            <a:extLst>
              <a:ext uri="{FF2B5EF4-FFF2-40B4-BE49-F238E27FC236}">
                <a16:creationId xmlns:a16="http://schemas.microsoft.com/office/drawing/2014/main" id="{9687D42A-7CC3-46F2-871B-81B2699576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059903" y="4272322"/>
            <a:ext cx="1619727" cy="1758892"/>
          </a:xfrm>
          <a:prstGeom prst="rect">
            <a:avLst/>
          </a:prstGeom>
        </p:spPr>
      </p:pic>
    </p:spTree>
    <p:extLst>
      <p:ext uri="{BB962C8B-B14F-4D97-AF65-F5344CB8AC3E}">
        <p14:creationId xmlns:p14="http://schemas.microsoft.com/office/powerpoint/2010/main" val="417695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55455FC-DC43-48C9-8BEF-4F2D7A9F0298}"/>
              </a:ext>
            </a:extLst>
          </p:cNvPr>
          <p:cNvSpPr/>
          <p:nvPr/>
        </p:nvSpPr>
        <p:spPr>
          <a:xfrm>
            <a:off x="403122" y="470790"/>
            <a:ext cx="11267767" cy="830997"/>
          </a:xfrm>
          <a:prstGeom prst="rect">
            <a:avLst/>
          </a:prstGeom>
        </p:spPr>
        <p:txBody>
          <a:bodyPr wrap="square">
            <a:spAutoFit/>
          </a:bodyPr>
          <a:lstStyle/>
          <a:p>
            <a:pPr algn="ctr"/>
            <a:r>
              <a:rPr lang="pt-BR" sz="2400" b="1" dirty="0">
                <a:effectLst>
                  <a:outerShdw blurRad="38100" dist="38100" dir="2700000" algn="tl">
                    <a:srgbClr val="000000">
                      <a:alpha val="43137"/>
                    </a:srgbClr>
                  </a:outerShdw>
                </a:effectLst>
                <a:latin typeface="Roboto" panose="02000000000000000000" pitchFamily="2" charset="0"/>
              </a:rPr>
              <a:t>Alterando números de notação científica para notação padrão (</a:t>
            </a:r>
            <a:r>
              <a:rPr lang="en-US" sz="2400" b="1" dirty="0">
                <a:effectLst>
                  <a:outerShdw blurRad="38100" dist="38100" dir="2700000" algn="tl">
                    <a:srgbClr val="000000">
                      <a:alpha val="43137"/>
                    </a:srgbClr>
                  </a:outerShdw>
                </a:effectLst>
                <a:latin typeface="Roboto" panose="02000000000000000000" pitchFamily="2" charset="0"/>
              </a:rPr>
              <a:t>Changing numbers from scientific notation to standard notation)</a:t>
            </a:r>
            <a:endParaRPr lang="pt-BR" sz="2400" b="1" dirty="0">
              <a:effectLst>
                <a:outerShdw blurRad="38100" dist="38100" dir="2700000" algn="tl">
                  <a:srgbClr val="000000">
                    <a:alpha val="43137"/>
                  </a:srgbClr>
                </a:outerShdw>
              </a:effectLst>
            </a:endParaRPr>
          </a:p>
        </p:txBody>
      </p:sp>
      <p:sp>
        <p:nvSpPr>
          <p:cNvPr id="3" name="Retângulo 2">
            <a:extLst>
              <a:ext uri="{FF2B5EF4-FFF2-40B4-BE49-F238E27FC236}">
                <a16:creationId xmlns:a16="http://schemas.microsoft.com/office/drawing/2014/main" id="{0BB7BC85-D69E-473F-A9AD-D6466EBF277D}"/>
              </a:ext>
            </a:extLst>
          </p:cNvPr>
          <p:cNvSpPr/>
          <p:nvPr/>
        </p:nvSpPr>
        <p:spPr>
          <a:xfrm>
            <a:off x="403121" y="1896468"/>
            <a:ext cx="11149781" cy="369332"/>
          </a:xfrm>
          <a:prstGeom prst="rect">
            <a:avLst/>
          </a:prstGeom>
        </p:spPr>
        <p:txBody>
          <a:bodyPr wrap="square">
            <a:spAutoFit/>
          </a:bodyPr>
          <a:lstStyle/>
          <a:p>
            <a:r>
              <a:rPr lang="pt-BR" b="1" dirty="0">
                <a:effectLst>
                  <a:outerShdw blurRad="38100" dist="38100" dir="2700000" algn="tl">
                    <a:srgbClr val="000000">
                      <a:alpha val="43137"/>
                    </a:srgbClr>
                  </a:outerShdw>
                </a:effectLst>
                <a:latin typeface="&amp;quot"/>
              </a:rPr>
              <a:t>Ex. 1  </a:t>
            </a:r>
            <a:r>
              <a:rPr lang="pt-BR" dirty="0">
                <a:latin typeface="&amp;quot"/>
              </a:rPr>
              <a:t>Alterar 6,03 x 10</a:t>
            </a:r>
            <a:r>
              <a:rPr lang="pt-BR" baseline="30000" dirty="0">
                <a:latin typeface="&amp;quot"/>
              </a:rPr>
              <a:t>7</a:t>
            </a:r>
            <a:r>
              <a:rPr lang="pt-BR" dirty="0">
                <a:latin typeface="&amp;quot"/>
              </a:rPr>
              <a:t> para notação padrão lembrar, (</a:t>
            </a:r>
            <a:r>
              <a:rPr lang="en-US" dirty="0">
                <a:latin typeface="&amp;quot"/>
              </a:rPr>
              <a:t>Change 6,03 x 10</a:t>
            </a:r>
            <a:r>
              <a:rPr lang="en-US" baseline="30000" dirty="0">
                <a:latin typeface="&amp;quot"/>
              </a:rPr>
              <a:t>7</a:t>
            </a:r>
            <a:r>
              <a:rPr lang="en-US" dirty="0">
                <a:latin typeface="&amp;quot"/>
              </a:rPr>
              <a:t> to standard notation remember,) </a:t>
            </a:r>
            <a:endParaRPr lang="pt-BR" dirty="0"/>
          </a:p>
        </p:txBody>
      </p:sp>
      <p:graphicFrame>
        <p:nvGraphicFramePr>
          <p:cNvPr id="4" name="Objeto 3">
            <a:extLst>
              <a:ext uri="{FF2B5EF4-FFF2-40B4-BE49-F238E27FC236}">
                <a16:creationId xmlns:a16="http://schemas.microsoft.com/office/drawing/2014/main" id="{422DD772-A4CF-4DE7-91BF-ADA09DDCE2CD}"/>
              </a:ext>
            </a:extLst>
          </p:cNvPr>
          <p:cNvGraphicFramePr>
            <a:graphicFrameLocks noChangeAspect="1"/>
          </p:cNvGraphicFramePr>
          <p:nvPr>
            <p:extLst>
              <p:ext uri="{D42A27DB-BD31-4B8C-83A1-F6EECF244321}">
                <p14:modId xmlns:p14="http://schemas.microsoft.com/office/powerpoint/2010/main" val="4071089990"/>
              </p:ext>
            </p:extLst>
          </p:nvPr>
        </p:nvGraphicFramePr>
        <p:xfrm>
          <a:off x="2662929" y="2370620"/>
          <a:ext cx="6866141" cy="459658"/>
        </p:xfrm>
        <a:graphic>
          <a:graphicData uri="http://schemas.openxmlformats.org/presentationml/2006/ole">
            <mc:AlternateContent xmlns:mc="http://schemas.openxmlformats.org/markup-compatibility/2006">
              <mc:Choice xmlns:v="urn:schemas-microsoft-com:vml" Requires="v">
                <p:oleObj spid="_x0000_s4276" name="Equation" r:id="rId4" imgW="3035160" imgH="203040" progId="Equation.DSMT4">
                  <p:embed/>
                </p:oleObj>
              </mc:Choice>
              <mc:Fallback>
                <p:oleObj name="Equation" r:id="rId4" imgW="3035160" imgH="203040" progId="Equation.DSMT4">
                  <p:embed/>
                  <p:pic>
                    <p:nvPicPr>
                      <p:cNvPr id="0" name=""/>
                      <p:cNvPicPr/>
                      <p:nvPr/>
                    </p:nvPicPr>
                    <p:blipFill>
                      <a:blip r:embed="rId5"/>
                      <a:stretch>
                        <a:fillRect/>
                      </a:stretch>
                    </p:blipFill>
                    <p:spPr>
                      <a:xfrm>
                        <a:off x="2662929" y="2370620"/>
                        <a:ext cx="6866141" cy="459658"/>
                      </a:xfrm>
                      <a:prstGeom prst="rect">
                        <a:avLst/>
                      </a:prstGeom>
                    </p:spPr>
                  </p:pic>
                </p:oleObj>
              </mc:Fallback>
            </mc:AlternateContent>
          </a:graphicData>
        </a:graphic>
      </p:graphicFrame>
      <p:sp>
        <p:nvSpPr>
          <p:cNvPr id="5" name="CaixaDeTexto 4">
            <a:extLst>
              <a:ext uri="{FF2B5EF4-FFF2-40B4-BE49-F238E27FC236}">
                <a16:creationId xmlns:a16="http://schemas.microsoft.com/office/drawing/2014/main" id="{6785C6C1-8BC5-44EB-8389-506DB08143C5}"/>
              </a:ext>
            </a:extLst>
          </p:cNvPr>
          <p:cNvSpPr txBox="1"/>
          <p:nvPr/>
        </p:nvSpPr>
        <p:spPr>
          <a:xfrm>
            <a:off x="1032387" y="3087329"/>
            <a:ext cx="1406013" cy="369332"/>
          </a:xfrm>
          <a:prstGeom prst="rect">
            <a:avLst/>
          </a:prstGeom>
          <a:noFill/>
        </p:spPr>
        <p:txBody>
          <a:bodyPr wrap="square" rtlCol="0">
            <a:spAutoFit/>
          </a:bodyPr>
          <a:lstStyle/>
          <a:p>
            <a:r>
              <a:rPr lang="pt-BR" dirty="0"/>
              <a:t>Então: (</a:t>
            </a:r>
            <a:r>
              <a:rPr lang="pt-BR" dirty="0" err="1"/>
              <a:t>so</a:t>
            </a:r>
            <a:r>
              <a:rPr lang="pt-BR" dirty="0"/>
              <a:t>:)</a:t>
            </a:r>
          </a:p>
        </p:txBody>
      </p:sp>
      <p:graphicFrame>
        <p:nvGraphicFramePr>
          <p:cNvPr id="6" name="Objeto 5">
            <a:extLst>
              <a:ext uri="{FF2B5EF4-FFF2-40B4-BE49-F238E27FC236}">
                <a16:creationId xmlns:a16="http://schemas.microsoft.com/office/drawing/2014/main" id="{A91FB2ED-EC3A-4C39-A3F1-2D8CFF8897C1}"/>
              </a:ext>
            </a:extLst>
          </p:cNvPr>
          <p:cNvGraphicFramePr>
            <a:graphicFrameLocks noChangeAspect="1"/>
          </p:cNvGraphicFramePr>
          <p:nvPr>
            <p:extLst>
              <p:ext uri="{D42A27DB-BD31-4B8C-83A1-F6EECF244321}">
                <p14:modId xmlns:p14="http://schemas.microsoft.com/office/powerpoint/2010/main" val="3992092444"/>
              </p:ext>
            </p:extLst>
          </p:nvPr>
        </p:nvGraphicFramePr>
        <p:xfrm>
          <a:off x="2662929" y="3014026"/>
          <a:ext cx="6176963" cy="515937"/>
        </p:xfrm>
        <a:graphic>
          <a:graphicData uri="http://schemas.openxmlformats.org/presentationml/2006/ole">
            <mc:AlternateContent xmlns:mc="http://schemas.openxmlformats.org/markup-compatibility/2006">
              <mc:Choice xmlns:v="urn:schemas-microsoft-com:vml" Requires="v">
                <p:oleObj spid="_x0000_s4277" name="Equation" r:id="rId6" imgW="2730240" imgH="228600" progId="Equation.DSMT4">
                  <p:embed/>
                </p:oleObj>
              </mc:Choice>
              <mc:Fallback>
                <p:oleObj name="Equation" r:id="rId6" imgW="2730240" imgH="228600" progId="Equation.DSMT4">
                  <p:embed/>
                  <p:pic>
                    <p:nvPicPr>
                      <p:cNvPr id="4" name="Objeto 3">
                        <a:extLst>
                          <a:ext uri="{FF2B5EF4-FFF2-40B4-BE49-F238E27FC236}">
                            <a16:creationId xmlns:a16="http://schemas.microsoft.com/office/drawing/2014/main" id="{422DD772-A4CF-4DE7-91BF-ADA09DDCE2CD}"/>
                          </a:ext>
                        </a:extLst>
                      </p:cNvPr>
                      <p:cNvPicPr/>
                      <p:nvPr/>
                    </p:nvPicPr>
                    <p:blipFill>
                      <a:blip r:embed="rId7"/>
                      <a:stretch>
                        <a:fillRect/>
                      </a:stretch>
                    </p:blipFill>
                    <p:spPr>
                      <a:xfrm>
                        <a:off x="2662929" y="3014026"/>
                        <a:ext cx="6176963" cy="515937"/>
                      </a:xfrm>
                      <a:prstGeom prst="rect">
                        <a:avLst/>
                      </a:prstGeom>
                    </p:spPr>
                  </p:pic>
                </p:oleObj>
              </mc:Fallback>
            </mc:AlternateContent>
          </a:graphicData>
        </a:graphic>
      </p:graphicFrame>
      <p:pic>
        <p:nvPicPr>
          <p:cNvPr id="8" name="Imagem 7">
            <a:extLst>
              <a:ext uri="{FF2B5EF4-FFF2-40B4-BE49-F238E27FC236}">
                <a16:creationId xmlns:a16="http://schemas.microsoft.com/office/drawing/2014/main" id="{63D4AFEA-96E8-4130-8E11-63B3774919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9070" y="3850747"/>
            <a:ext cx="1999269" cy="1683308"/>
          </a:xfrm>
          <a:prstGeom prst="rect">
            <a:avLst/>
          </a:prstGeom>
        </p:spPr>
      </p:pic>
      <p:sp>
        <p:nvSpPr>
          <p:cNvPr id="9" name="Balão de Fala: Oval 8">
            <a:extLst>
              <a:ext uri="{FF2B5EF4-FFF2-40B4-BE49-F238E27FC236}">
                <a16:creationId xmlns:a16="http://schemas.microsoft.com/office/drawing/2014/main" id="{2837F15C-27D1-4D69-A65D-730DA859F089}"/>
              </a:ext>
            </a:extLst>
          </p:cNvPr>
          <p:cNvSpPr/>
          <p:nvPr/>
        </p:nvSpPr>
        <p:spPr>
          <a:xfrm>
            <a:off x="1376516" y="3659735"/>
            <a:ext cx="8386916" cy="1455175"/>
          </a:xfrm>
          <a:prstGeom prst="wedgeEllipseCallout">
            <a:avLst>
              <a:gd name="adj1" fmla="val 55486"/>
              <a:gd name="adj2" fmla="val 19932"/>
            </a:avLst>
          </a:prstGeom>
          <a:solidFill>
            <a:srgbClr val="07090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Podemos simplesmente mover os sete decimais para a direita porque o expoente é 7. (W</a:t>
            </a:r>
            <a:r>
              <a:rPr lang="en-US" b="1" dirty="0">
                <a:effectLst>
                  <a:outerShdw blurRad="38100" dist="38100" dir="2700000" algn="tl">
                    <a:srgbClr val="000000">
                      <a:alpha val="43137"/>
                    </a:srgbClr>
                  </a:outerShdw>
                </a:effectLst>
              </a:rPr>
              <a:t>e can simply move the decimal seven places to the right because the exponent is 7)</a:t>
            </a:r>
            <a:endParaRPr lang="pt-BR" b="1" dirty="0">
              <a:effectLst>
                <a:outerShdw blurRad="38100" dist="38100" dir="2700000" algn="tl">
                  <a:srgbClr val="000000">
                    <a:alpha val="43137"/>
                  </a:srgbClr>
                </a:outerShdw>
              </a:effectLst>
            </a:endParaRPr>
          </a:p>
        </p:txBody>
      </p:sp>
      <p:graphicFrame>
        <p:nvGraphicFramePr>
          <p:cNvPr id="10" name="Objeto 9">
            <a:extLst>
              <a:ext uri="{FF2B5EF4-FFF2-40B4-BE49-F238E27FC236}">
                <a16:creationId xmlns:a16="http://schemas.microsoft.com/office/drawing/2014/main" id="{D060BCCB-FE45-4D0B-B8F7-2FBDEBCF4E88}"/>
              </a:ext>
            </a:extLst>
          </p:cNvPr>
          <p:cNvGraphicFramePr>
            <a:graphicFrameLocks noChangeAspect="1"/>
          </p:cNvGraphicFramePr>
          <p:nvPr>
            <p:extLst>
              <p:ext uri="{D42A27DB-BD31-4B8C-83A1-F6EECF244321}">
                <p14:modId xmlns:p14="http://schemas.microsoft.com/office/powerpoint/2010/main" val="4140826933"/>
              </p:ext>
            </p:extLst>
          </p:nvPr>
        </p:nvGraphicFramePr>
        <p:xfrm>
          <a:off x="4054475" y="5208588"/>
          <a:ext cx="3390900" cy="515937"/>
        </p:xfrm>
        <a:graphic>
          <a:graphicData uri="http://schemas.openxmlformats.org/presentationml/2006/ole">
            <mc:AlternateContent xmlns:mc="http://schemas.openxmlformats.org/markup-compatibility/2006">
              <mc:Choice xmlns:v="urn:schemas-microsoft-com:vml" Requires="v">
                <p:oleObj spid="_x0000_s4278" name="Equation" r:id="rId9" imgW="1498320" imgH="228600" progId="Equation.DSMT4">
                  <p:embed/>
                </p:oleObj>
              </mc:Choice>
              <mc:Fallback>
                <p:oleObj name="Equation" r:id="rId9" imgW="1498320" imgH="228600" progId="Equation.DSMT4">
                  <p:embed/>
                  <p:pic>
                    <p:nvPicPr>
                      <p:cNvPr id="6" name="Objeto 5">
                        <a:extLst>
                          <a:ext uri="{FF2B5EF4-FFF2-40B4-BE49-F238E27FC236}">
                            <a16:creationId xmlns:a16="http://schemas.microsoft.com/office/drawing/2014/main" id="{A91FB2ED-EC3A-4C39-A3F1-2D8CFF8897C1}"/>
                          </a:ext>
                        </a:extLst>
                      </p:cNvPr>
                      <p:cNvPicPr/>
                      <p:nvPr/>
                    </p:nvPicPr>
                    <p:blipFill>
                      <a:blip r:embed="rId10"/>
                      <a:stretch>
                        <a:fillRect/>
                      </a:stretch>
                    </p:blipFill>
                    <p:spPr>
                      <a:xfrm>
                        <a:off x="4054475" y="5208588"/>
                        <a:ext cx="3390900" cy="515937"/>
                      </a:xfrm>
                      <a:prstGeom prst="rect">
                        <a:avLst/>
                      </a:prstGeom>
                    </p:spPr>
                  </p:pic>
                </p:oleObj>
              </mc:Fallback>
            </mc:AlternateContent>
          </a:graphicData>
        </a:graphic>
      </p:graphicFrame>
    </p:spTree>
    <p:extLst>
      <p:ext uri="{BB962C8B-B14F-4D97-AF65-F5344CB8AC3E}">
        <p14:creationId xmlns:p14="http://schemas.microsoft.com/office/powerpoint/2010/main" val="357521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2912E03-3A48-4ECC-AFA1-A0D796E05F33}"/>
              </a:ext>
            </a:extLst>
          </p:cNvPr>
          <p:cNvSpPr/>
          <p:nvPr/>
        </p:nvSpPr>
        <p:spPr>
          <a:xfrm>
            <a:off x="2420955" y="569960"/>
            <a:ext cx="7350089" cy="461665"/>
          </a:xfrm>
          <a:prstGeom prst="rect">
            <a:avLst/>
          </a:prstGeom>
        </p:spPr>
        <p:txBody>
          <a:bodyPr wrap="none">
            <a:spAutoFit/>
          </a:bodyPr>
          <a:lstStyle/>
          <a:p>
            <a:r>
              <a:rPr lang="pt-BR" sz="2400" b="1" dirty="0">
                <a:effectLst>
                  <a:outerShdw blurRad="38100" dist="38100" dir="2700000" algn="tl">
                    <a:srgbClr val="000000">
                      <a:alpha val="43137"/>
                    </a:srgbClr>
                  </a:outerShdw>
                </a:effectLst>
                <a:latin typeface="Roboto" panose="02000000000000000000" pitchFamily="2" charset="0"/>
              </a:rPr>
              <a:t>Agora vamos tentar um com um expoente negativo.</a:t>
            </a:r>
            <a:endParaRPr lang="pt-BR" sz="2400" b="1" dirty="0">
              <a:effectLst>
                <a:outerShdw blurRad="38100" dist="38100" dir="2700000" algn="tl">
                  <a:srgbClr val="000000">
                    <a:alpha val="43137"/>
                  </a:srgbClr>
                </a:outerShdw>
              </a:effectLst>
            </a:endParaRPr>
          </a:p>
        </p:txBody>
      </p:sp>
      <p:sp>
        <p:nvSpPr>
          <p:cNvPr id="3" name="Retângulo 2">
            <a:extLst>
              <a:ext uri="{FF2B5EF4-FFF2-40B4-BE49-F238E27FC236}">
                <a16:creationId xmlns:a16="http://schemas.microsoft.com/office/drawing/2014/main" id="{2AF4417F-AE1E-4321-9E21-3A906AE525E7}"/>
              </a:ext>
            </a:extLst>
          </p:cNvPr>
          <p:cNvSpPr/>
          <p:nvPr/>
        </p:nvSpPr>
        <p:spPr>
          <a:xfrm>
            <a:off x="731326" y="1474528"/>
            <a:ext cx="8714245" cy="369332"/>
          </a:xfrm>
          <a:prstGeom prst="rect">
            <a:avLst/>
          </a:prstGeom>
        </p:spPr>
        <p:txBody>
          <a:bodyPr wrap="none">
            <a:spAutoFit/>
          </a:bodyPr>
          <a:lstStyle/>
          <a:p>
            <a:r>
              <a:rPr lang="pt-BR" b="1" dirty="0">
                <a:effectLst>
                  <a:outerShdw blurRad="38100" dist="38100" dir="2700000" algn="tl">
                    <a:srgbClr val="000000">
                      <a:alpha val="43137"/>
                    </a:srgbClr>
                  </a:outerShdw>
                </a:effectLst>
                <a:latin typeface="Roboto" panose="02000000000000000000" pitchFamily="2" charset="0"/>
              </a:rPr>
              <a:t>Ex. 2  </a:t>
            </a:r>
            <a:r>
              <a:rPr lang="pt-BR" dirty="0">
                <a:latin typeface="Roboto" panose="02000000000000000000" pitchFamily="2" charset="0"/>
              </a:rPr>
              <a:t>Alterar 3,8 x 10</a:t>
            </a:r>
            <a:r>
              <a:rPr lang="pt-BR" baseline="30000" dirty="0">
                <a:latin typeface="Roboto" panose="02000000000000000000" pitchFamily="2" charset="0"/>
              </a:rPr>
              <a:t>-5</a:t>
            </a:r>
            <a:r>
              <a:rPr lang="pt-BR" dirty="0">
                <a:latin typeface="Roboto" panose="02000000000000000000" pitchFamily="2" charset="0"/>
              </a:rPr>
              <a:t> para notação padrão (</a:t>
            </a:r>
            <a:r>
              <a:rPr lang="en-US" dirty="0">
                <a:latin typeface="Roboto" panose="02000000000000000000" pitchFamily="2" charset="0"/>
              </a:rPr>
              <a:t>Change </a:t>
            </a:r>
            <a:r>
              <a:rPr lang="pt-BR" dirty="0">
                <a:latin typeface="Roboto" panose="02000000000000000000" pitchFamily="2" charset="0"/>
              </a:rPr>
              <a:t>3,8 x 10</a:t>
            </a:r>
            <a:r>
              <a:rPr lang="pt-BR" baseline="30000" dirty="0">
                <a:latin typeface="Roboto" panose="02000000000000000000" pitchFamily="2" charset="0"/>
              </a:rPr>
              <a:t>-5</a:t>
            </a:r>
            <a:r>
              <a:rPr lang="pt-BR" dirty="0">
                <a:latin typeface="Roboto" panose="02000000000000000000" pitchFamily="2" charset="0"/>
              </a:rPr>
              <a:t> </a:t>
            </a:r>
            <a:r>
              <a:rPr lang="en-US" dirty="0">
                <a:latin typeface="Roboto" panose="02000000000000000000" pitchFamily="2" charset="0"/>
              </a:rPr>
              <a:t>to standard notation)</a:t>
            </a:r>
            <a:endParaRPr lang="pt-BR" dirty="0"/>
          </a:p>
        </p:txBody>
      </p:sp>
      <p:sp>
        <p:nvSpPr>
          <p:cNvPr id="4" name="Retângulo 3">
            <a:extLst>
              <a:ext uri="{FF2B5EF4-FFF2-40B4-BE49-F238E27FC236}">
                <a16:creationId xmlns:a16="http://schemas.microsoft.com/office/drawing/2014/main" id="{A6143C58-5834-4D29-A41D-57BA81A122E9}"/>
              </a:ext>
            </a:extLst>
          </p:cNvPr>
          <p:cNvSpPr/>
          <p:nvPr/>
        </p:nvSpPr>
        <p:spPr>
          <a:xfrm>
            <a:off x="1356851" y="2034118"/>
            <a:ext cx="10205883" cy="646331"/>
          </a:xfrm>
          <a:prstGeom prst="rect">
            <a:avLst/>
          </a:prstGeom>
        </p:spPr>
        <p:txBody>
          <a:bodyPr wrap="square">
            <a:spAutoFit/>
          </a:bodyPr>
          <a:lstStyle/>
          <a:p>
            <a:r>
              <a:rPr lang="pt-BR" dirty="0">
                <a:latin typeface="Roboto" panose="02000000000000000000" pitchFamily="2" charset="0"/>
              </a:rPr>
              <a:t>O expoente nos diz para mover cinco casas decimais para a esquerda. (</a:t>
            </a:r>
            <a:r>
              <a:rPr lang="en-US" dirty="0">
                <a:latin typeface="Roboto" panose="02000000000000000000" pitchFamily="2" charset="0"/>
              </a:rPr>
              <a:t>The exponent tells us to move the decimal five places to the left.)</a:t>
            </a:r>
            <a:endParaRPr lang="pt-BR" dirty="0"/>
          </a:p>
        </p:txBody>
      </p:sp>
      <p:sp>
        <p:nvSpPr>
          <p:cNvPr id="5" name="CaixaDeTexto 4">
            <a:extLst>
              <a:ext uri="{FF2B5EF4-FFF2-40B4-BE49-F238E27FC236}">
                <a16:creationId xmlns:a16="http://schemas.microsoft.com/office/drawing/2014/main" id="{2E7B606F-3A63-4821-9ACD-1F607128C602}"/>
              </a:ext>
            </a:extLst>
          </p:cNvPr>
          <p:cNvSpPr txBox="1"/>
          <p:nvPr/>
        </p:nvSpPr>
        <p:spPr>
          <a:xfrm>
            <a:off x="1356851" y="3059668"/>
            <a:ext cx="1327355" cy="369332"/>
          </a:xfrm>
          <a:prstGeom prst="rect">
            <a:avLst/>
          </a:prstGeom>
          <a:noFill/>
        </p:spPr>
        <p:txBody>
          <a:bodyPr wrap="square" rtlCol="0">
            <a:spAutoFit/>
          </a:bodyPr>
          <a:lstStyle/>
          <a:p>
            <a:r>
              <a:rPr lang="pt-BR" dirty="0"/>
              <a:t>Então: (</a:t>
            </a:r>
            <a:r>
              <a:rPr lang="pt-BR" dirty="0" err="1"/>
              <a:t>so</a:t>
            </a:r>
            <a:r>
              <a:rPr lang="pt-BR" dirty="0"/>
              <a:t>:)</a:t>
            </a:r>
          </a:p>
        </p:txBody>
      </p:sp>
      <p:graphicFrame>
        <p:nvGraphicFramePr>
          <p:cNvPr id="6" name="Objeto 5">
            <a:extLst>
              <a:ext uri="{FF2B5EF4-FFF2-40B4-BE49-F238E27FC236}">
                <a16:creationId xmlns:a16="http://schemas.microsoft.com/office/drawing/2014/main" id="{C9B94EE6-0066-4947-A246-56186517BCFF}"/>
              </a:ext>
            </a:extLst>
          </p:cNvPr>
          <p:cNvGraphicFramePr>
            <a:graphicFrameLocks noChangeAspect="1"/>
          </p:cNvGraphicFramePr>
          <p:nvPr>
            <p:extLst>
              <p:ext uri="{D42A27DB-BD31-4B8C-83A1-F6EECF244321}">
                <p14:modId xmlns:p14="http://schemas.microsoft.com/office/powerpoint/2010/main" val="4270965896"/>
              </p:ext>
            </p:extLst>
          </p:nvPr>
        </p:nvGraphicFramePr>
        <p:xfrm>
          <a:off x="2782937" y="2966122"/>
          <a:ext cx="3501751" cy="552908"/>
        </p:xfrm>
        <a:graphic>
          <a:graphicData uri="http://schemas.openxmlformats.org/presentationml/2006/ole">
            <mc:AlternateContent xmlns:mc="http://schemas.openxmlformats.org/markup-compatibility/2006">
              <mc:Choice xmlns:v="urn:schemas-microsoft-com:vml" Requires="v">
                <p:oleObj spid="_x0000_s5177" name="Equation" r:id="rId4" imgW="1447560" imgH="228600" progId="Equation.DSMT4">
                  <p:embed/>
                </p:oleObj>
              </mc:Choice>
              <mc:Fallback>
                <p:oleObj name="Equation" r:id="rId4" imgW="1447560" imgH="228600" progId="Equation.DSMT4">
                  <p:embed/>
                  <p:pic>
                    <p:nvPicPr>
                      <p:cNvPr id="0" name=""/>
                      <p:cNvPicPr/>
                      <p:nvPr/>
                    </p:nvPicPr>
                    <p:blipFill>
                      <a:blip r:embed="rId5"/>
                      <a:stretch>
                        <a:fillRect/>
                      </a:stretch>
                    </p:blipFill>
                    <p:spPr>
                      <a:xfrm>
                        <a:off x="2782937" y="2966122"/>
                        <a:ext cx="3501751" cy="552908"/>
                      </a:xfrm>
                      <a:prstGeom prst="rect">
                        <a:avLst/>
                      </a:prstGeom>
                    </p:spPr>
                  </p:pic>
                </p:oleObj>
              </mc:Fallback>
            </mc:AlternateContent>
          </a:graphicData>
        </a:graphic>
      </p:graphicFrame>
      <p:pic>
        <p:nvPicPr>
          <p:cNvPr id="7" name="Imagem 6" descr="Uma imagem contendo esporte&#10;&#10;Descrição gerada automaticamente">
            <a:extLst>
              <a:ext uri="{FF2B5EF4-FFF2-40B4-BE49-F238E27FC236}">
                <a16:creationId xmlns:a16="http://schemas.microsoft.com/office/drawing/2014/main" id="{015D0DF5-1ABA-4116-BAA4-FD6BA283F0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5259" y="3949292"/>
            <a:ext cx="1962564" cy="2031894"/>
          </a:xfrm>
          <a:prstGeom prst="rect">
            <a:avLst/>
          </a:prstGeom>
        </p:spPr>
      </p:pic>
      <p:sp>
        <p:nvSpPr>
          <p:cNvPr id="8" name="Balão de Fala: Oval 7">
            <a:extLst>
              <a:ext uri="{FF2B5EF4-FFF2-40B4-BE49-F238E27FC236}">
                <a16:creationId xmlns:a16="http://schemas.microsoft.com/office/drawing/2014/main" id="{DC944212-B88D-4BE5-8EAC-DA8E91F935EE}"/>
              </a:ext>
            </a:extLst>
          </p:cNvPr>
          <p:cNvSpPr/>
          <p:nvPr/>
        </p:nvSpPr>
        <p:spPr>
          <a:xfrm>
            <a:off x="6579986" y="4070503"/>
            <a:ext cx="2915273" cy="894736"/>
          </a:xfrm>
          <a:prstGeom prst="wedgeEllipseCallout">
            <a:avLst>
              <a:gd name="adj1" fmla="val 71915"/>
              <a:gd name="adj2" fmla="val 11951"/>
            </a:avLst>
          </a:prstGeom>
          <a:solidFill>
            <a:srgbClr val="84532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Vamos praticar!</a:t>
            </a:r>
          </a:p>
        </p:txBody>
      </p:sp>
      <p:pic>
        <p:nvPicPr>
          <p:cNvPr id="9" name="Imagem 8" descr="Uma imagem contendo texto&#10;&#10;Descrição gerada automaticamente">
            <a:extLst>
              <a:ext uri="{FF2B5EF4-FFF2-40B4-BE49-F238E27FC236}">
                <a16:creationId xmlns:a16="http://schemas.microsoft.com/office/drawing/2014/main" id="{A4BFD0A6-5F5D-499E-A4C7-B0E8D20C04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059903" y="4272322"/>
            <a:ext cx="1619727" cy="1758892"/>
          </a:xfrm>
          <a:prstGeom prst="rect">
            <a:avLst/>
          </a:prstGeom>
        </p:spPr>
      </p:pic>
    </p:spTree>
    <p:extLst>
      <p:ext uri="{BB962C8B-B14F-4D97-AF65-F5344CB8AC3E}">
        <p14:creationId xmlns:p14="http://schemas.microsoft.com/office/powerpoint/2010/main" val="223806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ângulo 2">
            <a:extLst>
              <a:ext uri="{FF2B5EF4-FFF2-40B4-BE49-F238E27FC236}">
                <a16:creationId xmlns:a16="http://schemas.microsoft.com/office/drawing/2014/main" id="{6CCF4E11-4B2F-4E95-B073-0A2B6F83D737}"/>
              </a:ext>
            </a:extLst>
          </p:cNvPr>
          <p:cNvSpPr/>
          <p:nvPr/>
        </p:nvSpPr>
        <p:spPr>
          <a:xfrm>
            <a:off x="1173735" y="746740"/>
            <a:ext cx="5808963" cy="369332"/>
          </a:xfrm>
          <a:prstGeom prst="rect">
            <a:avLst/>
          </a:prstGeom>
        </p:spPr>
        <p:txBody>
          <a:bodyPr wrap="none">
            <a:spAutoFit/>
          </a:bodyPr>
          <a:lstStyle/>
          <a:p>
            <a:pPr marL="342900" indent="-342900">
              <a:buFont typeface="+mj-lt"/>
              <a:buAutoNum type="arabicPeriod"/>
            </a:pPr>
            <a:r>
              <a:rPr lang="pt-BR" dirty="0"/>
              <a:t>Passe para notação científica (</a:t>
            </a:r>
            <a:r>
              <a:rPr lang="pt-BR" dirty="0" err="1"/>
              <a:t>Pass</a:t>
            </a:r>
            <a:r>
              <a:rPr lang="pt-BR" dirty="0"/>
              <a:t> </a:t>
            </a:r>
            <a:r>
              <a:rPr lang="pt-BR" dirty="0" err="1"/>
              <a:t>to</a:t>
            </a:r>
            <a:r>
              <a:rPr lang="pt-BR" dirty="0"/>
              <a:t> </a:t>
            </a:r>
            <a:r>
              <a:rPr lang="pt-BR" dirty="0" err="1"/>
              <a:t>scientific</a:t>
            </a:r>
            <a:r>
              <a:rPr lang="pt-BR" dirty="0"/>
              <a:t> </a:t>
            </a:r>
            <a:r>
              <a:rPr lang="pt-BR" dirty="0" err="1"/>
              <a:t>notation</a:t>
            </a:r>
            <a:r>
              <a:rPr lang="pt-BR" dirty="0"/>
              <a:t>)</a:t>
            </a:r>
          </a:p>
        </p:txBody>
      </p:sp>
      <p:sp>
        <p:nvSpPr>
          <p:cNvPr id="4" name="Retângulo 3">
            <a:extLst>
              <a:ext uri="{FF2B5EF4-FFF2-40B4-BE49-F238E27FC236}">
                <a16:creationId xmlns:a16="http://schemas.microsoft.com/office/drawing/2014/main" id="{E8D84EA0-E0CB-4465-84FB-356684CC6021}"/>
              </a:ext>
            </a:extLst>
          </p:cNvPr>
          <p:cNvSpPr/>
          <p:nvPr/>
        </p:nvSpPr>
        <p:spPr>
          <a:xfrm>
            <a:off x="1524789" y="1325117"/>
            <a:ext cx="2198038" cy="369332"/>
          </a:xfrm>
          <a:prstGeom prst="rect">
            <a:avLst/>
          </a:prstGeom>
        </p:spPr>
        <p:txBody>
          <a:bodyPr wrap="none">
            <a:spAutoFit/>
          </a:bodyPr>
          <a:lstStyle/>
          <a:p>
            <a:pPr marL="342900" indent="-342900">
              <a:buFont typeface="+mj-lt"/>
              <a:buAutoNum type="alphaLcPeriod"/>
            </a:pPr>
            <a:r>
              <a:rPr lang="pt-BR" dirty="0"/>
              <a:t>87 540 000 000 = </a:t>
            </a:r>
          </a:p>
        </p:txBody>
      </p:sp>
      <p:sp>
        <p:nvSpPr>
          <p:cNvPr id="8" name="Retângulo 7">
            <a:extLst>
              <a:ext uri="{FF2B5EF4-FFF2-40B4-BE49-F238E27FC236}">
                <a16:creationId xmlns:a16="http://schemas.microsoft.com/office/drawing/2014/main" id="{ED01539A-91D4-48FA-8E6A-623D6C893103}"/>
              </a:ext>
            </a:extLst>
          </p:cNvPr>
          <p:cNvSpPr/>
          <p:nvPr/>
        </p:nvSpPr>
        <p:spPr>
          <a:xfrm>
            <a:off x="1524789" y="2060998"/>
            <a:ext cx="2085827" cy="369332"/>
          </a:xfrm>
          <a:prstGeom prst="rect">
            <a:avLst/>
          </a:prstGeom>
        </p:spPr>
        <p:txBody>
          <a:bodyPr wrap="none">
            <a:spAutoFit/>
          </a:bodyPr>
          <a:lstStyle/>
          <a:p>
            <a:pPr marL="342900" indent="-342900">
              <a:buFont typeface="+mj-lt"/>
              <a:buAutoNum type="alphaLcPeriod" startAt="2"/>
            </a:pPr>
            <a:r>
              <a:rPr lang="pt-BR" dirty="0"/>
              <a:t>0,000 000 092 = </a:t>
            </a:r>
          </a:p>
        </p:txBody>
      </p:sp>
      <p:sp>
        <p:nvSpPr>
          <p:cNvPr id="5" name="Retângulo 4">
            <a:extLst>
              <a:ext uri="{FF2B5EF4-FFF2-40B4-BE49-F238E27FC236}">
                <a16:creationId xmlns:a16="http://schemas.microsoft.com/office/drawing/2014/main" id="{E298B02B-7281-4107-A38A-168E37351E52}"/>
              </a:ext>
            </a:extLst>
          </p:cNvPr>
          <p:cNvSpPr/>
          <p:nvPr/>
        </p:nvSpPr>
        <p:spPr>
          <a:xfrm>
            <a:off x="919316" y="3248938"/>
            <a:ext cx="10353368" cy="2862322"/>
          </a:xfrm>
          <a:prstGeom prst="rect">
            <a:avLst/>
          </a:prstGeom>
        </p:spPr>
        <p:txBody>
          <a:bodyPr wrap="square">
            <a:spAutoFit/>
          </a:bodyPr>
          <a:lstStyle/>
          <a:p>
            <a:pPr algn="just"/>
            <a:r>
              <a:rPr lang="pt-BR" b="1" dirty="0">
                <a:effectLst>
                  <a:outerShdw blurRad="38100" dist="38100" dir="2700000" algn="tl">
                    <a:srgbClr val="000000">
                      <a:alpha val="43137"/>
                    </a:srgbClr>
                  </a:outerShdw>
                </a:effectLst>
              </a:rPr>
              <a:t>A notação científica não apenas nos dá uma maneira de escrever números muito grandes e muito pequenos, mas também nos permite fazer cálculos com facilidade. As calculadoras são ferramentas muito úteis, mas, a menos que você possa fazer esses cálculos sem elas, nunca poderá verificar se suas respostas fazem sentido. Qualquer cálculo deve ser verificado usando sua lógica, portanto, não assuma que uma resposta está correta. </a:t>
            </a:r>
          </a:p>
          <a:p>
            <a:pPr algn="just"/>
            <a:endParaRPr lang="pt-BR" b="1" dirty="0">
              <a:effectLst>
                <a:outerShdw blurRad="38100" dist="38100" dir="2700000" algn="tl">
                  <a:srgbClr val="000000">
                    <a:alpha val="43137"/>
                  </a:srgbClr>
                </a:outerShdw>
              </a:effectLst>
            </a:endParaRPr>
          </a:p>
          <a:p>
            <a:pPr algn="just"/>
            <a:r>
              <a:rPr lang="en-US" b="1" dirty="0">
                <a:effectLst>
                  <a:outerShdw blurRad="38100" dist="38100" dir="2700000" algn="tl">
                    <a:srgbClr val="000000">
                      <a:alpha val="43137"/>
                    </a:srgbClr>
                  </a:outerShdw>
                </a:effectLst>
              </a:rPr>
              <a:t>Not only does scientific notation give us a way of writing very large and very small numbers, it allows us to easily do calculations as well.  Calculators are very helpful tools, but unless you can do these calculations without them, you can never check to see if your answers make sense.   Any calculation should be checked using your logic, so don't just assume an answer is correct.  </a:t>
            </a:r>
            <a:endParaRPr lang="pt-B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34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ângulo 2">
            <a:extLst>
              <a:ext uri="{FF2B5EF4-FFF2-40B4-BE49-F238E27FC236}">
                <a16:creationId xmlns:a16="http://schemas.microsoft.com/office/drawing/2014/main" id="{F4AC6D1F-06F1-4716-BD26-49E23FFAABA7}"/>
              </a:ext>
            </a:extLst>
          </p:cNvPr>
          <p:cNvSpPr/>
          <p:nvPr/>
        </p:nvSpPr>
        <p:spPr>
          <a:xfrm>
            <a:off x="717754" y="549447"/>
            <a:ext cx="10756491" cy="400110"/>
          </a:xfrm>
          <a:prstGeom prst="rect">
            <a:avLst/>
          </a:prstGeom>
        </p:spPr>
        <p:txBody>
          <a:bodyPr wrap="square">
            <a:spAutoFit/>
          </a:bodyPr>
          <a:lstStyle/>
          <a:p>
            <a:pPr algn="ctr"/>
            <a:r>
              <a:rPr lang="pt-BR" sz="2000" b="1" dirty="0">
                <a:effectLst>
                  <a:outerShdw blurRad="38100" dist="38100" dir="2700000" algn="tl">
                    <a:srgbClr val="000000">
                      <a:alpha val="43137"/>
                    </a:srgbClr>
                  </a:outerShdw>
                </a:effectLst>
              </a:rPr>
              <a:t>Regras para calcular com notação científica. (R</a:t>
            </a:r>
            <a:r>
              <a:rPr lang="en-US" sz="2000" b="1" dirty="0" err="1">
                <a:effectLst>
                  <a:outerShdw blurRad="38100" dist="38100" dir="2700000" algn="tl">
                    <a:srgbClr val="000000">
                      <a:alpha val="43137"/>
                    </a:srgbClr>
                  </a:outerShdw>
                </a:effectLst>
              </a:rPr>
              <a:t>ules</a:t>
            </a:r>
            <a:r>
              <a:rPr lang="en-US" sz="2000" b="1" dirty="0">
                <a:effectLst>
                  <a:outerShdw blurRad="38100" dist="38100" dir="2700000" algn="tl">
                    <a:srgbClr val="000000">
                      <a:alpha val="43137"/>
                    </a:srgbClr>
                  </a:outerShdw>
                </a:effectLst>
              </a:rPr>
              <a:t> for calculating with scientific notation.)</a:t>
            </a:r>
            <a:endParaRPr lang="pt-BR" sz="2000" b="1" dirty="0">
              <a:effectLst>
                <a:outerShdw blurRad="38100" dist="38100" dir="2700000" algn="tl">
                  <a:srgbClr val="000000">
                    <a:alpha val="43137"/>
                  </a:srgbClr>
                </a:outerShdw>
              </a:effectLst>
            </a:endParaRPr>
          </a:p>
        </p:txBody>
      </p:sp>
      <p:sp>
        <p:nvSpPr>
          <p:cNvPr id="4" name="CaixaDeTexto 3">
            <a:extLst>
              <a:ext uri="{FF2B5EF4-FFF2-40B4-BE49-F238E27FC236}">
                <a16:creationId xmlns:a16="http://schemas.microsoft.com/office/drawing/2014/main" id="{2DEA16C7-CFC8-4889-83D2-39F681E60670}"/>
              </a:ext>
            </a:extLst>
          </p:cNvPr>
          <p:cNvSpPr txBox="1"/>
          <p:nvPr/>
        </p:nvSpPr>
        <p:spPr>
          <a:xfrm>
            <a:off x="717755" y="1189703"/>
            <a:ext cx="3490452" cy="369332"/>
          </a:xfrm>
          <a:prstGeom prst="rect">
            <a:avLst/>
          </a:prstGeom>
          <a:noFill/>
        </p:spPr>
        <p:txBody>
          <a:bodyPr wrap="square" rtlCol="0">
            <a:spAutoFit/>
          </a:bodyPr>
          <a:lstStyle/>
          <a:p>
            <a:pPr marL="342900" indent="-342900">
              <a:buFont typeface="+mj-lt"/>
              <a:buAutoNum type="arabicPeriod"/>
            </a:pPr>
            <a:r>
              <a:rPr lang="pt-BR" dirty="0"/>
              <a:t>Multiplicação (</a:t>
            </a:r>
            <a:r>
              <a:rPr lang="pt-BR" dirty="0" err="1"/>
              <a:t>Multiplication</a:t>
            </a:r>
            <a:r>
              <a:rPr lang="pt-BR" dirty="0"/>
              <a:t>)</a:t>
            </a:r>
          </a:p>
        </p:txBody>
      </p:sp>
      <p:graphicFrame>
        <p:nvGraphicFramePr>
          <p:cNvPr id="5" name="Objeto 4">
            <a:extLst>
              <a:ext uri="{FF2B5EF4-FFF2-40B4-BE49-F238E27FC236}">
                <a16:creationId xmlns:a16="http://schemas.microsoft.com/office/drawing/2014/main" id="{3D077D20-B56E-4487-80A9-3EA309521BF2}"/>
              </a:ext>
            </a:extLst>
          </p:cNvPr>
          <p:cNvGraphicFramePr>
            <a:graphicFrameLocks noChangeAspect="1"/>
          </p:cNvGraphicFramePr>
          <p:nvPr>
            <p:extLst>
              <p:ext uri="{D42A27DB-BD31-4B8C-83A1-F6EECF244321}">
                <p14:modId xmlns:p14="http://schemas.microsoft.com/office/powerpoint/2010/main" val="2929778887"/>
              </p:ext>
            </p:extLst>
          </p:nvPr>
        </p:nvGraphicFramePr>
        <p:xfrm>
          <a:off x="5537200" y="1139825"/>
          <a:ext cx="2260600" cy="506413"/>
        </p:xfrm>
        <a:graphic>
          <a:graphicData uri="http://schemas.openxmlformats.org/presentationml/2006/ole">
            <mc:AlternateContent xmlns:mc="http://schemas.openxmlformats.org/markup-compatibility/2006">
              <mc:Choice xmlns:v="urn:schemas-microsoft-com:vml" Requires="v">
                <p:oleObj spid="_x0000_s6306" name="Equation" r:id="rId4" imgW="1244520" imgH="279360" progId="Equation.DSMT4">
                  <p:embed/>
                </p:oleObj>
              </mc:Choice>
              <mc:Fallback>
                <p:oleObj name="Equation" r:id="rId4" imgW="1244520" imgH="279360" progId="Equation.DSMT4">
                  <p:embed/>
                  <p:pic>
                    <p:nvPicPr>
                      <p:cNvPr id="0" name=""/>
                      <p:cNvPicPr/>
                      <p:nvPr/>
                    </p:nvPicPr>
                    <p:blipFill>
                      <a:blip r:embed="rId5"/>
                      <a:stretch>
                        <a:fillRect/>
                      </a:stretch>
                    </p:blipFill>
                    <p:spPr>
                      <a:xfrm>
                        <a:off x="5537200" y="1139825"/>
                        <a:ext cx="2260600" cy="506413"/>
                      </a:xfrm>
                      <a:prstGeom prst="rect">
                        <a:avLst/>
                      </a:prstGeom>
                    </p:spPr>
                  </p:pic>
                </p:oleObj>
              </mc:Fallback>
            </mc:AlternateContent>
          </a:graphicData>
        </a:graphic>
      </p:graphicFrame>
      <p:sp>
        <p:nvSpPr>
          <p:cNvPr id="6" name="Seta: para a Direita 5">
            <a:extLst>
              <a:ext uri="{FF2B5EF4-FFF2-40B4-BE49-F238E27FC236}">
                <a16:creationId xmlns:a16="http://schemas.microsoft.com/office/drawing/2014/main" id="{D987655E-1312-4038-8E81-A7491DEDC0D6}"/>
              </a:ext>
            </a:extLst>
          </p:cNvPr>
          <p:cNvSpPr/>
          <p:nvPr/>
        </p:nvSpPr>
        <p:spPr>
          <a:xfrm>
            <a:off x="4277180" y="1291966"/>
            <a:ext cx="816077" cy="202183"/>
          </a:xfrm>
          <a:prstGeom prst="rightArrow">
            <a:avLst/>
          </a:prstGeom>
          <a:solidFill>
            <a:srgbClr val="C5992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E92FAB1F-E0DC-44FE-A818-6E0FAEB131E7}"/>
              </a:ext>
            </a:extLst>
          </p:cNvPr>
          <p:cNvSpPr txBox="1"/>
          <p:nvPr/>
        </p:nvSpPr>
        <p:spPr>
          <a:xfrm>
            <a:off x="806244" y="1838632"/>
            <a:ext cx="7718323" cy="369332"/>
          </a:xfrm>
          <a:prstGeom prst="rect">
            <a:avLst/>
          </a:prstGeom>
          <a:noFill/>
        </p:spPr>
        <p:txBody>
          <a:bodyPr wrap="square" rtlCol="0">
            <a:spAutoFit/>
          </a:bodyPr>
          <a:lstStyle/>
          <a:p>
            <a:pPr marL="800100" lvl="1" indent="-342900">
              <a:buFont typeface="+mj-lt"/>
              <a:buAutoNum type="alphaLcPeriod"/>
            </a:pPr>
            <a:r>
              <a:rPr lang="pt-BR" dirty="0"/>
              <a:t>Primeiro reescreva o problema como: (</a:t>
            </a:r>
            <a:r>
              <a:rPr lang="en-US" dirty="0"/>
              <a:t>First rewrite the problem as:)</a:t>
            </a:r>
            <a:endParaRPr lang="pt-BR" dirty="0"/>
          </a:p>
        </p:txBody>
      </p:sp>
      <p:graphicFrame>
        <p:nvGraphicFramePr>
          <p:cNvPr id="10" name="Objeto 9">
            <a:extLst>
              <a:ext uri="{FF2B5EF4-FFF2-40B4-BE49-F238E27FC236}">
                <a16:creationId xmlns:a16="http://schemas.microsoft.com/office/drawing/2014/main" id="{40AC097A-3741-40D2-A148-CCA6AC76C68F}"/>
              </a:ext>
            </a:extLst>
          </p:cNvPr>
          <p:cNvGraphicFramePr>
            <a:graphicFrameLocks noChangeAspect="1"/>
          </p:cNvGraphicFramePr>
          <p:nvPr>
            <p:extLst>
              <p:ext uri="{D42A27DB-BD31-4B8C-83A1-F6EECF244321}">
                <p14:modId xmlns:p14="http://schemas.microsoft.com/office/powerpoint/2010/main" val="3932264601"/>
              </p:ext>
            </p:extLst>
          </p:nvPr>
        </p:nvGraphicFramePr>
        <p:xfrm>
          <a:off x="9175241" y="1798638"/>
          <a:ext cx="2076450" cy="508000"/>
        </p:xfrm>
        <a:graphic>
          <a:graphicData uri="http://schemas.openxmlformats.org/presentationml/2006/ole">
            <mc:AlternateContent xmlns:mc="http://schemas.openxmlformats.org/markup-compatibility/2006">
              <mc:Choice xmlns:v="urn:schemas-microsoft-com:vml" Requires="v">
                <p:oleObj spid="_x0000_s6307" name="Equation" r:id="rId6" imgW="1143000" imgH="279360" progId="Equation.DSMT4">
                  <p:embed/>
                </p:oleObj>
              </mc:Choice>
              <mc:Fallback>
                <p:oleObj name="Equation" r:id="rId6" imgW="1143000" imgH="279360" progId="Equation.DSMT4">
                  <p:embed/>
                  <p:pic>
                    <p:nvPicPr>
                      <p:cNvPr id="5" name="Objeto 4">
                        <a:extLst>
                          <a:ext uri="{FF2B5EF4-FFF2-40B4-BE49-F238E27FC236}">
                            <a16:creationId xmlns:a16="http://schemas.microsoft.com/office/drawing/2014/main" id="{3D077D20-B56E-4487-80A9-3EA309521BF2}"/>
                          </a:ext>
                        </a:extLst>
                      </p:cNvPr>
                      <p:cNvPicPr/>
                      <p:nvPr/>
                    </p:nvPicPr>
                    <p:blipFill>
                      <a:blip r:embed="rId7"/>
                      <a:stretch>
                        <a:fillRect/>
                      </a:stretch>
                    </p:blipFill>
                    <p:spPr>
                      <a:xfrm>
                        <a:off x="9175241" y="1798638"/>
                        <a:ext cx="2076450" cy="508000"/>
                      </a:xfrm>
                      <a:prstGeom prst="rect">
                        <a:avLst/>
                      </a:prstGeom>
                    </p:spPr>
                  </p:pic>
                </p:oleObj>
              </mc:Fallback>
            </mc:AlternateContent>
          </a:graphicData>
        </a:graphic>
      </p:graphicFrame>
      <p:sp>
        <p:nvSpPr>
          <p:cNvPr id="11" name="Seta: para a Direita 10">
            <a:extLst>
              <a:ext uri="{FF2B5EF4-FFF2-40B4-BE49-F238E27FC236}">
                <a16:creationId xmlns:a16="http://schemas.microsoft.com/office/drawing/2014/main" id="{A07601D4-B502-4290-A276-010C3E360326}"/>
              </a:ext>
            </a:extLst>
          </p:cNvPr>
          <p:cNvSpPr/>
          <p:nvPr/>
        </p:nvSpPr>
        <p:spPr>
          <a:xfrm>
            <a:off x="8176060" y="1951398"/>
            <a:ext cx="816077" cy="202183"/>
          </a:xfrm>
          <a:prstGeom prst="rightArrow">
            <a:avLst/>
          </a:prstGeom>
          <a:solidFill>
            <a:srgbClr val="C5992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id="{FE21F61F-663A-41D0-B721-320BF856CCCA}"/>
              </a:ext>
            </a:extLst>
          </p:cNvPr>
          <p:cNvSpPr txBox="1"/>
          <p:nvPr/>
        </p:nvSpPr>
        <p:spPr>
          <a:xfrm>
            <a:off x="806244" y="2364858"/>
            <a:ext cx="10756491" cy="646331"/>
          </a:xfrm>
          <a:prstGeom prst="rect">
            <a:avLst/>
          </a:prstGeom>
          <a:noFill/>
        </p:spPr>
        <p:txBody>
          <a:bodyPr wrap="square" rtlCol="0">
            <a:spAutoFit/>
          </a:bodyPr>
          <a:lstStyle/>
          <a:p>
            <a:pPr marL="800100" lvl="1" indent="-342900">
              <a:buFont typeface="+mj-lt"/>
              <a:buAutoNum type="alphaLcPeriod" startAt="2"/>
            </a:pPr>
            <a:r>
              <a:rPr lang="pt-BR" dirty="0"/>
              <a:t>Em seguida, multiplique os coeficientes e some os expoentes: (</a:t>
            </a:r>
            <a:r>
              <a:rPr lang="en-US" dirty="0"/>
              <a:t>Then multiply the coefficients and add the exponents:)</a:t>
            </a:r>
            <a:endParaRPr lang="pt-BR" dirty="0"/>
          </a:p>
        </p:txBody>
      </p:sp>
      <p:graphicFrame>
        <p:nvGraphicFramePr>
          <p:cNvPr id="14" name="Objeto 13">
            <a:extLst>
              <a:ext uri="{FF2B5EF4-FFF2-40B4-BE49-F238E27FC236}">
                <a16:creationId xmlns:a16="http://schemas.microsoft.com/office/drawing/2014/main" id="{460A4961-7631-4555-B372-CD7A99DB19B8}"/>
              </a:ext>
            </a:extLst>
          </p:cNvPr>
          <p:cNvGraphicFramePr>
            <a:graphicFrameLocks noChangeAspect="1"/>
          </p:cNvGraphicFramePr>
          <p:nvPr>
            <p:extLst>
              <p:ext uri="{D42A27DB-BD31-4B8C-83A1-F6EECF244321}">
                <p14:modId xmlns:p14="http://schemas.microsoft.com/office/powerpoint/2010/main" val="1090448549"/>
              </p:ext>
            </p:extLst>
          </p:nvPr>
        </p:nvGraphicFramePr>
        <p:xfrm>
          <a:off x="4277180" y="2605547"/>
          <a:ext cx="1338263" cy="369887"/>
        </p:xfrm>
        <a:graphic>
          <a:graphicData uri="http://schemas.openxmlformats.org/presentationml/2006/ole">
            <mc:AlternateContent xmlns:mc="http://schemas.openxmlformats.org/markup-compatibility/2006">
              <mc:Choice xmlns:v="urn:schemas-microsoft-com:vml" Requires="v">
                <p:oleObj spid="_x0000_s6308" name="Equation" r:id="rId8" imgW="736560" imgH="203040" progId="Equation.DSMT4">
                  <p:embed/>
                </p:oleObj>
              </mc:Choice>
              <mc:Fallback>
                <p:oleObj name="Equation" r:id="rId8" imgW="736560" imgH="203040" progId="Equation.DSMT4">
                  <p:embed/>
                  <p:pic>
                    <p:nvPicPr>
                      <p:cNvPr id="10" name="Objeto 9">
                        <a:extLst>
                          <a:ext uri="{FF2B5EF4-FFF2-40B4-BE49-F238E27FC236}">
                            <a16:creationId xmlns:a16="http://schemas.microsoft.com/office/drawing/2014/main" id="{40AC097A-3741-40D2-A148-CCA6AC76C68F}"/>
                          </a:ext>
                        </a:extLst>
                      </p:cNvPr>
                      <p:cNvPicPr/>
                      <p:nvPr/>
                    </p:nvPicPr>
                    <p:blipFill>
                      <a:blip r:embed="rId9"/>
                      <a:stretch>
                        <a:fillRect/>
                      </a:stretch>
                    </p:blipFill>
                    <p:spPr>
                      <a:xfrm>
                        <a:off x="4277180" y="2605547"/>
                        <a:ext cx="1338263" cy="369887"/>
                      </a:xfrm>
                      <a:prstGeom prst="rect">
                        <a:avLst/>
                      </a:prstGeom>
                    </p:spPr>
                  </p:pic>
                </p:oleObj>
              </mc:Fallback>
            </mc:AlternateContent>
          </a:graphicData>
        </a:graphic>
      </p:graphicFrame>
      <p:sp>
        <p:nvSpPr>
          <p:cNvPr id="15" name="Seta: para a Direita 14">
            <a:extLst>
              <a:ext uri="{FF2B5EF4-FFF2-40B4-BE49-F238E27FC236}">
                <a16:creationId xmlns:a16="http://schemas.microsoft.com/office/drawing/2014/main" id="{682ADB21-F3B5-4337-8F00-1389E19CA81F}"/>
              </a:ext>
            </a:extLst>
          </p:cNvPr>
          <p:cNvSpPr/>
          <p:nvPr/>
        </p:nvSpPr>
        <p:spPr>
          <a:xfrm>
            <a:off x="3328476" y="2748982"/>
            <a:ext cx="816077" cy="202183"/>
          </a:xfrm>
          <a:prstGeom prst="rightArrow">
            <a:avLst/>
          </a:prstGeom>
          <a:solidFill>
            <a:srgbClr val="C5992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a16="http://schemas.microsoft.com/office/drawing/2014/main" id="{158461CE-759F-4BF0-B9E4-5B2286E0841F}"/>
              </a:ext>
            </a:extLst>
          </p:cNvPr>
          <p:cNvSpPr txBox="1"/>
          <p:nvPr/>
        </p:nvSpPr>
        <p:spPr>
          <a:xfrm>
            <a:off x="806244" y="3155422"/>
            <a:ext cx="10861966" cy="646331"/>
          </a:xfrm>
          <a:prstGeom prst="rect">
            <a:avLst/>
          </a:prstGeom>
          <a:noFill/>
        </p:spPr>
        <p:txBody>
          <a:bodyPr wrap="square" rtlCol="0">
            <a:spAutoFit/>
          </a:bodyPr>
          <a:lstStyle/>
          <a:p>
            <a:pPr marL="800100" lvl="1" indent="-342900">
              <a:buFont typeface="+mj-lt"/>
              <a:buAutoNum type="alphaLcPeriod" startAt="3"/>
            </a:pPr>
            <a:r>
              <a:rPr lang="pt-BR" dirty="0"/>
              <a:t>Se necessário,  corrija a notação científica e arredonde para corrigir dígitos significativos. (</a:t>
            </a:r>
            <a:r>
              <a:rPr lang="en-US" dirty="0"/>
              <a:t>If necessary, correct the scientific notation and round to correct significant digits.)</a:t>
            </a:r>
            <a:endParaRPr lang="pt-BR" dirty="0"/>
          </a:p>
        </p:txBody>
      </p:sp>
      <p:sp>
        <p:nvSpPr>
          <p:cNvPr id="17" name="Retângulo 16">
            <a:extLst>
              <a:ext uri="{FF2B5EF4-FFF2-40B4-BE49-F238E27FC236}">
                <a16:creationId xmlns:a16="http://schemas.microsoft.com/office/drawing/2014/main" id="{9C880498-1B6B-4352-9AAC-B50E5CF163C0}"/>
              </a:ext>
            </a:extLst>
          </p:cNvPr>
          <p:cNvSpPr/>
          <p:nvPr/>
        </p:nvSpPr>
        <p:spPr>
          <a:xfrm>
            <a:off x="806243" y="4021947"/>
            <a:ext cx="10756491" cy="646331"/>
          </a:xfrm>
          <a:prstGeom prst="rect">
            <a:avLst/>
          </a:prstGeom>
        </p:spPr>
        <p:txBody>
          <a:bodyPr wrap="square">
            <a:spAutoFit/>
          </a:bodyPr>
          <a:lstStyle/>
          <a:p>
            <a:r>
              <a:rPr lang="pt-BR" dirty="0"/>
              <a:t>Efetue as operações a seguir e dê os resultados com 3 algarismos significativos. (</a:t>
            </a:r>
            <a:r>
              <a:rPr lang="en-US" dirty="0"/>
              <a:t>Perform the following operations and give the results with 3 significant digits.)</a:t>
            </a:r>
            <a:endParaRPr lang="pt-BR" dirty="0"/>
          </a:p>
        </p:txBody>
      </p:sp>
      <p:sp>
        <p:nvSpPr>
          <p:cNvPr id="18" name="CaixaDeTexto 17">
            <a:extLst>
              <a:ext uri="{FF2B5EF4-FFF2-40B4-BE49-F238E27FC236}">
                <a16:creationId xmlns:a16="http://schemas.microsoft.com/office/drawing/2014/main" id="{F8F3C54F-47F2-476A-8697-0BF3BF8BF7A3}"/>
              </a:ext>
            </a:extLst>
          </p:cNvPr>
          <p:cNvSpPr txBox="1"/>
          <p:nvPr/>
        </p:nvSpPr>
        <p:spPr>
          <a:xfrm>
            <a:off x="914400" y="4857135"/>
            <a:ext cx="2832229" cy="369332"/>
          </a:xfrm>
          <a:prstGeom prst="rect">
            <a:avLst/>
          </a:prstGeom>
          <a:noFill/>
        </p:spPr>
        <p:txBody>
          <a:bodyPr wrap="square" rtlCol="0">
            <a:spAutoFit/>
          </a:bodyPr>
          <a:lstStyle/>
          <a:p>
            <a:pPr marL="342900" indent="-342900">
              <a:buFont typeface="+mj-lt"/>
              <a:buAutoNum type="alphaLcPeriod" startAt="4"/>
            </a:pPr>
            <a:r>
              <a:rPr lang="pt-BR" dirty="0"/>
              <a:t>3,12 x 10</a:t>
            </a:r>
            <a:r>
              <a:rPr lang="pt-BR" baseline="30000" dirty="0"/>
              <a:t>8 </a:t>
            </a:r>
            <a:r>
              <a:rPr lang="pt-BR" dirty="0"/>
              <a:t>x 5,46 x 10</a:t>
            </a:r>
            <a:r>
              <a:rPr lang="pt-BR" baseline="30000" dirty="0"/>
              <a:t>6</a:t>
            </a:r>
            <a:r>
              <a:rPr lang="pt-BR" dirty="0"/>
              <a:t> =</a:t>
            </a:r>
          </a:p>
        </p:txBody>
      </p:sp>
      <p:sp>
        <p:nvSpPr>
          <p:cNvPr id="19" name="CaixaDeTexto 18">
            <a:extLst>
              <a:ext uri="{FF2B5EF4-FFF2-40B4-BE49-F238E27FC236}">
                <a16:creationId xmlns:a16="http://schemas.microsoft.com/office/drawing/2014/main" id="{98C40DB8-315A-4DD7-A7AB-59B3618D88C8}"/>
              </a:ext>
            </a:extLst>
          </p:cNvPr>
          <p:cNvSpPr txBox="1"/>
          <p:nvPr/>
        </p:nvSpPr>
        <p:spPr>
          <a:xfrm>
            <a:off x="914400" y="5376617"/>
            <a:ext cx="2832229" cy="369332"/>
          </a:xfrm>
          <a:prstGeom prst="rect">
            <a:avLst/>
          </a:prstGeom>
          <a:noFill/>
        </p:spPr>
        <p:txBody>
          <a:bodyPr wrap="square" rtlCol="0">
            <a:spAutoFit/>
          </a:bodyPr>
          <a:lstStyle/>
          <a:p>
            <a:pPr marL="342900" indent="-342900">
              <a:buFont typeface="+mj-lt"/>
              <a:buAutoNum type="alphaLcPeriod" startAt="5"/>
            </a:pPr>
            <a:r>
              <a:rPr lang="pt-BR" dirty="0"/>
              <a:t>1,72 x 10</a:t>
            </a:r>
            <a:r>
              <a:rPr lang="pt-BR" baseline="30000" dirty="0"/>
              <a:t>-3 </a:t>
            </a:r>
            <a:r>
              <a:rPr lang="pt-BR" dirty="0"/>
              <a:t>x 7,36 x 10</a:t>
            </a:r>
            <a:r>
              <a:rPr lang="pt-BR" baseline="30000" dirty="0"/>
              <a:t>4</a:t>
            </a:r>
            <a:r>
              <a:rPr lang="pt-BR" dirty="0"/>
              <a:t> =</a:t>
            </a:r>
          </a:p>
        </p:txBody>
      </p:sp>
      <p:sp>
        <p:nvSpPr>
          <p:cNvPr id="20" name="CaixaDeTexto 19">
            <a:extLst>
              <a:ext uri="{FF2B5EF4-FFF2-40B4-BE49-F238E27FC236}">
                <a16:creationId xmlns:a16="http://schemas.microsoft.com/office/drawing/2014/main" id="{038C52B3-A876-4459-86EC-E6F91C99FF13}"/>
              </a:ext>
            </a:extLst>
          </p:cNvPr>
          <p:cNvSpPr txBox="1"/>
          <p:nvPr/>
        </p:nvSpPr>
        <p:spPr>
          <a:xfrm>
            <a:off x="914399" y="5963741"/>
            <a:ext cx="2832229" cy="369332"/>
          </a:xfrm>
          <a:prstGeom prst="rect">
            <a:avLst/>
          </a:prstGeom>
          <a:noFill/>
        </p:spPr>
        <p:txBody>
          <a:bodyPr wrap="square" rtlCol="0">
            <a:spAutoFit/>
          </a:bodyPr>
          <a:lstStyle/>
          <a:p>
            <a:pPr marL="342900" indent="-342900">
              <a:buFont typeface="+mj-lt"/>
              <a:buAutoNum type="alphaLcPeriod" startAt="6"/>
            </a:pPr>
            <a:r>
              <a:rPr lang="pt-BR" dirty="0"/>
              <a:t>7,21 x 10</a:t>
            </a:r>
            <a:r>
              <a:rPr lang="pt-BR" baseline="30000" dirty="0"/>
              <a:t>-4 </a:t>
            </a:r>
            <a:r>
              <a:rPr lang="pt-BR" dirty="0"/>
              <a:t>x 2,18 x 10</a:t>
            </a:r>
            <a:r>
              <a:rPr lang="pt-BR" baseline="30000" dirty="0"/>
              <a:t>-3</a:t>
            </a:r>
            <a:r>
              <a:rPr lang="pt-BR" dirty="0"/>
              <a:t> =</a:t>
            </a:r>
          </a:p>
        </p:txBody>
      </p:sp>
    </p:spTree>
    <p:extLst>
      <p:ext uri="{BB962C8B-B14F-4D97-AF65-F5344CB8AC3E}">
        <p14:creationId xmlns:p14="http://schemas.microsoft.com/office/powerpoint/2010/main" val="154588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P spid="11" grpId="0" animBg="1"/>
      <p:bldP spid="12" grpId="0"/>
      <p:bldP spid="15" grpId="0" animBg="1"/>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F4AC6D1F-06F1-4716-BD26-49E23FFAABA7}"/>
              </a:ext>
            </a:extLst>
          </p:cNvPr>
          <p:cNvSpPr/>
          <p:nvPr/>
        </p:nvSpPr>
        <p:spPr>
          <a:xfrm>
            <a:off x="717754" y="549447"/>
            <a:ext cx="10756491" cy="400110"/>
          </a:xfrm>
          <a:prstGeom prst="rect">
            <a:avLst/>
          </a:prstGeom>
        </p:spPr>
        <p:txBody>
          <a:bodyPr wrap="square">
            <a:spAutoFit/>
          </a:bodyPr>
          <a:lstStyle/>
          <a:p>
            <a:pPr algn="ctr"/>
            <a:r>
              <a:rPr lang="pt-BR" sz="2000" b="1" dirty="0">
                <a:effectLst>
                  <a:outerShdw blurRad="38100" dist="38100" dir="2700000" algn="tl">
                    <a:srgbClr val="000000">
                      <a:alpha val="43137"/>
                    </a:srgbClr>
                  </a:outerShdw>
                </a:effectLst>
              </a:rPr>
              <a:t>Regras para calcular com notação científica. (R</a:t>
            </a:r>
            <a:r>
              <a:rPr lang="en-US" sz="2000" b="1" dirty="0" err="1">
                <a:effectLst>
                  <a:outerShdw blurRad="38100" dist="38100" dir="2700000" algn="tl">
                    <a:srgbClr val="000000">
                      <a:alpha val="43137"/>
                    </a:srgbClr>
                  </a:outerShdw>
                </a:effectLst>
              </a:rPr>
              <a:t>ules</a:t>
            </a:r>
            <a:r>
              <a:rPr lang="en-US" sz="2000" b="1" dirty="0">
                <a:effectLst>
                  <a:outerShdw blurRad="38100" dist="38100" dir="2700000" algn="tl">
                    <a:srgbClr val="000000">
                      <a:alpha val="43137"/>
                    </a:srgbClr>
                  </a:outerShdw>
                </a:effectLst>
              </a:rPr>
              <a:t> for calculating with scientific notation.)</a:t>
            </a:r>
            <a:endParaRPr lang="pt-BR" sz="2000" b="1" dirty="0">
              <a:effectLst>
                <a:outerShdw blurRad="38100" dist="38100" dir="2700000" algn="tl">
                  <a:srgbClr val="000000">
                    <a:alpha val="43137"/>
                  </a:srgbClr>
                </a:outerShdw>
              </a:effectLst>
            </a:endParaRPr>
          </a:p>
        </p:txBody>
      </p:sp>
      <p:sp>
        <p:nvSpPr>
          <p:cNvPr id="4" name="CaixaDeTexto 3">
            <a:extLst>
              <a:ext uri="{FF2B5EF4-FFF2-40B4-BE49-F238E27FC236}">
                <a16:creationId xmlns:a16="http://schemas.microsoft.com/office/drawing/2014/main" id="{2DEA16C7-CFC8-4889-83D2-39F681E60670}"/>
              </a:ext>
            </a:extLst>
          </p:cNvPr>
          <p:cNvSpPr txBox="1"/>
          <p:nvPr/>
        </p:nvSpPr>
        <p:spPr>
          <a:xfrm>
            <a:off x="717755" y="1189703"/>
            <a:ext cx="3490452" cy="369332"/>
          </a:xfrm>
          <a:prstGeom prst="rect">
            <a:avLst/>
          </a:prstGeom>
          <a:noFill/>
        </p:spPr>
        <p:txBody>
          <a:bodyPr wrap="square" rtlCol="0">
            <a:spAutoFit/>
          </a:bodyPr>
          <a:lstStyle/>
          <a:p>
            <a:pPr marL="342900" indent="-342900">
              <a:buFont typeface="+mj-lt"/>
              <a:buAutoNum type="arabicPeriod" startAt="2"/>
            </a:pPr>
            <a:r>
              <a:rPr lang="pt-BR" dirty="0"/>
              <a:t>Divisão (Division)</a:t>
            </a:r>
          </a:p>
        </p:txBody>
      </p:sp>
      <p:graphicFrame>
        <p:nvGraphicFramePr>
          <p:cNvPr id="5" name="Objeto 4">
            <a:extLst>
              <a:ext uri="{FF2B5EF4-FFF2-40B4-BE49-F238E27FC236}">
                <a16:creationId xmlns:a16="http://schemas.microsoft.com/office/drawing/2014/main" id="{3D077D20-B56E-4487-80A9-3EA309521BF2}"/>
              </a:ext>
            </a:extLst>
          </p:cNvPr>
          <p:cNvGraphicFramePr>
            <a:graphicFrameLocks noChangeAspect="1"/>
          </p:cNvGraphicFramePr>
          <p:nvPr>
            <p:extLst>
              <p:ext uri="{D42A27DB-BD31-4B8C-83A1-F6EECF244321}">
                <p14:modId xmlns:p14="http://schemas.microsoft.com/office/powerpoint/2010/main" val="2068707796"/>
              </p:ext>
            </p:extLst>
          </p:nvPr>
        </p:nvGraphicFramePr>
        <p:xfrm>
          <a:off x="5526088" y="1139825"/>
          <a:ext cx="2282825" cy="506413"/>
        </p:xfrm>
        <a:graphic>
          <a:graphicData uri="http://schemas.openxmlformats.org/presentationml/2006/ole">
            <mc:AlternateContent xmlns:mc="http://schemas.openxmlformats.org/markup-compatibility/2006">
              <mc:Choice xmlns:v="urn:schemas-microsoft-com:vml" Requires="v">
                <p:oleObj spid="_x0000_s7317" name="Equation" r:id="rId4" imgW="1257120" imgH="279360" progId="Equation.DSMT4">
                  <p:embed/>
                </p:oleObj>
              </mc:Choice>
              <mc:Fallback>
                <p:oleObj name="Equation" r:id="rId4" imgW="1257120" imgH="279360" progId="Equation.DSMT4">
                  <p:embed/>
                  <p:pic>
                    <p:nvPicPr>
                      <p:cNvPr id="5" name="Objeto 4">
                        <a:extLst>
                          <a:ext uri="{FF2B5EF4-FFF2-40B4-BE49-F238E27FC236}">
                            <a16:creationId xmlns:a16="http://schemas.microsoft.com/office/drawing/2014/main" id="{3D077D20-B56E-4487-80A9-3EA309521BF2}"/>
                          </a:ext>
                        </a:extLst>
                      </p:cNvPr>
                      <p:cNvPicPr/>
                      <p:nvPr/>
                    </p:nvPicPr>
                    <p:blipFill>
                      <a:blip r:embed="rId5"/>
                      <a:stretch>
                        <a:fillRect/>
                      </a:stretch>
                    </p:blipFill>
                    <p:spPr>
                      <a:xfrm>
                        <a:off x="5526088" y="1139825"/>
                        <a:ext cx="2282825" cy="506413"/>
                      </a:xfrm>
                      <a:prstGeom prst="rect">
                        <a:avLst/>
                      </a:prstGeom>
                    </p:spPr>
                  </p:pic>
                </p:oleObj>
              </mc:Fallback>
            </mc:AlternateContent>
          </a:graphicData>
        </a:graphic>
      </p:graphicFrame>
      <p:sp>
        <p:nvSpPr>
          <p:cNvPr id="6" name="Seta: para a Direita 5">
            <a:extLst>
              <a:ext uri="{FF2B5EF4-FFF2-40B4-BE49-F238E27FC236}">
                <a16:creationId xmlns:a16="http://schemas.microsoft.com/office/drawing/2014/main" id="{D987655E-1312-4038-8E81-A7491DEDC0D6}"/>
              </a:ext>
            </a:extLst>
          </p:cNvPr>
          <p:cNvSpPr/>
          <p:nvPr/>
        </p:nvSpPr>
        <p:spPr>
          <a:xfrm>
            <a:off x="4277180" y="1291966"/>
            <a:ext cx="816077" cy="202183"/>
          </a:xfrm>
          <a:prstGeom prst="rightArrow">
            <a:avLst/>
          </a:prstGeom>
          <a:solidFill>
            <a:srgbClr val="C5992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E92FAB1F-E0DC-44FE-A818-6E0FAEB131E7}"/>
              </a:ext>
            </a:extLst>
          </p:cNvPr>
          <p:cNvSpPr txBox="1"/>
          <p:nvPr/>
        </p:nvSpPr>
        <p:spPr>
          <a:xfrm>
            <a:off x="806244" y="1838632"/>
            <a:ext cx="7718323" cy="369332"/>
          </a:xfrm>
          <a:prstGeom prst="rect">
            <a:avLst/>
          </a:prstGeom>
          <a:noFill/>
        </p:spPr>
        <p:txBody>
          <a:bodyPr wrap="square" rtlCol="0">
            <a:spAutoFit/>
          </a:bodyPr>
          <a:lstStyle/>
          <a:p>
            <a:pPr marL="800100" lvl="1" indent="-342900">
              <a:buFont typeface="+mj-lt"/>
              <a:buAutoNum type="alphaLcPeriod"/>
            </a:pPr>
            <a:r>
              <a:rPr lang="pt-BR" dirty="0"/>
              <a:t>Primeiro reescreva o problema como: (</a:t>
            </a:r>
            <a:r>
              <a:rPr lang="en-US" dirty="0"/>
              <a:t>First rewrite the problem as:)</a:t>
            </a:r>
            <a:endParaRPr lang="pt-BR" dirty="0"/>
          </a:p>
        </p:txBody>
      </p:sp>
      <p:graphicFrame>
        <p:nvGraphicFramePr>
          <p:cNvPr id="10" name="Objeto 9">
            <a:extLst>
              <a:ext uri="{FF2B5EF4-FFF2-40B4-BE49-F238E27FC236}">
                <a16:creationId xmlns:a16="http://schemas.microsoft.com/office/drawing/2014/main" id="{40AC097A-3741-40D2-A148-CCA6AC76C68F}"/>
              </a:ext>
            </a:extLst>
          </p:cNvPr>
          <p:cNvGraphicFramePr>
            <a:graphicFrameLocks noChangeAspect="1"/>
          </p:cNvGraphicFramePr>
          <p:nvPr>
            <p:extLst>
              <p:ext uri="{D42A27DB-BD31-4B8C-83A1-F6EECF244321}">
                <p14:modId xmlns:p14="http://schemas.microsoft.com/office/powerpoint/2010/main" val="640661839"/>
              </p:ext>
            </p:extLst>
          </p:nvPr>
        </p:nvGraphicFramePr>
        <p:xfrm>
          <a:off x="9055100" y="1778000"/>
          <a:ext cx="2122488" cy="508000"/>
        </p:xfrm>
        <a:graphic>
          <a:graphicData uri="http://schemas.openxmlformats.org/presentationml/2006/ole">
            <mc:AlternateContent xmlns:mc="http://schemas.openxmlformats.org/markup-compatibility/2006">
              <mc:Choice xmlns:v="urn:schemas-microsoft-com:vml" Requires="v">
                <p:oleObj spid="_x0000_s7318" name="Equation" r:id="rId6" imgW="1168200" imgH="279360" progId="Equation.DSMT4">
                  <p:embed/>
                </p:oleObj>
              </mc:Choice>
              <mc:Fallback>
                <p:oleObj name="Equation" r:id="rId6" imgW="1168200" imgH="279360" progId="Equation.DSMT4">
                  <p:embed/>
                  <p:pic>
                    <p:nvPicPr>
                      <p:cNvPr id="10" name="Objeto 9">
                        <a:extLst>
                          <a:ext uri="{FF2B5EF4-FFF2-40B4-BE49-F238E27FC236}">
                            <a16:creationId xmlns:a16="http://schemas.microsoft.com/office/drawing/2014/main" id="{40AC097A-3741-40D2-A148-CCA6AC76C68F}"/>
                          </a:ext>
                        </a:extLst>
                      </p:cNvPr>
                      <p:cNvPicPr/>
                      <p:nvPr/>
                    </p:nvPicPr>
                    <p:blipFill>
                      <a:blip r:embed="rId7"/>
                      <a:stretch>
                        <a:fillRect/>
                      </a:stretch>
                    </p:blipFill>
                    <p:spPr>
                      <a:xfrm>
                        <a:off x="9055100" y="1778000"/>
                        <a:ext cx="2122488" cy="508000"/>
                      </a:xfrm>
                      <a:prstGeom prst="rect">
                        <a:avLst/>
                      </a:prstGeom>
                    </p:spPr>
                  </p:pic>
                </p:oleObj>
              </mc:Fallback>
            </mc:AlternateContent>
          </a:graphicData>
        </a:graphic>
      </p:graphicFrame>
      <p:sp>
        <p:nvSpPr>
          <p:cNvPr id="11" name="Seta: para a Direita 10">
            <a:extLst>
              <a:ext uri="{FF2B5EF4-FFF2-40B4-BE49-F238E27FC236}">
                <a16:creationId xmlns:a16="http://schemas.microsoft.com/office/drawing/2014/main" id="{A07601D4-B502-4290-A276-010C3E360326}"/>
              </a:ext>
            </a:extLst>
          </p:cNvPr>
          <p:cNvSpPr/>
          <p:nvPr/>
        </p:nvSpPr>
        <p:spPr>
          <a:xfrm>
            <a:off x="8176060" y="1951398"/>
            <a:ext cx="816077" cy="202183"/>
          </a:xfrm>
          <a:prstGeom prst="rightArrow">
            <a:avLst/>
          </a:prstGeom>
          <a:solidFill>
            <a:srgbClr val="C5992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id="{FE21F61F-663A-41D0-B721-320BF856CCCA}"/>
              </a:ext>
            </a:extLst>
          </p:cNvPr>
          <p:cNvSpPr txBox="1"/>
          <p:nvPr/>
        </p:nvSpPr>
        <p:spPr>
          <a:xfrm>
            <a:off x="806244" y="2364858"/>
            <a:ext cx="10756491" cy="646331"/>
          </a:xfrm>
          <a:prstGeom prst="rect">
            <a:avLst/>
          </a:prstGeom>
          <a:noFill/>
        </p:spPr>
        <p:txBody>
          <a:bodyPr wrap="square" rtlCol="0">
            <a:spAutoFit/>
          </a:bodyPr>
          <a:lstStyle/>
          <a:p>
            <a:pPr marL="800100" lvl="1" indent="-342900">
              <a:buFont typeface="+mj-lt"/>
              <a:buAutoNum type="alphaLcPeriod" startAt="2"/>
            </a:pPr>
            <a:r>
              <a:rPr lang="pt-BR" dirty="0"/>
              <a:t>Em seguida, divida os coeficientes e subtraia os expoentes: (</a:t>
            </a:r>
            <a:r>
              <a:rPr lang="en-US" dirty="0"/>
              <a:t>Then divide the coefficients and subtract the exponents:)</a:t>
            </a:r>
            <a:endParaRPr lang="pt-BR" dirty="0"/>
          </a:p>
        </p:txBody>
      </p:sp>
      <p:graphicFrame>
        <p:nvGraphicFramePr>
          <p:cNvPr id="14" name="Objeto 13">
            <a:extLst>
              <a:ext uri="{FF2B5EF4-FFF2-40B4-BE49-F238E27FC236}">
                <a16:creationId xmlns:a16="http://schemas.microsoft.com/office/drawing/2014/main" id="{460A4961-7631-4555-B372-CD7A99DB19B8}"/>
              </a:ext>
            </a:extLst>
          </p:cNvPr>
          <p:cNvGraphicFramePr>
            <a:graphicFrameLocks noChangeAspect="1"/>
          </p:cNvGraphicFramePr>
          <p:nvPr>
            <p:extLst>
              <p:ext uri="{D42A27DB-BD31-4B8C-83A1-F6EECF244321}">
                <p14:modId xmlns:p14="http://schemas.microsoft.com/office/powerpoint/2010/main" val="2359075335"/>
              </p:ext>
            </p:extLst>
          </p:nvPr>
        </p:nvGraphicFramePr>
        <p:xfrm>
          <a:off x="3941149" y="2635385"/>
          <a:ext cx="1362075" cy="369887"/>
        </p:xfrm>
        <a:graphic>
          <a:graphicData uri="http://schemas.openxmlformats.org/presentationml/2006/ole">
            <mc:AlternateContent xmlns:mc="http://schemas.openxmlformats.org/markup-compatibility/2006">
              <mc:Choice xmlns:v="urn:schemas-microsoft-com:vml" Requires="v">
                <p:oleObj spid="_x0000_s7319" name="Equation" r:id="rId8" imgW="749160" imgH="203040" progId="Equation.DSMT4">
                  <p:embed/>
                </p:oleObj>
              </mc:Choice>
              <mc:Fallback>
                <p:oleObj name="Equation" r:id="rId8" imgW="749160" imgH="203040" progId="Equation.DSMT4">
                  <p:embed/>
                  <p:pic>
                    <p:nvPicPr>
                      <p:cNvPr id="14" name="Objeto 13">
                        <a:extLst>
                          <a:ext uri="{FF2B5EF4-FFF2-40B4-BE49-F238E27FC236}">
                            <a16:creationId xmlns:a16="http://schemas.microsoft.com/office/drawing/2014/main" id="{460A4961-7631-4555-B372-CD7A99DB19B8}"/>
                          </a:ext>
                        </a:extLst>
                      </p:cNvPr>
                      <p:cNvPicPr/>
                      <p:nvPr/>
                    </p:nvPicPr>
                    <p:blipFill>
                      <a:blip r:embed="rId9"/>
                      <a:stretch>
                        <a:fillRect/>
                      </a:stretch>
                    </p:blipFill>
                    <p:spPr>
                      <a:xfrm>
                        <a:off x="3941149" y="2635385"/>
                        <a:ext cx="1362075" cy="369887"/>
                      </a:xfrm>
                      <a:prstGeom prst="rect">
                        <a:avLst/>
                      </a:prstGeom>
                    </p:spPr>
                  </p:pic>
                </p:oleObj>
              </mc:Fallback>
            </mc:AlternateContent>
          </a:graphicData>
        </a:graphic>
      </p:graphicFrame>
      <p:sp>
        <p:nvSpPr>
          <p:cNvPr id="15" name="Seta: para a Direita 14">
            <a:extLst>
              <a:ext uri="{FF2B5EF4-FFF2-40B4-BE49-F238E27FC236}">
                <a16:creationId xmlns:a16="http://schemas.microsoft.com/office/drawing/2014/main" id="{682ADB21-F3B5-4337-8F00-1389E19CA81F}"/>
              </a:ext>
            </a:extLst>
          </p:cNvPr>
          <p:cNvSpPr/>
          <p:nvPr/>
        </p:nvSpPr>
        <p:spPr>
          <a:xfrm>
            <a:off x="3004012" y="2778400"/>
            <a:ext cx="816077" cy="202183"/>
          </a:xfrm>
          <a:prstGeom prst="rightArrow">
            <a:avLst/>
          </a:prstGeom>
          <a:solidFill>
            <a:srgbClr val="C5992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a16="http://schemas.microsoft.com/office/drawing/2014/main" id="{158461CE-759F-4BF0-B9E4-5B2286E0841F}"/>
              </a:ext>
            </a:extLst>
          </p:cNvPr>
          <p:cNvSpPr txBox="1"/>
          <p:nvPr/>
        </p:nvSpPr>
        <p:spPr>
          <a:xfrm>
            <a:off x="806244" y="3155422"/>
            <a:ext cx="10861966" cy="646331"/>
          </a:xfrm>
          <a:prstGeom prst="rect">
            <a:avLst/>
          </a:prstGeom>
          <a:noFill/>
        </p:spPr>
        <p:txBody>
          <a:bodyPr wrap="square" rtlCol="0">
            <a:spAutoFit/>
          </a:bodyPr>
          <a:lstStyle/>
          <a:p>
            <a:pPr marL="800100" lvl="1" indent="-342900">
              <a:buFont typeface="+mj-lt"/>
              <a:buAutoNum type="alphaLcPeriod" startAt="3"/>
            </a:pPr>
            <a:r>
              <a:rPr lang="pt-BR" dirty="0"/>
              <a:t>Se necessário,  corrija a notação científica e arredonde para corrigir dígitos significativos. (</a:t>
            </a:r>
            <a:r>
              <a:rPr lang="en-US" dirty="0"/>
              <a:t>If necessary, correct the scientific notation and round to correct significant digits.)</a:t>
            </a:r>
            <a:endParaRPr lang="pt-BR" dirty="0"/>
          </a:p>
        </p:txBody>
      </p:sp>
      <p:sp>
        <p:nvSpPr>
          <p:cNvPr id="17" name="Retângulo 16">
            <a:extLst>
              <a:ext uri="{FF2B5EF4-FFF2-40B4-BE49-F238E27FC236}">
                <a16:creationId xmlns:a16="http://schemas.microsoft.com/office/drawing/2014/main" id="{9C880498-1B6B-4352-9AAC-B50E5CF163C0}"/>
              </a:ext>
            </a:extLst>
          </p:cNvPr>
          <p:cNvSpPr/>
          <p:nvPr/>
        </p:nvSpPr>
        <p:spPr>
          <a:xfrm>
            <a:off x="806243" y="4021947"/>
            <a:ext cx="10756491" cy="646331"/>
          </a:xfrm>
          <a:prstGeom prst="rect">
            <a:avLst/>
          </a:prstGeom>
        </p:spPr>
        <p:txBody>
          <a:bodyPr wrap="square">
            <a:spAutoFit/>
          </a:bodyPr>
          <a:lstStyle/>
          <a:p>
            <a:r>
              <a:rPr lang="pt-BR" dirty="0"/>
              <a:t>Efetue as operações a seguir e dê os resultados com 3 algarismos significativos. (</a:t>
            </a:r>
            <a:r>
              <a:rPr lang="en-US" dirty="0"/>
              <a:t>Perform the following operations and give the results with 3 significant digits.)</a:t>
            </a:r>
            <a:endParaRPr lang="pt-BR" dirty="0"/>
          </a:p>
        </p:txBody>
      </p:sp>
      <p:sp>
        <p:nvSpPr>
          <p:cNvPr id="18" name="CaixaDeTexto 17">
            <a:extLst>
              <a:ext uri="{FF2B5EF4-FFF2-40B4-BE49-F238E27FC236}">
                <a16:creationId xmlns:a16="http://schemas.microsoft.com/office/drawing/2014/main" id="{F8F3C54F-47F2-476A-8697-0BF3BF8BF7A3}"/>
              </a:ext>
            </a:extLst>
          </p:cNvPr>
          <p:cNvSpPr txBox="1"/>
          <p:nvPr/>
        </p:nvSpPr>
        <p:spPr>
          <a:xfrm>
            <a:off x="914400" y="4857135"/>
            <a:ext cx="2832229" cy="369332"/>
          </a:xfrm>
          <a:prstGeom prst="rect">
            <a:avLst/>
          </a:prstGeom>
          <a:noFill/>
        </p:spPr>
        <p:txBody>
          <a:bodyPr wrap="square" rtlCol="0">
            <a:spAutoFit/>
          </a:bodyPr>
          <a:lstStyle/>
          <a:p>
            <a:pPr marL="342900" indent="-342900">
              <a:buFont typeface="+mj-lt"/>
              <a:buAutoNum type="alphaLcPeriod" startAt="7"/>
            </a:pPr>
            <a:r>
              <a:rPr lang="pt-BR" dirty="0"/>
              <a:t>3,12 x 10</a:t>
            </a:r>
            <a:r>
              <a:rPr lang="pt-BR" baseline="30000" dirty="0"/>
              <a:t>8 </a:t>
            </a:r>
            <a:r>
              <a:rPr lang="pt-BR" dirty="0"/>
              <a:t>/ 5,46 x 10</a:t>
            </a:r>
            <a:r>
              <a:rPr lang="pt-BR" baseline="30000" dirty="0"/>
              <a:t>6</a:t>
            </a:r>
            <a:r>
              <a:rPr lang="pt-BR" dirty="0"/>
              <a:t> =</a:t>
            </a:r>
          </a:p>
        </p:txBody>
      </p:sp>
      <p:sp>
        <p:nvSpPr>
          <p:cNvPr id="19" name="CaixaDeTexto 18">
            <a:extLst>
              <a:ext uri="{FF2B5EF4-FFF2-40B4-BE49-F238E27FC236}">
                <a16:creationId xmlns:a16="http://schemas.microsoft.com/office/drawing/2014/main" id="{98C40DB8-315A-4DD7-A7AB-59B3618D88C8}"/>
              </a:ext>
            </a:extLst>
          </p:cNvPr>
          <p:cNvSpPr txBox="1"/>
          <p:nvPr/>
        </p:nvSpPr>
        <p:spPr>
          <a:xfrm>
            <a:off x="914400" y="5376617"/>
            <a:ext cx="2832229" cy="369332"/>
          </a:xfrm>
          <a:prstGeom prst="rect">
            <a:avLst/>
          </a:prstGeom>
          <a:noFill/>
        </p:spPr>
        <p:txBody>
          <a:bodyPr wrap="square" rtlCol="0">
            <a:spAutoFit/>
          </a:bodyPr>
          <a:lstStyle/>
          <a:p>
            <a:pPr marL="342900" indent="-342900">
              <a:buFont typeface="+mj-lt"/>
              <a:buAutoNum type="alphaLcPeriod" startAt="8"/>
            </a:pPr>
            <a:r>
              <a:rPr lang="pt-BR" dirty="0"/>
              <a:t>1,72 x 10</a:t>
            </a:r>
            <a:r>
              <a:rPr lang="pt-BR" baseline="30000" dirty="0"/>
              <a:t>-3 </a:t>
            </a:r>
            <a:r>
              <a:rPr lang="pt-BR" dirty="0"/>
              <a:t>/ 7,36 x 10</a:t>
            </a:r>
            <a:r>
              <a:rPr lang="pt-BR" baseline="30000" dirty="0"/>
              <a:t>4</a:t>
            </a:r>
            <a:r>
              <a:rPr lang="pt-BR" dirty="0"/>
              <a:t> =</a:t>
            </a:r>
          </a:p>
        </p:txBody>
      </p:sp>
      <p:sp>
        <p:nvSpPr>
          <p:cNvPr id="20" name="CaixaDeTexto 19">
            <a:extLst>
              <a:ext uri="{FF2B5EF4-FFF2-40B4-BE49-F238E27FC236}">
                <a16:creationId xmlns:a16="http://schemas.microsoft.com/office/drawing/2014/main" id="{038C52B3-A876-4459-86EC-E6F91C99FF13}"/>
              </a:ext>
            </a:extLst>
          </p:cNvPr>
          <p:cNvSpPr txBox="1"/>
          <p:nvPr/>
        </p:nvSpPr>
        <p:spPr>
          <a:xfrm>
            <a:off x="914399" y="5963741"/>
            <a:ext cx="2832229" cy="369332"/>
          </a:xfrm>
          <a:prstGeom prst="rect">
            <a:avLst/>
          </a:prstGeom>
          <a:noFill/>
        </p:spPr>
        <p:txBody>
          <a:bodyPr wrap="square" rtlCol="0">
            <a:spAutoFit/>
          </a:bodyPr>
          <a:lstStyle/>
          <a:p>
            <a:pPr marL="342900" indent="-342900">
              <a:buFont typeface="+mj-lt"/>
              <a:buAutoNum type="alphaLcPeriod" startAt="9"/>
            </a:pPr>
            <a:r>
              <a:rPr lang="pt-BR" dirty="0"/>
              <a:t>7,21 x 10</a:t>
            </a:r>
            <a:r>
              <a:rPr lang="pt-BR" baseline="30000" dirty="0"/>
              <a:t>-4 </a:t>
            </a:r>
            <a:r>
              <a:rPr lang="pt-BR" dirty="0"/>
              <a:t>/ 2,18 x 10</a:t>
            </a:r>
            <a:r>
              <a:rPr lang="pt-BR" baseline="30000" dirty="0"/>
              <a:t>-3</a:t>
            </a:r>
            <a:r>
              <a:rPr lang="pt-BR" dirty="0"/>
              <a:t> =</a:t>
            </a:r>
          </a:p>
        </p:txBody>
      </p:sp>
    </p:spTree>
    <p:extLst>
      <p:ext uri="{BB962C8B-B14F-4D97-AF65-F5344CB8AC3E}">
        <p14:creationId xmlns:p14="http://schemas.microsoft.com/office/powerpoint/2010/main" val="191957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P spid="11" grpId="0" animBg="1"/>
      <p:bldP spid="12" grpId="0"/>
      <p:bldP spid="15" grpId="0" animBg="1"/>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ângulo 2">
            <a:extLst>
              <a:ext uri="{FF2B5EF4-FFF2-40B4-BE49-F238E27FC236}">
                <a16:creationId xmlns:a16="http://schemas.microsoft.com/office/drawing/2014/main" id="{6F0A83BF-CA36-445B-8A5B-6C5C788A8682}"/>
              </a:ext>
            </a:extLst>
          </p:cNvPr>
          <p:cNvSpPr/>
          <p:nvPr/>
        </p:nvSpPr>
        <p:spPr>
          <a:xfrm>
            <a:off x="825910" y="695236"/>
            <a:ext cx="10746658" cy="2308324"/>
          </a:xfrm>
          <a:prstGeom prst="rect">
            <a:avLst/>
          </a:prstGeom>
        </p:spPr>
        <p:txBody>
          <a:bodyPr wrap="square">
            <a:spAutoFit/>
          </a:bodyPr>
          <a:lstStyle/>
          <a:p>
            <a:pPr marL="3313113" indent="-3313113" algn="just"/>
            <a:r>
              <a:rPr lang="pt-BR" b="1" dirty="0">
                <a:latin typeface="Roboto" panose="02000000000000000000" pitchFamily="2" charset="0"/>
              </a:rPr>
              <a:t>Regra para adição e subtração </a:t>
            </a:r>
            <a:r>
              <a:rPr lang="pt-BR" dirty="0">
                <a:latin typeface="Roboto" panose="02000000000000000000" pitchFamily="2" charset="0"/>
              </a:rPr>
              <a:t>- ao adicionar ou subtrair em notação científica, você deve expressar os números com a mesma potência de 10. Isso geralmente envolverá a alteração da casa decimal do coeficiente e aí efetua-se a soma ou subtração dos coeficientes, isto mantendo-se a potência de 10 fixada. (</a:t>
            </a:r>
            <a:r>
              <a:rPr lang="en-US" dirty="0"/>
              <a:t>Addition and Subtraction Rule - When adding or subtracting in scientific notation, you must express numbers with the same power of 10. This will usually involve changing the decimal place of the coefficient and then adding or subtracting the coefficients, thus maintaining up to the fixed power of 10.)</a:t>
            </a:r>
            <a:endParaRPr lang="pt-BR" dirty="0"/>
          </a:p>
        </p:txBody>
      </p:sp>
      <p:pic>
        <p:nvPicPr>
          <p:cNvPr id="5" name="Imagem 4">
            <a:extLst>
              <a:ext uri="{FF2B5EF4-FFF2-40B4-BE49-F238E27FC236}">
                <a16:creationId xmlns:a16="http://schemas.microsoft.com/office/drawing/2014/main" id="{DA03A5AE-7CE0-4430-A76E-01F2BA83D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13385" y="1046939"/>
            <a:ext cx="1956621" cy="1956621"/>
          </a:xfrm>
          <a:prstGeom prst="rect">
            <a:avLst/>
          </a:prstGeom>
        </p:spPr>
      </p:pic>
      <p:sp>
        <p:nvSpPr>
          <p:cNvPr id="8" name="CaixaDeTexto 7">
            <a:extLst>
              <a:ext uri="{FF2B5EF4-FFF2-40B4-BE49-F238E27FC236}">
                <a16:creationId xmlns:a16="http://schemas.microsoft.com/office/drawing/2014/main" id="{0978691E-44D0-47C9-B648-FF9945F7476A}"/>
              </a:ext>
            </a:extLst>
          </p:cNvPr>
          <p:cNvSpPr txBox="1"/>
          <p:nvPr/>
        </p:nvSpPr>
        <p:spPr>
          <a:xfrm>
            <a:off x="975580" y="3114288"/>
            <a:ext cx="2832229" cy="369332"/>
          </a:xfrm>
          <a:prstGeom prst="rect">
            <a:avLst/>
          </a:prstGeom>
          <a:noFill/>
        </p:spPr>
        <p:txBody>
          <a:bodyPr wrap="square" rtlCol="0">
            <a:spAutoFit/>
          </a:bodyPr>
          <a:lstStyle/>
          <a:p>
            <a:pPr marL="342900" indent="-342900">
              <a:buFont typeface="+mj-lt"/>
              <a:buAutoNum type="alphaLcPeriod" startAt="10"/>
            </a:pPr>
            <a:r>
              <a:rPr lang="pt-BR" dirty="0"/>
              <a:t>2,32 x 10</a:t>
            </a:r>
            <a:r>
              <a:rPr lang="pt-BR" baseline="30000" dirty="0"/>
              <a:t>4 </a:t>
            </a:r>
            <a:r>
              <a:rPr lang="pt-BR" dirty="0"/>
              <a:t>+ 4,25 x 10</a:t>
            </a:r>
            <a:r>
              <a:rPr lang="pt-BR" baseline="30000" dirty="0"/>
              <a:t>3</a:t>
            </a:r>
            <a:r>
              <a:rPr lang="pt-BR" dirty="0"/>
              <a:t> =</a:t>
            </a:r>
          </a:p>
        </p:txBody>
      </p:sp>
      <p:sp>
        <p:nvSpPr>
          <p:cNvPr id="10" name="CaixaDeTexto 9">
            <a:extLst>
              <a:ext uri="{FF2B5EF4-FFF2-40B4-BE49-F238E27FC236}">
                <a16:creationId xmlns:a16="http://schemas.microsoft.com/office/drawing/2014/main" id="{3AE712B3-D356-4975-B1DA-3B07CBF8DED3}"/>
              </a:ext>
            </a:extLst>
          </p:cNvPr>
          <p:cNvSpPr txBox="1"/>
          <p:nvPr/>
        </p:nvSpPr>
        <p:spPr>
          <a:xfrm>
            <a:off x="3463141" y="3685662"/>
            <a:ext cx="2832229" cy="369332"/>
          </a:xfrm>
          <a:prstGeom prst="rect">
            <a:avLst/>
          </a:prstGeom>
          <a:noFill/>
        </p:spPr>
        <p:txBody>
          <a:bodyPr wrap="square" rtlCol="0">
            <a:spAutoFit/>
          </a:bodyPr>
          <a:lstStyle/>
          <a:p>
            <a:pPr marL="342900" indent="-342900">
              <a:buFont typeface="+mj-lt"/>
              <a:buAutoNum type="alphaLcPeriod" startAt="11"/>
            </a:pPr>
            <a:r>
              <a:rPr lang="pt-BR" dirty="0"/>
              <a:t>2,32 x 10</a:t>
            </a:r>
            <a:r>
              <a:rPr lang="pt-BR" baseline="30000" dirty="0"/>
              <a:t>4 </a:t>
            </a:r>
            <a:r>
              <a:rPr lang="pt-BR" dirty="0"/>
              <a:t>+ 4,25 x 10</a:t>
            </a:r>
            <a:r>
              <a:rPr lang="pt-BR" baseline="30000" dirty="0"/>
              <a:t>3</a:t>
            </a:r>
            <a:r>
              <a:rPr lang="pt-BR" dirty="0"/>
              <a:t> =</a:t>
            </a:r>
          </a:p>
        </p:txBody>
      </p:sp>
      <p:graphicFrame>
        <p:nvGraphicFramePr>
          <p:cNvPr id="6" name="Tabela 5">
            <a:extLst>
              <a:ext uri="{FF2B5EF4-FFF2-40B4-BE49-F238E27FC236}">
                <a16:creationId xmlns:a16="http://schemas.microsoft.com/office/drawing/2014/main" id="{9BCA8B74-12DC-46FA-A36C-984A904B740D}"/>
              </a:ext>
            </a:extLst>
          </p:cNvPr>
          <p:cNvGraphicFramePr>
            <a:graphicFrameLocks noGrp="1"/>
          </p:cNvGraphicFramePr>
          <p:nvPr>
            <p:extLst>
              <p:ext uri="{D42A27DB-BD31-4B8C-83A1-F6EECF244321}">
                <p14:modId xmlns:p14="http://schemas.microsoft.com/office/powerpoint/2010/main" val="1807190068"/>
              </p:ext>
            </p:extLst>
          </p:nvPr>
        </p:nvGraphicFramePr>
        <p:xfrm>
          <a:off x="3586988" y="4479690"/>
          <a:ext cx="8128000" cy="1854200"/>
        </p:xfrm>
        <a:graphic>
          <a:graphicData uri="http://schemas.openxmlformats.org/drawingml/2006/table">
            <a:tbl>
              <a:tblPr firstRow="1" bandRow="1">
                <a:tableStyleId>{5C22544A-7EE6-4342-B048-85BDC9FD1C3A}</a:tableStyleId>
              </a:tblPr>
              <a:tblGrid>
                <a:gridCol w="1197081">
                  <a:extLst>
                    <a:ext uri="{9D8B030D-6E8A-4147-A177-3AD203B41FA5}">
                      <a16:colId xmlns:a16="http://schemas.microsoft.com/office/drawing/2014/main" val="2821987588"/>
                    </a:ext>
                  </a:extLst>
                </a:gridCol>
                <a:gridCol w="1022555">
                  <a:extLst>
                    <a:ext uri="{9D8B030D-6E8A-4147-A177-3AD203B41FA5}">
                      <a16:colId xmlns:a16="http://schemas.microsoft.com/office/drawing/2014/main" val="3132117246"/>
                    </a:ext>
                  </a:extLst>
                </a:gridCol>
                <a:gridCol w="5024284">
                  <a:extLst>
                    <a:ext uri="{9D8B030D-6E8A-4147-A177-3AD203B41FA5}">
                      <a16:colId xmlns:a16="http://schemas.microsoft.com/office/drawing/2014/main" val="2782118955"/>
                    </a:ext>
                  </a:extLst>
                </a:gridCol>
                <a:gridCol w="884080">
                  <a:extLst>
                    <a:ext uri="{9D8B030D-6E8A-4147-A177-3AD203B41FA5}">
                      <a16:colId xmlns:a16="http://schemas.microsoft.com/office/drawing/2014/main" val="1050218430"/>
                    </a:ext>
                  </a:extLst>
                </a:gridCol>
              </a:tblGrid>
              <a:tr h="370840">
                <a:tc>
                  <a:txBody>
                    <a:bodyPr/>
                    <a:lstStyle/>
                    <a:p>
                      <a:pPr algn="ctr"/>
                      <a:r>
                        <a:rPr lang="pt-BR" dirty="0"/>
                        <a:t>Prefixo</a:t>
                      </a:r>
                    </a:p>
                  </a:txBody>
                  <a:tcPr/>
                </a:tc>
                <a:tc>
                  <a:txBody>
                    <a:bodyPr/>
                    <a:lstStyle/>
                    <a:p>
                      <a:pPr algn="ctr"/>
                      <a:r>
                        <a:rPr lang="pt-BR" dirty="0"/>
                        <a:t>Símbolo</a:t>
                      </a:r>
                    </a:p>
                  </a:txBody>
                  <a:tcPr/>
                </a:tc>
                <a:tc gridSpan="2">
                  <a:txBody>
                    <a:bodyPr/>
                    <a:lstStyle/>
                    <a:p>
                      <a:pPr algn="ctr"/>
                      <a:r>
                        <a:rPr lang="pt-BR" dirty="0"/>
                        <a:t>Múltiplos e submúltiplos</a:t>
                      </a:r>
                    </a:p>
                  </a:txBody>
                  <a:tcPr/>
                </a:tc>
                <a:tc hMerge="1">
                  <a:txBody>
                    <a:bodyPr/>
                    <a:lstStyle/>
                    <a:p>
                      <a:pPr algn="ctr"/>
                      <a:endParaRPr lang="pt-BR" dirty="0"/>
                    </a:p>
                  </a:txBody>
                  <a:tcPr/>
                </a:tc>
                <a:extLst>
                  <a:ext uri="{0D108BD9-81ED-4DB2-BD59-A6C34878D82A}">
                    <a16:rowId xmlns:a16="http://schemas.microsoft.com/office/drawing/2014/main" val="3839453394"/>
                  </a:ext>
                </a:extLst>
              </a:tr>
              <a:tr h="370840">
                <a:tc>
                  <a:txBody>
                    <a:bodyPr/>
                    <a:lstStyle/>
                    <a:p>
                      <a:pPr algn="ctr"/>
                      <a:r>
                        <a:rPr lang="pt-BR" dirty="0" err="1"/>
                        <a:t>yotta</a:t>
                      </a:r>
                      <a:endParaRPr lang="pt-BR" dirty="0"/>
                    </a:p>
                  </a:txBody>
                  <a:tcPr/>
                </a:tc>
                <a:tc>
                  <a:txBody>
                    <a:bodyPr/>
                    <a:lstStyle/>
                    <a:p>
                      <a:pPr algn="ctr"/>
                      <a:r>
                        <a:rPr lang="pt-BR" dirty="0"/>
                        <a:t>Y</a:t>
                      </a:r>
                    </a:p>
                  </a:txBody>
                  <a:tcPr/>
                </a:tc>
                <a:tc>
                  <a:txBody>
                    <a:bodyPr/>
                    <a:lstStyle/>
                    <a:p>
                      <a:pPr algn="ctr"/>
                      <a:r>
                        <a:rPr lang="pt-BR" dirty="0"/>
                        <a:t>1 000 000 000 000 000 000 000 000</a:t>
                      </a:r>
                    </a:p>
                  </a:txBody>
                  <a:tcPr/>
                </a:tc>
                <a:tc>
                  <a:txBody>
                    <a:bodyPr/>
                    <a:lstStyle/>
                    <a:p>
                      <a:pPr algn="ctr"/>
                      <a:r>
                        <a:rPr lang="pt-BR" dirty="0"/>
                        <a:t>10</a:t>
                      </a:r>
                      <a:r>
                        <a:rPr lang="pt-BR" baseline="30000" dirty="0"/>
                        <a:t>24</a:t>
                      </a:r>
                      <a:endParaRPr lang="pt-BR" dirty="0"/>
                    </a:p>
                  </a:txBody>
                  <a:tcPr/>
                </a:tc>
                <a:extLst>
                  <a:ext uri="{0D108BD9-81ED-4DB2-BD59-A6C34878D82A}">
                    <a16:rowId xmlns:a16="http://schemas.microsoft.com/office/drawing/2014/main" val="3647455863"/>
                  </a:ext>
                </a:extLst>
              </a:tr>
              <a:tr h="370840">
                <a:tc>
                  <a:txBody>
                    <a:bodyPr/>
                    <a:lstStyle/>
                    <a:p>
                      <a:pPr algn="ctr"/>
                      <a:r>
                        <a:rPr lang="pt-BR" dirty="0" err="1"/>
                        <a:t>zetta</a:t>
                      </a:r>
                      <a:endParaRPr lang="pt-BR" dirty="0"/>
                    </a:p>
                  </a:txBody>
                  <a:tcPr/>
                </a:tc>
                <a:tc>
                  <a:txBody>
                    <a:bodyPr/>
                    <a:lstStyle/>
                    <a:p>
                      <a:pPr algn="ctr"/>
                      <a:r>
                        <a:rPr lang="pt-BR" dirty="0"/>
                        <a:t>Z</a:t>
                      </a:r>
                    </a:p>
                  </a:txBody>
                  <a:tcPr/>
                </a:tc>
                <a:tc>
                  <a:txBody>
                    <a:bodyPr/>
                    <a:lstStyle/>
                    <a:p>
                      <a:pPr algn="ctr"/>
                      <a:r>
                        <a:rPr lang="pt-BR" dirty="0"/>
                        <a:t>1 000 000 000 000 000 000 000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t>10</a:t>
                      </a:r>
                      <a:r>
                        <a:rPr lang="pt-BR" baseline="30000" dirty="0"/>
                        <a:t>21</a:t>
                      </a:r>
                      <a:endParaRPr lang="pt-BR" dirty="0"/>
                    </a:p>
                  </a:txBody>
                  <a:tcPr/>
                </a:tc>
                <a:extLst>
                  <a:ext uri="{0D108BD9-81ED-4DB2-BD59-A6C34878D82A}">
                    <a16:rowId xmlns:a16="http://schemas.microsoft.com/office/drawing/2014/main" val="159195122"/>
                  </a:ext>
                </a:extLst>
              </a:tr>
              <a:tr h="370840">
                <a:tc>
                  <a:txBody>
                    <a:bodyPr/>
                    <a:lstStyle/>
                    <a:p>
                      <a:pPr algn="ctr"/>
                      <a:r>
                        <a:rPr lang="pt-BR" dirty="0" err="1"/>
                        <a:t>exa</a:t>
                      </a:r>
                      <a:endParaRPr lang="pt-BR" dirty="0"/>
                    </a:p>
                  </a:txBody>
                  <a:tcPr/>
                </a:tc>
                <a:tc>
                  <a:txBody>
                    <a:bodyPr/>
                    <a:lstStyle/>
                    <a:p>
                      <a:pPr algn="ctr"/>
                      <a:r>
                        <a:rPr lang="pt-BR" dirty="0"/>
                        <a:t>E</a:t>
                      </a:r>
                    </a:p>
                  </a:txBody>
                  <a:tcPr/>
                </a:tc>
                <a:tc>
                  <a:txBody>
                    <a:bodyPr/>
                    <a:lstStyle/>
                    <a:p>
                      <a:pPr algn="ctr"/>
                      <a:r>
                        <a:rPr lang="pt-BR" dirty="0"/>
                        <a:t>1 000 000 000 000 000 000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t>10</a:t>
                      </a:r>
                      <a:r>
                        <a:rPr lang="pt-BR" baseline="30000" dirty="0"/>
                        <a:t>18</a:t>
                      </a:r>
                      <a:endParaRPr lang="pt-BR" dirty="0"/>
                    </a:p>
                  </a:txBody>
                  <a:tcPr/>
                </a:tc>
                <a:extLst>
                  <a:ext uri="{0D108BD9-81ED-4DB2-BD59-A6C34878D82A}">
                    <a16:rowId xmlns:a16="http://schemas.microsoft.com/office/drawing/2014/main" val="1056689883"/>
                  </a:ext>
                </a:extLst>
              </a:tr>
              <a:tr h="370840">
                <a:tc>
                  <a:txBody>
                    <a:bodyPr/>
                    <a:lstStyle/>
                    <a:p>
                      <a:pPr algn="ctr"/>
                      <a:r>
                        <a:rPr lang="pt-BR" dirty="0"/>
                        <a:t>pet</a:t>
                      </a:r>
                    </a:p>
                  </a:txBody>
                  <a:tcPr/>
                </a:tc>
                <a:tc>
                  <a:txBody>
                    <a:bodyPr/>
                    <a:lstStyle/>
                    <a:p>
                      <a:pPr algn="ctr"/>
                      <a:r>
                        <a:rPr lang="pt-BR" dirty="0"/>
                        <a:t>P</a:t>
                      </a:r>
                    </a:p>
                  </a:txBody>
                  <a:tcPr/>
                </a:tc>
                <a:tc>
                  <a:txBody>
                    <a:bodyPr/>
                    <a:lstStyle/>
                    <a:p>
                      <a:pPr algn="ctr"/>
                      <a:r>
                        <a:rPr lang="pt-BR" dirty="0"/>
                        <a:t>1 000 000 000 000 000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t>10</a:t>
                      </a:r>
                      <a:r>
                        <a:rPr lang="pt-BR" baseline="30000" dirty="0"/>
                        <a:t>15</a:t>
                      </a:r>
                      <a:endParaRPr lang="pt-BR" dirty="0"/>
                    </a:p>
                  </a:txBody>
                  <a:tcPr/>
                </a:tc>
                <a:extLst>
                  <a:ext uri="{0D108BD9-81ED-4DB2-BD59-A6C34878D82A}">
                    <a16:rowId xmlns:a16="http://schemas.microsoft.com/office/drawing/2014/main" val="260491247"/>
                  </a:ext>
                </a:extLst>
              </a:tr>
            </a:tbl>
          </a:graphicData>
        </a:graphic>
      </p:graphicFrame>
      <p:pic>
        <p:nvPicPr>
          <p:cNvPr id="12" name="Imagem 11" descr="Uma imagem contendo gráficos vetoriais&#10;&#10;Descrição gerada automaticamente">
            <a:extLst>
              <a:ext uri="{FF2B5EF4-FFF2-40B4-BE49-F238E27FC236}">
                <a16:creationId xmlns:a16="http://schemas.microsoft.com/office/drawing/2014/main" id="{3B63D2BD-9AF7-40C4-B2C1-E194851A0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29265" y="4074313"/>
            <a:ext cx="2649942" cy="2303627"/>
          </a:xfrm>
          <a:prstGeom prst="rect">
            <a:avLst/>
          </a:prstGeom>
        </p:spPr>
      </p:pic>
      <p:sp>
        <p:nvSpPr>
          <p:cNvPr id="13" name="CaixaDeTexto 12">
            <a:extLst>
              <a:ext uri="{FF2B5EF4-FFF2-40B4-BE49-F238E27FC236}">
                <a16:creationId xmlns:a16="http://schemas.microsoft.com/office/drawing/2014/main" id="{1A7EE4D5-81F8-4305-8BA2-C920C7F8F465}"/>
              </a:ext>
            </a:extLst>
          </p:cNvPr>
          <p:cNvSpPr txBox="1"/>
          <p:nvPr/>
        </p:nvSpPr>
        <p:spPr>
          <a:xfrm>
            <a:off x="747252" y="4355690"/>
            <a:ext cx="1327354" cy="369332"/>
          </a:xfrm>
          <a:prstGeom prst="rect">
            <a:avLst/>
          </a:prstGeom>
          <a:noFill/>
        </p:spPr>
        <p:txBody>
          <a:bodyPr wrap="square" rtlCol="0">
            <a:spAutoFit/>
          </a:bodyPr>
          <a:lstStyle/>
          <a:p>
            <a:r>
              <a:rPr lang="pt-BR" b="1" dirty="0">
                <a:solidFill>
                  <a:schemeClr val="bg1"/>
                </a:solidFill>
              </a:rPr>
              <a:t>Recordando</a:t>
            </a:r>
          </a:p>
        </p:txBody>
      </p:sp>
    </p:spTree>
    <p:extLst>
      <p:ext uri="{BB962C8B-B14F-4D97-AF65-F5344CB8AC3E}">
        <p14:creationId xmlns:p14="http://schemas.microsoft.com/office/powerpoint/2010/main" val="309646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86F199C1-C5A1-447C-B5E2-8BB77EAE5C8A}"/>
              </a:ext>
            </a:extLst>
          </p:cNvPr>
          <p:cNvGraphicFramePr>
            <a:graphicFrameLocks noGrp="1"/>
          </p:cNvGraphicFramePr>
          <p:nvPr>
            <p:extLst>
              <p:ext uri="{D42A27DB-BD31-4B8C-83A1-F6EECF244321}">
                <p14:modId xmlns:p14="http://schemas.microsoft.com/office/powerpoint/2010/main" val="4249174188"/>
              </p:ext>
            </p:extLst>
          </p:nvPr>
        </p:nvGraphicFramePr>
        <p:xfrm>
          <a:off x="3959122" y="80570"/>
          <a:ext cx="8128000" cy="6304280"/>
        </p:xfrm>
        <a:graphic>
          <a:graphicData uri="http://schemas.openxmlformats.org/drawingml/2006/table">
            <a:tbl>
              <a:tblPr firstRow="1" bandRow="1">
                <a:tableStyleId>{5C22544A-7EE6-4342-B048-85BDC9FD1C3A}</a:tableStyleId>
              </a:tblPr>
              <a:tblGrid>
                <a:gridCol w="1448619">
                  <a:extLst>
                    <a:ext uri="{9D8B030D-6E8A-4147-A177-3AD203B41FA5}">
                      <a16:colId xmlns:a16="http://schemas.microsoft.com/office/drawing/2014/main" val="1660442771"/>
                    </a:ext>
                  </a:extLst>
                </a:gridCol>
                <a:gridCol w="1573162">
                  <a:extLst>
                    <a:ext uri="{9D8B030D-6E8A-4147-A177-3AD203B41FA5}">
                      <a16:colId xmlns:a16="http://schemas.microsoft.com/office/drawing/2014/main" val="2489828069"/>
                    </a:ext>
                  </a:extLst>
                </a:gridCol>
                <a:gridCol w="4444180">
                  <a:extLst>
                    <a:ext uri="{9D8B030D-6E8A-4147-A177-3AD203B41FA5}">
                      <a16:colId xmlns:a16="http://schemas.microsoft.com/office/drawing/2014/main" val="3566735815"/>
                    </a:ext>
                  </a:extLst>
                </a:gridCol>
                <a:gridCol w="662039">
                  <a:extLst>
                    <a:ext uri="{9D8B030D-6E8A-4147-A177-3AD203B41FA5}">
                      <a16:colId xmlns:a16="http://schemas.microsoft.com/office/drawing/2014/main" val="3916850459"/>
                    </a:ext>
                  </a:extLst>
                </a:gridCol>
              </a:tblGrid>
              <a:tr h="370840">
                <a:tc>
                  <a:txBody>
                    <a:bodyPr/>
                    <a:lstStyle/>
                    <a:p>
                      <a:pPr algn="ctr"/>
                      <a:r>
                        <a:rPr lang="pt-BR" dirty="0"/>
                        <a:t>Prefixo</a:t>
                      </a:r>
                    </a:p>
                  </a:txBody>
                  <a:tcPr/>
                </a:tc>
                <a:tc>
                  <a:txBody>
                    <a:bodyPr/>
                    <a:lstStyle/>
                    <a:p>
                      <a:pPr algn="ctr"/>
                      <a:r>
                        <a:rPr lang="pt-BR" dirty="0"/>
                        <a:t>Símbolo</a:t>
                      </a:r>
                    </a:p>
                  </a:txBody>
                  <a:tcPr/>
                </a:tc>
                <a:tc gridSpan="2">
                  <a:txBody>
                    <a:bodyPr/>
                    <a:lstStyle/>
                    <a:p>
                      <a:pPr algn="ctr"/>
                      <a:r>
                        <a:rPr lang="pt-BR" dirty="0"/>
                        <a:t>Múltiplos e submúltiplos</a:t>
                      </a:r>
                    </a:p>
                  </a:txBody>
                  <a:tcPr/>
                </a:tc>
                <a:tc hMerge="1">
                  <a:txBody>
                    <a:bodyPr/>
                    <a:lstStyle/>
                    <a:p>
                      <a:endParaRPr lang="pt-BR" dirty="0"/>
                    </a:p>
                  </a:txBody>
                  <a:tcPr/>
                </a:tc>
                <a:extLst>
                  <a:ext uri="{0D108BD9-81ED-4DB2-BD59-A6C34878D82A}">
                    <a16:rowId xmlns:a16="http://schemas.microsoft.com/office/drawing/2014/main" val="1229336"/>
                  </a:ext>
                </a:extLst>
              </a:tr>
              <a:tr h="370840">
                <a:tc>
                  <a:txBody>
                    <a:bodyPr/>
                    <a:lstStyle/>
                    <a:p>
                      <a:pPr algn="ctr"/>
                      <a:r>
                        <a:rPr lang="pt-BR" dirty="0" err="1"/>
                        <a:t>tera</a:t>
                      </a:r>
                      <a:endParaRPr lang="pt-BR" dirty="0"/>
                    </a:p>
                  </a:txBody>
                  <a:tcPr/>
                </a:tc>
                <a:tc>
                  <a:txBody>
                    <a:bodyPr/>
                    <a:lstStyle/>
                    <a:p>
                      <a:pPr algn="ctr"/>
                      <a:r>
                        <a:rPr lang="pt-BR" dirty="0"/>
                        <a:t>T</a:t>
                      </a:r>
                    </a:p>
                  </a:txBody>
                  <a:tcPr/>
                </a:tc>
                <a:tc>
                  <a:txBody>
                    <a:bodyPr/>
                    <a:lstStyle/>
                    <a:p>
                      <a:pPr algn="ctr"/>
                      <a:r>
                        <a:rPr lang="pt-BR" dirty="0"/>
                        <a:t>1 000 000 000 000</a:t>
                      </a:r>
                    </a:p>
                  </a:txBody>
                  <a:tcPr/>
                </a:tc>
                <a:tc>
                  <a:txBody>
                    <a:bodyPr/>
                    <a:lstStyle/>
                    <a:p>
                      <a:pPr algn="ctr"/>
                      <a:r>
                        <a:rPr lang="pt-BR" dirty="0"/>
                        <a:t>10</a:t>
                      </a:r>
                      <a:r>
                        <a:rPr lang="pt-BR" baseline="30000" dirty="0"/>
                        <a:t>12</a:t>
                      </a:r>
                      <a:endParaRPr lang="pt-BR" dirty="0"/>
                    </a:p>
                  </a:txBody>
                  <a:tcPr/>
                </a:tc>
                <a:extLst>
                  <a:ext uri="{0D108BD9-81ED-4DB2-BD59-A6C34878D82A}">
                    <a16:rowId xmlns:a16="http://schemas.microsoft.com/office/drawing/2014/main" val="1476036922"/>
                  </a:ext>
                </a:extLst>
              </a:tr>
              <a:tr h="370840">
                <a:tc>
                  <a:txBody>
                    <a:bodyPr/>
                    <a:lstStyle/>
                    <a:p>
                      <a:pPr algn="ctr"/>
                      <a:r>
                        <a:rPr lang="pt-BR" dirty="0"/>
                        <a:t>giga</a:t>
                      </a:r>
                    </a:p>
                  </a:txBody>
                  <a:tcPr/>
                </a:tc>
                <a:tc>
                  <a:txBody>
                    <a:bodyPr/>
                    <a:lstStyle/>
                    <a:p>
                      <a:pPr algn="ctr"/>
                      <a:r>
                        <a:rPr lang="pt-BR" dirty="0"/>
                        <a:t>G</a:t>
                      </a:r>
                    </a:p>
                  </a:txBody>
                  <a:tcPr/>
                </a:tc>
                <a:tc>
                  <a:txBody>
                    <a:bodyPr/>
                    <a:lstStyle/>
                    <a:p>
                      <a:pPr algn="ctr"/>
                      <a:r>
                        <a:rPr lang="pt-BR" dirty="0"/>
                        <a:t>1 000 000 000</a:t>
                      </a:r>
                    </a:p>
                  </a:txBody>
                  <a:tcPr/>
                </a:tc>
                <a:tc>
                  <a:txBody>
                    <a:bodyPr/>
                    <a:lstStyle/>
                    <a:p>
                      <a:pPr algn="ctr"/>
                      <a:r>
                        <a:rPr lang="pt-BR" dirty="0"/>
                        <a:t>10</a:t>
                      </a:r>
                      <a:r>
                        <a:rPr lang="pt-BR" baseline="30000" dirty="0"/>
                        <a:t>9</a:t>
                      </a:r>
                      <a:endParaRPr lang="pt-BR" dirty="0"/>
                    </a:p>
                  </a:txBody>
                  <a:tcPr/>
                </a:tc>
                <a:extLst>
                  <a:ext uri="{0D108BD9-81ED-4DB2-BD59-A6C34878D82A}">
                    <a16:rowId xmlns:a16="http://schemas.microsoft.com/office/drawing/2014/main" val="2403733180"/>
                  </a:ext>
                </a:extLst>
              </a:tr>
              <a:tr h="370840">
                <a:tc>
                  <a:txBody>
                    <a:bodyPr/>
                    <a:lstStyle/>
                    <a:p>
                      <a:pPr algn="ctr"/>
                      <a:r>
                        <a:rPr lang="pt-BR" dirty="0" err="1"/>
                        <a:t>mega</a:t>
                      </a:r>
                      <a:endParaRPr lang="pt-BR" dirty="0"/>
                    </a:p>
                  </a:txBody>
                  <a:tcPr/>
                </a:tc>
                <a:tc>
                  <a:txBody>
                    <a:bodyPr/>
                    <a:lstStyle/>
                    <a:p>
                      <a:pPr algn="ctr"/>
                      <a:r>
                        <a:rPr lang="pt-BR" dirty="0"/>
                        <a:t>M</a:t>
                      </a:r>
                    </a:p>
                  </a:txBody>
                  <a:tcPr/>
                </a:tc>
                <a:tc>
                  <a:txBody>
                    <a:bodyPr/>
                    <a:lstStyle/>
                    <a:p>
                      <a:pPr algn="ctr"/>
                      <a:r>
                        <a:rPr lang="pt-BR" dirty="0"/>
                        <a:t>1 000 000</a:t>
                      </a:r>
                    </a:p>
                  </a:txBody>
                  <a:tcPr/>
                </a:tc>
                <a:tc>
                  <a:txBody>
                    <a:bodyPr/>
                    <a:lstStyle/>
                    <a:p>
                      <a:pPr algn="ctr"/>
                      <a:r>
                        <a:rPr lang="pt-BR" dirty="0"/>
                        <a:t>10</a:t>
                      </a:r>
                      <a:r>
                        <a:rPr lang="pt-BR" baseline="30000" dirty="0"/>
                        <a:t>6</a:t>
                      </a:r>
                      <a:endParaRPr lang="pt-BR" dirty="0"/>
                    </a:p>
                  </a:txBody>
                  <a:tcPr/>
                </a:tc>
                <a:extLst>
                  <a:ext uri="{0D108BD9-81ED-4DB2-BD59-A6C34878D82A}">
                    <a16:rowId xmlns:a16="http://schemas.microsoft.com/office/drawing/2014/main" val="1588459550"/>
                  </a:ext>
                </a:extLst>
              </a:tr>
              <a:tr h="370840">
                <a:tc>
                  <a:txBody>
                    <a:bodyPr/>
                    <a:lstStyle/>
                    <a:p>
                      <a:pPr algn="ctr"/>
                      <a:r>
                        <a:rPr lang="pt-BR" dirty="0"/>
                        <a:t>quilo</a:t>
                      </a:r>
                    </a:p>
                  </a:txBody>
                  <a:tcPr/>
                </a:tc>
                <a:tc>
                  <a:txBody>
                    <a:bodyPr/>
                    <a:lstStyle/>
                    <a:p>
                      <a:pPr algn="ctr"/>
                      <a:r>
                        <a:rPr lang="pt-BR" dirty="0"/>
                        <a:t>k</a:t>
                      </a:r>
                    </a:p>
                  </a:txBody>
                  <a:tcPr/>
                </a:tc>
                <a:tc>
                  <a:txBody>
                    <a:bodyPr/>
                    <a:lstStyle/>
                    <a:p>
                      <a:pPr algn="ctr"/>
                      <a:r>
                        <a:rPr lang="pt-BR" dirty="0"/>
                        <a:t>1 000</a:t>
                      </a:r>
                    </a:p>
                  </a:txBody>
                  <a:tcPr/>
                </a:tc>
                <a:tc>
                  <a:txBody>
                    <a:bodyPr/>
                    <a:lstStyle/>
                    <a:p>
                      <a:pPr algn="ctr"/>
                      <a:r>
                        <a:rPr lang="pt-BR" dirty="0"/>
                        <a:t>10</a:t>
                      </a:r>
                      <a:r>
                        <a:rPr lang="pt-BR" baseline="30000" dirty="0"/>
                        <a:t>3</a:t>
                      </a:r>
                      <a:endParaRPr lang="pt-BR" dirty="0"/>
                    </a:p>
                  </a:txBody>
                  <a:tcPr/>
                </a:tc>
                <a:extLst>
                  <a:ext uri="{0D108BD9-81ED-4DB2-BD59-A6C34878D82A}">
                    <a16:rowId xmlns:a16="http://schemas.microsoft.com/office/drawing/2014/main" val="2002397328"/>
                  </a:ext>
                </a:extLst>
              </a:tr>
              <a:tr h="370840">
                <a:tc>
                  <a:txBody>
                    <a:bodyPr/>
                    <a:lstStyle/>
                    <a:p>
                      <a:pPr algn="ctr"/>
                      <a:r>
                        <a:rPr lang="pt-BR" dirty="0" err="1"/>
                        <a:t>hecto</a:t>
                      </a:r>
                      <a:endParaRPr lang="pt-BR" dirty="0"/>
                    </a:p>
                  </a:txBody>
                  <a:tcPr/>
                </a:tc>
                <a:tc>
                  <a:txBody>
                    <a:bodyPr/>
                    <a:lstStyle/>
                    <a:p>
                      <a:pPr algn="ctr"/>
                      <a:r>
                        <a:rPr lang="pt-BR"/>
                        <a:t>h</a:t>
                      </a:r>
                      <a:endParaRPr lang="pt-BR" dirty="0"/>
                    </a:p>
                  </a:txBody>
                  <a:tcPr/>
                </a:tc>
                <a:tc>
                  <a:txBody>
                    <a:bodyPr/>
                    <a:lstStyle/>
                    <a:p>
                      <a:pPr algn="ctr"/>
                      <a:r>
                        <a:rPr lang="pt-BR" dirty="0"/>
                        <a:t>100</a:t>
                      </a:r>
                    </a:p>
                  </a:txBody>
                  <a:tcPr/>
                </a:tc>
                <a:tc>
                  <a:txBody>
                    <a:bodyPr/>
                    <a:lstStyle/>
                    <a:p>
                      <a:pPr algn="ctr"/>
                      <a:r>
                        <a:rPr lang="pt-BR" dirty="0"/>
                        <a:t>10</a:t>
                      </a:r>
                      <a:r>
                        <a:rPr lang="pt-BR" baseline="30000" dirty="0"/>
                        <a:t>2</a:t>
                      </a:r>
                      <a:endParaRPr lang="pt-BR" dirty="0"/>
                    </a:p>
                  </a:txBody>
                  <a:tcPr/>
                </a:tc>
                <a:extLst>
                  <a:ext uri="{0D108BD9-81ED-4DB2-BD59-A6C34878D82A}">
                    <a16:rowId xmlns:a16="http://schemas.microsoft.com/office/drawing/2014/main" val="2628398607"/>
                  </a:ext>
                </a:extLst>
              </a:tr>
              <a:tr h="370840">
                <a:tc>
                  <a:txBody>
                    <a:bodyPr/>
                    <a:lstStyle/>
                    <a:p>
                      <a:pPr algn="ctr"/>
                      <a:r>
                        <a:rPr lang="pt-BR" dirty="0"/>
                        <a:t>deca</a:t>
                      </a:r>
                    </a:p>
                  </a:txBody>
                  <a:tcPr/>
                </a:tc>
                <a:tc>
                  <a:txBody>
                    <a:bodyPr/>
                    <a:lstStyle/>
                    <a:p>
                      <a:pPr algn="ctr"/>
                      <a:r>
                        <a:rPr lang="pt-BR"/>
                        <a:t>da</a:t>
                      </a:r>
                      <a:endParaRPr lang="pt-BR" dirty="0"/>
                    </a:p>
                  </a:txBody>
                  <a:tcPr/>
                </a:tc>
                <a:tc>
                  <a:txBody>
                    <a:bodyPr/>
                    <a:lstStyle/>
                    <a:p>
                      <a:pPr algn="ctr"/>
                      <a:r>
                        <a:rPr lang="pt-BR" dirty="0"/>
                        <a:t>10</a:t>
                      </a:r>
                    </a:p>
                  </a:txBody>
                  <a:tcPr/>
                </a:tc>
                <a:tc>
                  <a:txBody>
                    <a:bodyPr/>
                    <a:lstStyle/>
                    <a:p>
                      <a:pPr algn="ctr"/>
                      <a:r>
                        <a:rPr lang="pt-BR" dirty="0"/>
                        <a:t>10</a:t>
                      </a:r>
                    </a:p>
                  </a:txBody>
                  <a:tcPr/>
                </a:tc>
                <a:extLst>
                  <a:ext uri="{0D108BD9-81ED-4DB2-BD59-A6C34878D82A}">
                    <a16:rowId xmlns:a16="http://schemas.microsoft.com/office/drawing/2014/main" val="8467047"/>
                  </a:ext>
                </a:extLst>
              </a:tr>
              <a:tr h="370840">
                <a:tc>
                  <a:txBody>
                    <a:bodyPr/>
                    <a:lstStyle/>
                    <a:p>
                      <a:pPr algn="ctr"/>
                      <a:r>
                        <a:rPr lang="pt-BR" dirty="0" err="1"/>
                        <a:t>deci</a:t>
                      </a:r>
                      <a:endParaRPr lang="pt-BR" dirty="0"/>
                    </a:p>
                  </a:txBody>
                  <a:tcPr/>
                </a:tc>
                <a:tc>
                  <a:txBody>
                    <a:bodyPr/>
                    <a:lstStyle/>
                    <a:p>
                      <a:pPr algn="ctr"/>
                      <a:r>
                        <a:rPr lang="pt-BR" dirty="0"/>
                        <a:t>d</a:t>
                      </a:r>
                    </a:p>
                  </a:txBody>
                  <a:tcPr/>
                </a:tc>
                <a:tc>
                  <a:txBody>
                    <a:bodyPr/>
                    <a:lstStyle/>
                    <a:p>
                      <a:pPr algn="ctr"/>
                      <a:r>
                        <a:rPr lang="pt-BR" dirty="0"/>
                        <a:t>0,1</a:t>
                      </a:r>
                    </a:p>
                  </a:txBody>
                  <a:tcPr/>
                </a:tc>
                <a:tc>
                  <a:txBody>
                    <a:bodyPr/>
                    <a:lstStyle/>
                    <a:p>
                      <a:pPr algn="ctr"/>
                      <a:r>
                        <a:rPr lang="pt-BR" dirty="0"/>
                        <a:t>10</a:t>
                      </a:r>
                      <a:r>
                        <a:rPr lang="pt-BR" baseline="30000" dirty="0"/>
                        <a:t>-1</a:t>
                      </a:r>
                      <a:endParaRPr lang="pt-BR" dirty="0"/>
                    </a:p>
                  </a:txBody>
                  <a:tcPr/>
                </a:tc>
                <a:extLst>
                  <a:ext uri="{0D108BD9-81ED-4DB2-BD59-A6C34878D82A}">
                    <a16:rowId xmlns:a16="http://schemas.microsoft.com/office/drawing/2014/main" val="3821226448"/>
                  </a:ext>
                </a:extLst>
              </a:tr>
              <a:tr h="370840">
                <a:tc>
                  <a:txBody>
                    <a:bodyPr/>
                    <a:lstStyle/>
                    <a:p>
                      <a:pPr algn="ctr"/>
                      <a:r>
                        <a:rPr lang="pt-BR" dirty="0" err="1"/>
                        <a:t>centi</a:t>
                      </a:r>
                      <a:endParaRPr lang="pt-BR" dirty="0"/>
                    </a:p>
                  </a:txBody>
                  <a:tcPr/>
                </a:tc>
                <a:tc>
                  <a:txBody>
                    <a:bodyPr/>
                    <a:lstStyle/>
                    <a:p>
                      <a:pPr algn="ctr"/>
                      <a:r>
                        <a:rPr lang="pt-BR" dirty="0"/>
                        <a:t>c</a:t>
                      </a:r>
                    </a:p>
                  </a:txBody>
                  <a:tcPr/>
                </a:tc>
                <a:tc>
                  <a:txBody>
                    <a:bodyPr/>
                    <a:lstStyle/>
                    <a:p>
                      <a:pPr algn="ctr"/>
                      <a:r>
                        <a:rPr lang="pt-BR" dirty="0"/>
                        <a:t>0,01</a:t>
                      </a:r>
                    </a:p>
                  </a:txBody>
                  <a:tcPr/>
                </a:tc>
                <a:tc>
                  <a:txBody>
                    <a:bodyPr/>
                    <a:lstStyle/>
                    <a:p>
                      <a:pPr algn="ctr"/>
                      <a:r>
                        <a:rPr lang="pt-BR" dirty="0"/>
                        <a:t>10</a:t>
                      </a:r>
                      <a:r>
                        <a:rPr lang="pt-BR" baseline="30000" dirty="0"/>
                        <a:t>-2</a:t>
                      </a:r>
                      <a:endParaRPr lang="pt-BR" dirty="0"/>
                    </a:p>
                  </a:txBody>
                  <a:tcPr/>
                </a:tc>
                <a:extLst>
                  <a:ext uri="{0D108BD9-81ED-4DB2-BD59-A6C34878D82A}">
                    <a16:rowId xmlns:a16="http://schemas.microsoft.com/office/drawing/2014/main" val="941237490"/>
                  </a:ext>
                </a:extLst>
              </a:tr>
              <a:tr h="370840">
                <a:tc>
                  <a:txBody>
                    <a:bodyPr/>
                    <a:lstStyle/>
                    <a:p>
                      <a:pPr algn="ctr"/>
                      <a:r>
                        <a:rPr lang="pt-BR" dirty="0" err="1"/>
                        <a:t>mili</a:t>
                      </a:r>
                      <a:endParaRPr lang="pt-BR" dirty="0"/>
                    </a:p>
                  </a:txBody>
                  <a:tcPr/>
                </a:tc>
                <a:tc>
                  <a:txBody>
                    <a:bodyPr/>
                    <a:lstStyle/>
                    <a:p>
                      <a:pPr algn="ctr"/>
                      <a:r>
                        <a:rPr lang="pt-BR"/>
                        <a:t>m</a:t>
                      </a:r>
                      <a:endParaRPr lang="pt-BR" dirty="0"/>
                    </a:p>
                  </a:txBody>
                  <a:tcPr/>
                </a:tc>
                <a:tc>
                  <a:txBody>
                    <a:bodyPr/>
                    <a:lstStyle/>
                    <a:p>
                      <a:pPr algn="ctr"/>
                      <a:r>
                        <a:rPr lang="pt-BR" dirty="0"/>
                        <a:t>0,001</a:t>
                      </a:r>
                    </a:p>
                  </a:txBody>
                  <a:tcPr/>
                </a:tc>
                <a:tc>
                  <a:txBody>
                    <a:bodyPr/>
                    <a:lstStyle/>
                    <a:p>
                      <a:pPr algn="ctr"/>
                      <a:r>
                        <a:rPr lang="pt-BR" dirty="0"/>
                        <a:t>10</a:t>
                      </a:r>
                      <a:r>
                        <a:rPr lang="pt-BR" baseline="30000" dirty="0"/>
                        <a:t>-3</a:t>
                      </a:r>
                      <a:endParaRPr lang="pt-BR" dirty="0"/>
                    </a:p>
                  </a:txBody>
                  <a:tcPr/>
                </a:tc>
                <a:extLst>
                  <a:ext uri="{0D108BD9-81ED-4DB2-BD59-A6C34878D82A}">
                    <a16:rowId xmlns:a16="http://schemas.microsoft.com/office/drawing/2014/main" val="2795335613"/>
                  </a:ext>
                </a:extLst>
              </a:tr>
              <a:tr h="370840">
                <a:tc>
                  <a:txBody>
                    <a:bodyPr/>
                    <a:lstStyle/>
                    <a:p>
                      <a:pPr algn="ctr"/>
                      <a:r>
                        <a:rPr lang="pt-BR" dirty="0"/>
                        <a:t>micro</a:t>
                      </a:r>
                    </a:p>
                  </a:txBody>
                  <a:tcPr/>
                </a:tc>
                <a:tc>
                  <a:txBody>
                    <a:bodyPr/>
                    <a:lstStyle/>
                    <a:p>
                      <a:pPr algn="ctr"/>
                      <a:r>
                        <a:rPr lang="pt-BR" dirty="0">
                          <a:latin typeface="Symbol" panose="05050102010706020507" pitchFamily="18" charset="2"/>
                        </a:rPr>
                        <a:t>m</a:t>
                      </a:r>
                    </a:p>
                  </a:txBody>
                  <a:tcPr/>
                </a:tc>
                <a:tc>
                  <a:txBody>
                    <a:bodyPr/>
                    <a:lstStyle/>
                    <a:p>
                      <a:pPr algn="ctr"/>
                      <a:r>
                        <a:rPr lang="pt-BR" dirty="0"/>
                        <a:t>0,000 001</a:t>
                      </a:r>
                    </a:p>
                  </a:txBody>
                  <a:tcPr/>
                </a:tc>
                <a:tc>
                  <a:txBody>
                    <a:bodyPr/>
                    <a:lstStyle/>
                    <a:p>
                      <a:pPr algn="ctr"/>
                      <a:r>
                        <a:rPr lang="pt-BR" dirty="0"/>
                        <a:t>10</a:t>
                      </a:r>
                      <a:r>
                        <a:rPr lang="pt-BR" baseline="30000" dirty="0"/>
                        <a:t>-6</a:t>
                      </a:r>
                      <a:endParaRPr lang="pt-BR" dirty="0"/>
                    </a:p>
                  </a:txBody>
                  <a:tcPr/>
                </a:tc>
                <a:extLst>
                  <a:ext uri="{0D108BD9-81ED-4DB2-BD59-A6C34878D82A}">
                    <a16:rowId xmlns:a16="http://schemas.microsoft.com/office/drawing/2014/main" val="2983882849"/>
                  </a:ext>
                </a:extLst>
              </a:tr>
              <a:tr h="370840">
                <a:tc>
                  <a:txBody>
                    <a:bodyPr/>
                    <a:lstStyle/>
                    <a:p>
                      <a:pPr algn="ctr"/>
                      <a:r>
                        <a:rPr lang="pt-BR" dirty="0"/>
                        <a:t>nano</a:t>
                      </a:r>
                    </a:p>
                  </a:txBody>
                  <a:tcPr/>
                </a:tc>
                <a:tc>
                  <a:txBody>
                    <a:bodyPr/>
                    <a:lstStyle/>
                    <a:p>
                      <a:pPr algn="ctr"/>
                      <a:r>
                        <a:rPr lang="pt-BR" dirty="0">
                          <a:latin typeface="Symbol" panose="05050102010706020507" pitchFamily="18" charset="2"/>
                        </a:rPr>
                        <a:t>h</a:t>
                      </a:r>
                    </a:p>
                  </a:txBody>
                  <a:tcPr/>
                </a:tc>
                <a:tc>
                  <a:txBody>
                    <a:bodyPr/>
                    <a:lstStyle/>
                    <a:p>
                      <a:pPr algn="ctr"/>
                      <a:r>
                        <a:rPr lang="pt-BR" dirty="0"/>
                        <a:t>0,000 000 001</a:t>
                      </a:r>
                    </a:p>
                  </a:txBody>
                  <a:tcPr/>
                </a:tc>
                <a:tc>
                  <a:txBody>
                    <a:bodyPr/>
                    <a:lstStyle/>
                    <a:p>
                      <a:pPr algn="ctr"/>
                      <a:r>
                        <a:rPr lang="pt-BR" dirty="0"/>
                        <a:t>10</a:t>
                      </a:r>
                      <a:r>
                        <a:rPr lang="pt-BR" baseline="30000" dirty="0"/>
                        <a:t>-9</a:t>
                      </a:r>
                      <a:endParaRPr lang="pt-BR" dirty="0"/>
                    </a:p>
                  </a:txBody>
                  <a:tcPr/>
                </a:tc>
                <a:extLst>
                  <a:ext uri="{0D108BD9-81ED-4DB2-BD59-A6C34878D82A}">
                    <a16:rowId xmlns:a16="http://schemas.microsoft.com/office/drawing/2014/main" val="3492899998"/>
                  </a:ext>
                </a:extLst>
              </a:tr>
              <a:tr h="370840">
                <a:tc>
                  <a:txBody>
                    <a:bodyPr/>
                    <a:lstStyle/>
                    <a:p>
                      <a:pPr algn="ctr"/>
                      <a:r>
                        <a:rPr lang="pt-BR" dirty="0"/>
                        <a:t>pico</a:t>
                      </a:r>
                    </a:p>
                  </a:txBody>
                  <a:tcPr/>
                </a:tc>
                <a:tc>
                  <a:txBody>
                    <a:bodyPr/>
                    <a:lstStyle/>
                    <a:p>
                      <a:pPr algn="ctr"/>
                      <a:r>
                        <a:rPr lang="pt-BR" dirty="0"/>
                        <a:t>p</a:t>
                      </a:r>
                    </a:p>
                  </a:txBody>
                  <a:tcPr/>
                </a:tc>
                <a:tc>
                  <a:txBody>
                    <a:bodyPr/>
                    <a:lstStyle/>
                    <a:p>
                      <a:pPr algn="ctr"/>
                      <a:r>
                        <a:rPr lang="pt-BR" dirty="0"/>
                        <a:t>0,000 000 000 001</a:t>
                      </a:r>
                    </a:p>
                  </a:txBody>
                  <a:tcPr/>
                </a:tc>
                <a:tc>
                  <a:txBody>
                    <a:bodyPr/>
                    <a:lstStyle/>
                    <a:p>
                      <a:pPr algn="ctr"/>
                      <a:r>
                        <a:rPr lang="pt-BR" dirty="0"/>
                        <a:t>10</a:t>
                      </a:r>
                      <a:r>
                        <a:rPr lang="pt-BR" baseline="30000" dirty="0"/>
                        <a:t>-12</a:t>
                      </a:r>
                      <a:endParaRPr lang="pt-BR" dirty="0"/>
                    </a:p>
                  </a:txBody>
                  <a:tcPr/>
                </a:tc>
                <a:extLst>
                  <a:ext uri="{0D108BD9-81ED-4DB2-BD59-A6C34878D82A}">
                    <a16:rowId xmlns:a16="http://schemas.microsoft.com/office/drawing/2014/main" val="3470420100"/>
                  </a:ext>
                </a:extLst>
              </a:tr>
              <a:tr h="370840">
                <a:tc>
                  <a:txBody>
                    <a:bodyPr/>
                    <a:lstStyle/>
                    <a:p>
                      <a:pPr algn="ctr"/>
                      <a:r>
                        <a:rPr lang="pt-BR" dirty="0" err="1"/>
                        <a:t>femto</a:t>
                      </a:r>
                      <a:endParaRPr lang="pt-BR" dirty="0"/>
                    </a:p>
                  </a:txBody>
                  <a:tcPr/>
                </a:tc>
                <a:tc>
                  <a:txBody>
                    <a:bodyPr/>
                    <a:lstStyle/>
                    <a:p>
                      <a:pPr algn="ctr"/>
                      <a:r>
                        <a:rPr lang="pt-BR" dirty="0"/>
                        <a:t>f</a:t>
                      </a:r>
                    </a:p>
                  </a:txBody>
                  <a:tcPr/>
                </a:tc>
                <a:tc>
                  <a:txBody>
                    <a:bodyPr/>
                    <a:lstStyle/>
                    <a:p>
                      <a:pPr algn="ctr"/>
                      <a:r>
                        <a:rPr lang="pt-BR" dirty="0"/>
                        <a:t>0,000 000 000 000 001</a:t>
                      </a:r>
                    </a:p>
                  </a:txBody>
                  <a:tcPr/>
                </a:tc>
                <a:tc>
                  <a:txBody>
                    <a:bodyPr/>
                    <a:lstStyle/>
                    <a:p>
                      <a:pPr algn="ctr"/>
                      <a:r>
                        <a:rPr lang="pt-BR" dirty="0"/>
                        <a:t>10</a:t>
                      </a:r>
                      <a:r>
                        <a:rPr lang="pt-BR" baseline="30000" dirty="0"/>
                        <a:t>-15</a:t>
                      </a:r>
                      <a:endParaRPr lang="pt-BR" dirty="0"/>
                    </a:p>
                  </a:txBody>
                  <a:tcPr/>
                </a:tc>
                <a:extLst>
                  <a:ext uri="{0D108BD9-81ED-4DB2-BD59-A6C34878D82A}">
                    <a16:rowId xmlns:a16="http://schemas.microsoft.com/office/drawing/2014/main" val="1165459642"/>
                  </a:ext>
                </a:extLst>
              </a:tr>
              <a:tr h="370840">
                <a:tc>
                  <a:txBody>
                    <a:bodyPr/>
                    <a:lstStyle/>
                    <a:p>
                      <a:pPr algn="ctr"/>
                      <a:r>
                        <a:rPr lang="pt-BR" dirty="0" err="1"/>
                        <a:t>atto</a:t>
                      </a:r>
                      <a:endParaRPr lang="pt-BR" dirty="0"/>
                    </a:p>
                  </a:txBody>
                  <a:tcPr/>
                </a:tc>
                <a:tc>
                  <a:txBody>
                    <a:bodyPr/>
                    <a:lstStyle/>
                    <a:p>
                      <a:pPr algn="ctr"/>
                      <a:r>
                        <a:rPr lang="pt-BR" dirty="0"/>
                        <a:t>a</a:t>
                      </a:r>
                    </a:p>
                  </a:txBody>
                  <a:tcPr/>
                </a:tc>
                <a:tc>
                  <a:txBody>
                    <a:bodyPr/>
                    <a:lstStyle/>
                    <a:p>
                      <a:pPr algn="ctr"/>
                      <a:r>
                        <a:rPr lang="pt-BR" dirty="0"/>
                        <a:t>0,000 000 000 000 000 001</a:t>
                      </a:r>
                    </a:p>
                  </a:txBody>
                  <a:tcPr/>
                </a:tc>
                <a:tc>
                  <a:txBody>
                    <a:bodyPr/>
                    <a:lstStyle/>
                    <a:p>
                      <a:pPr algn="ctr"/>
                      <a:r>
                        <a:rPr lang="pt-BR" dirty="0"/>
                        <a:t>10</a:t>
                      </a:r>
                      <a:r>
                        <a:rPr lang="pt-BR" baseline="30000" dirty="0"/>
                        <a:t>-18</a:t>
                      </a:r>
                      <a:endParaRPr lang="pt-BR" dirty="0"/>
                    </a:p>
                  </a:txBody>
                  <a:tcPr/>
                </a:tc>
                <a:extLst>
                  <a:ext uri="{0D108BD9-81ED-4DB2-BD59-A6C34878D82A}">
                    <a16:rowId xmlns:a16="http://schemas.microsoft.com/office/drawing/2014/main" val="2185115112"/>
                  </a:ext>
                </a:extLst>
              </a:tr>
              <a:tr h="370840">
                <a:tc>
                  <a:txBody>
                    <a:bodyPr/>
                    <a:lstStyle/>
                    <a:p>
                      <a:pPr algn="ctr"/>
                      <a:r>
                        <a:rPr lang="pt-BR" dirty="0" err="1"/>
                        <a:t>zepto</a:t>
                      </a:r>
                      <a:endParaRPr lang="pt-BR" dirty="0"/>
                    </a:p>
                  </a:txBody>
                  <a:tcPr/>
                </a:tc>
                <a:tc>
                  <a:txBody>
                    <a:bodyPr/>
                    <a:lstStyle/>
                    <a:p>
                      <a:pPr algn="ctr"/>
                      <a:r>
                        <a:rPr lang="pt-BR" dirty="0"/>
                        <a:t>z</a:t>
                      </a:r>
                    </a:p>
                  </a:txBody>
                  <a:tcPr/>
                </a:tc>
                <a:tc>
                  <a:txBody>
                    <a:bodyPr/>
                    <a:lstStyle/>
                    <a:p>
                      <a:pPr algn="ctr"/>
                      <a:r>
                        <a:rPr lang="pt-BR" dirty="0"/>
                        <a:t>0,000 000 000 000 000 000 001</a:t>
                      </a:r>
                    </a:p>
                  </a:txBody>
                  <a:tcPr/>
                </a:tc>
                <a:tc>
                  <a:txBody>
                    <a:bodyPr/>
                    <a:lstStyle/>
                    <a:p>
                      <a:pPr algn="ctr"/>
                      <a:r>
                        <a:rPr lang="pt-BR" dirty="0"/>
                        <a:t>10</a:t>
                      </a:r>
                      <a:r>
                        <a:rPr lang="pt-BR" baseline="30000" dirty="0"/>
                        <a:t>-21</a:t>
                      </a:r>
                      <a:endParaRPr lang="pt-BR" dirty="0"/>
                    </a:p>
                  </a:txBody>
                  <a:tcPr/>
                </a:tc>
                <a:extLst>
                  <a:ext uri="{0D108BD9-81ED-4DB2-BD59-A6C34878D82A}">
                    <a16:rowId xmlns:a16="http://schemas.microsoft.com/office/drawing/2014/main" val="85624535"/>
                  </a:ext>
                </a:extLst>
              </a:tr>
              <a:tr h="370840">
                <a:tc>
                  <a:txBody>
                    <a:bodyPr/>
                    <a:lstStyle/>
                    <a:p>
                      <a:pPr algn="ctr"/>
                      <a:r>
                        <a:rPr lang="pt-BR" dirty="0" err="1"/>
                        <a:t>yocto</a:t>
                      </a:r>
                      <a:endParaRPr lang="pt-BR" dirty="0"/>
                    </a:p>
                  </a:txBody>
                  <a:tcPr/>
                </a:tc>
                <a:tc>
                  <a:txBody>
                    <a:bodyPr/>
                    <a:lstStyle/>
                    <a:p>
                      <a:pPr algn="ctr"/>
                      <a:r>
                        <a:rPr lang="pt-BR" dirty="0"/>
                        <a:t>y</a:t>
                      </a:r>
                    </a:p>
                  </a:txBody>
                  <a:tcPr/>
                </a:tc>
                <a:tc>
                  <a:txBody>
                    <a:bodyPr/>
                    <a:lstStyle/>
                    <a:p>
                      <a:pPr algn="ctr"/>
                      <a:r>
                        <a:rPr lang="pt-BR" dirty="0"/>
                        <a:t>0,000 000 000 000 000 000 000 001</a:t>
                      </a:r>
                    </a:p>
                  </a:txBody>
                  <a:tcPr/>
                </a:tc>
                <a:tc>
                  <a:txBody>
                    <a:bodyPr/>
                    <a:lstStyle/>
                    <a:p>
                      <a:r>
                        <a:rPr lang="pt-BR" dirty="0"/>
                        <a:t>10</a:t>
                      </a:r>
                      <a:r>
                        <a:rPr lang="pt-BR" baseline="30000" dirty="0"/>
                        <a:t>-24</a:t>
                      </a:r>
                      <a:endParaRPr lang="pt-BR" dirty="0"/>
                    </a:p>
                  </a:txBody>
                  <a:tcPr/>
                </a:tc>
                <a:extLst>
                  <a:ext uri="{0D108BD9-81ED-4DB2-BD59-A6C34878D82A}">
                    <a16:rowId xmlns:a16="http://schemas.microsoft.com/office/drawing/2014/main" val="774002284"/>
                  </a:ext>
                </a:extLst>
              </a:tr>
            </a:tbl>
          </a:graphicData>
        </a:graphic>
      </p:graphicFrame>
      <p:pic>
        <p:nvPicPr>
          <p:cNvPr id="4" name="Imagem 3">
            <a:extLst>
              <a:ext uri="{FF2B5EF4-FFF2-40B4-BE49-F238E27FC236}">
                <a16:creationId xmlns:a16="http://schemas.microsoft.com/office/drawing/2014/main" id="{1DAA4113-45E5-444E-9435-B3C8BEAC4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8" y="2940312"/>
            <a:ext cx="2972058" cy="3444538"/>
          </a:xfrm>
          <a:prstGeom prst="rect">
            <a:avLst/>
          </a:prstGeom>
        </p:spPr>
      </p:pic>
      <p:sp>
        <p:nvSpPr>
          <p:cNvPr id="5" name="Balão de Fala: Retângulo com Cantos Arredondados 4">
            <a:extLst>
              <a:ext uri="{FF2B5EF4-FFF2-40B4-BE49-F238E27FC236}">
                <a16:creationId xmlns:a16="http://schemas.microsoft.com/office/drawing/2014/main" id="{70F2C36C-BA6F-4AB0-AC18-734EFEB201E0}"/>
              </a:ext>
            </a:extLst>
          </p:cNvPr>
          <p:cNvSpPr/>
          <p:nvPr/>
        </p:nvSpPr>
        <p:spPr>
          <a:xfrm>
            <a:off x="324465" y="80570"/>
            <a:ext cx="3411793" cy="2456153"/>
          </a:xfrm>
          <a:prstGeom prst="wedgeRoundRectCallout">
            <a:avLst>
              <a:gd name="adj1" fmla="val 1357"/>
              <a:gd name="adj2" fmla="val 73073"/>
              <a:gd name="adj3" fmla="val 16667"/>
            </a:avLst>
          </a:prstGeom>
          <a:solidFill>
            <a:srgbClr val="003C7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Síntese: DIMENSÕES = análise qualitativa; HOMOGENEIDADE = exigência para trabalharmos com equações e UNIDADES = análise quantitativa, a qual exige um sistema de unidade, que para o nosso estudo será preferencialmente o SI. </a:t>
            </a:r>
          </a:p>
        </p:txBody>
      </p:sp>
    </p:spTree>
    <p:extLst>
      <p:ext uri="{BB962C8B-B14F-4D97-AF65-F5344CB8AC3E}">
        <p14:creationId xmlns:p14="http://schemas.microsoft.com/office/powerpoint/2010/main" val="386098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DD587288-5C4B-493F-9F3C-7A0452919C8A}"/>
              </a:ext>
            </a:extLst>
          </p:cNvPr>
          <p:cNvSpPr/>
          <p:nvPr/>
        </p:nvSpPr>
        <p:spPr>
          <a:xfrm>
            <a:off x="620155" y="2408593"/>
            <a:ext cx="2318968" cy="369332"/>
          </a:xfrm>
          <a:prstGeom prst="rect">
            <a:avLst/>
          </a:prstGeom>
        </p:spPr>
        <p:txBody>
          <a:bodyPr wrap="none">
            <a:spAutoFit/>
          </a:bodyPr>
          <a:lstStyle/>
          <a:p>
            <a:r>
              <a:rPr lang="pt-BR" dirty="0"/>
              <a:t>Equação de Clapeyron </a:t>
            </a:r>
          </a:p>
        </p:txBody>
      </p:sp>
      <p:pic>
        <p:nvPicPr>
          <p:cNvPr id="7" name="Imagem 6">
            <a:extLst>
              <a:ext uri="{FF2B5EF4-FFF2-40B4-BE49-F238E27FC236}">
                <a16:creationId xmlns:a16="http://schemas.microsoft.com/office/drawing/2014/main" id="{8BB3828C-7C1A-4A10-AC82-863BFBCD2EF9}"/>
              </a:ext>
            </a:extLst>
          </p:cNvPr>
          <p:cNvPicPr>
            <a:picLocks noChangeAspect="1"/>
          </p:cNvPicPr>
          <p:nvPr/>
        </p:nvPicPr>
        <p:blipFill>
          <a:blip r:embed="rId4"/>
          <a:stretch>
            <a:fillRect/>
          </a:stretch>
        </p:blipFill>
        <p:spPr>
          <a:xfrm>
            <a:off x="607201" y="2777925"/>
            <a:ext cx="2331922" cy="3314987"/>
          </a:xfrm>
          <a:prstGeom prst="rect">
            <a:avLst/>
          </a:prstGeom>
        </p:spPr>
      </p:pic>
      <p:sp>
        <p:nvSpPr>
          <p:cNvPr id="8" name="Retângulo 7">
            <a:extLst>
              <a:ext uri="{FF2B5EF4-FFF2-40B4-BE49-F238E27FC236}">
                <a16:creationId xmlns:a16="http://schemas.microsoft.com/office/drawing/2014/main" id="{67BA056B-F9EF-4AA3-8BED-57FB297943D2}"/>
              </a:ext>
            </a:extLst>
          </p:cNvPr>
          <p:cNvSpPr/>
          <p:nvPr/>
        </p:nvSpPr>
        <p:spPr>
          <a:xfrm>
            <a:off x="526718" y="40619"/>
            <a:ext cx="11138563" cy="646331"/>
          </a:xfrm>
          <a:prstGeom prst="rect">
            <a:avLst/>
          </a:prstGeom>
          <a:noFill/>
        </p:spPr>
        <p:txBody>
          <a:bodyPr wrap="none" lIns="91440" tIns="45720" rIns="91440" bIns="45720">
            <a:spAutoFit/>
          </a:bodyPr>
          <a:lstStyle/>
          <a:p>
            <a:pPr algn="ctr"/>
            <a:r>
              <a:rPr lang="pt-BR" sz="3600" b="0" cap="none" spc="0" dirty="0">
                <a:ln w="0"/>
                <a:solidFill>
                  <a:schemeClr val="tx1"/>
                </a:solidFill>
                <a:effectLst>
                  <a:outerShdw blurRad="38100" dist="19050" dir="2700000" algn="tl" rotWithShape="0">
                    <a:schemeClr val="dk1">
                      <a:alpha val="40000"/>
                    </a:schemeClr>
                  </a:outerShdw>
                </a:effectLst>
              </a:rPr>
              <a:t>Necessitamos recordar alguns conceitos químicos e físicos</a:t>
            </a:r>
          </a:p>
        </p:txBody>
      </p:sp>
      <p:pic>
        <p:nvPicPr>
          <p:cNvPr id="10" name="Imagem 9">
            <a:extLst>
              <a:ext uri="{FF2B5EF4-FFF2-40B4-BE49-F238E27FC236}">
                <a16:creationId xmlns:a16="http://schemas.microsoft.com/office/drawing/2014/main" id="{CA70AA56-1174-471A-95EF-02285C09F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9123" y="3900947"/>
            <a:ext cx="1975217" cy="1975217"/>
          </a:xfrm>
          <a:prstGeom prst="rect">
            <a:avLst/>
          </a:prstGeom>
        </p:spPr>
      </p:pic>
      <p:sp>
        <p:nvSpPr>
          <p:cNvPr id="11" name="Balão de Fala: Retângulo com Cantos Arredondados 10">
            <a:extLst>
              <a:ext uri="{FF2B5EF4-FFF2-40B4-BE49-F238E27FC236}">
                <a16:creationId xmlns:a16="http://schemas.microsoft.com/office/drawing/2014/main" id="{BCD495E1-BBFC-4B15-A7E8-B6B9EA5923BE}"/>
              </a:ext>
            </a:extLst>
          </p:cNvPr>
          <p:cNvSpPr/>
          <p:nvPr/>
        </p:nvSpPr>
        <p:spPr>
          <a:xfrm>
            <a:off x="3097160" y="765088"/>
            <a:ext cx="3362633" cy="3135859"/>
          </a:xfrm>
          <a:prstGeom prst="wedgeRoundRectCallout">
            <a:avLst>
              <a:gd name="adj1" fmla="val -16328"/>
              <a:gd name="adj2" fmla="val 65038"/>
              <a:gd name="adj3" fmla="val 16667"/>
            </a:avLst>
          </a:prstGeom>
          <a:solidFill>
            <a:srgbClr val="E200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O físico parisiense, Benoit Pierre Emile Clapeyron, estabeleceu uma equação que relaciona pressão (p), volume (V) e temperatura (T), três variáveis de estado para uma quantidade de matéria igual a n, descrevendo totalmente o comportamento de um gás ideal. </a:t>
            </a:r>
          </a:p>
        </p:txBody>
      </p:sp>
      <p:graphicFrame>
        <p:nvGraphicFramePr>
          <p:cNvPr id="12" name="Objeto 11">
            <a:extLst>
              <a:ext uri="{FF2B5EF4-FFF2-40B4-BE49-F238E27FC236}">
                <a16:creationId xmlns:a16="http://schemas.microsoft.com/office/drawing/2014/main" id="{5857F4E4-F402-4C0E-B902-DAE2F6159648}"/>
              </a:ext>
            </a:extLst>
          </p:cNvPr>
          <p:cNvGraphicFramePr>
            <a:graphicFrameLocks noChangeAspect="1"/>
          </p:cNvGraphicFramePr>
          <p:nvPr>
            <p:extLst>
              <p:ext uri="{D42A27DB-BD31-4B8C-83A1-F6EECF244321}">
                <p14:modId xmlns:p14="http://schemas.microsoft.com/office/powerpoint/2010/main" val="1598832829"/>
              </p:ext>
            </p:extLst>
          </p:nvPr>
        </p:nvGraphicFramePr>
        <p:xfrm>
          <a:off x="526718" y="1280791"/>
          <a:ext cx="2397182" cy="889863"/>
        </p:xfrm>
        <a:graphic>
          <a:graphicData uri="http://schemas.openxmlformats.org/presentationml/2006/ole">
            <mc:AlternateContent xmlns:mc="http://schemas.openxmlformats.org/markup-compatibility/2006">
              <mc:Choice xmlns:v="urn:schemas-microsoft-com:vml" Requires="v">
                <p:oleObj spid="_x0000_s11380" name="Equation" r:id="rId6" imgW="1676160" imgH="622080" progId="Equation.DSMT4">
                  <p:embed/>
                </p:oleObj>
              </mc:Choice>
              <mc:Fallback>
                <p:oleObj name="Equation" r:id="rId6" imgW="1676160" imgH="622080" progId="Equation.DSMT4">
                  <p:embed/>
                  <p:pic>
                    <p:nvPicPr>
                      <p:cNvPr id="0" name=""/>
                      <p:cNvPicPr/>
                      <p:nvPr/>
                    </p:nvPicPr>
                    <p:blipFill>
                      <a:blip r:embed="rId7"/>
                      <a:stretch>
                        <a:fillRect/>
                      </a:stretch>
                    </p:blipFill>
                    <p:spPr>
                      <a:xfrm>
                        <a:off x="526718" y="1280791"/>
                        <a:ext cx="2397182" cy="889863"/>
                      </a:xfrm>
                      <a:prstGeom prst="rect">
                        <a:avLst/>
                      </a:prstGeom>
                    </p:spPr>
                  </p:pic>
                </p:oleObj>
              </mc:Fallback>
            </mc:AlternateContent>
          </a:graphicData>
        </a:graphic>
      </p:graphicFrame>
      <p:sp>
        <p:nvSpPr>
          <p:cNvPr id="13" name="Retângulo 12">
            <a:extLst>
              <a:ext uri="{FF2B5EF4-FFF2-40B4-BE49-F238E27FC236}">
                <a16:creationId xmlns:a16="http://schemas.microsoft.com/office/drawing/2014/main" id="{9B020365-D8D1-4C74-BBA9-8F37A6111EDA}"/>
              </a:ext>
            </a:extLst>
          </p:cNvPr>
          <p:cNvSpPr/>
          <p:nvPr/>
        </p:nvSpPr>
        <p:spPr>
          <a:xfrm>
            <a:off x="6655839" y="765088"/>
            <a:ext cx="5022396" cy="2308324"/>
          </a:xfrm>
          <a:prstGeom prst="rect">
            <a:avLst/>
          </a:prstGeom>
        </p:spPr>
        <p:txBody>
          <a:bodyPr wrap="square">
            <a:spAutoFit/>
          </a:bodyPr>
          <a:lstStyle/>
          <a:p>
            <a:r>
              <a:rPr lang="pt-BR" b="1" dirty="0"/>
              <a:t>Onde: </a:t>
            </a:r>
          </a:p>
          <a:p>
            <a:r>
              <a:rPr lang="pt-BR" dirty="0"/>
              <a:t>p = pressão do gás na escala absoluta </a:t>
            </a:r>
          </a:p>
          <a:p>
            <a:r>
              <a:rPr lang="pt-BR" dirty="0"/>
              <a:t>V = volume do gás </a:t>
            </a:r>
          </a:p>
          <a:p>
            <a:r>
              <a:rPr lang="pt-BR" dirty="0"/>
              <a:t>n = número de mols do gás </a:t>
            </a:r>
          </a:p>
          <a:p>
            <a:r>
              <a:rPr lang="pt-BR" dirty="0"/>
              <a:t>T = temperatura absoluta do gás</a:t>
            </a:r>
          </a:p>
          <a:p>
            <a:pPr marL="354013" indent="-354013"/>
            <a:r>
              <a:rPr lang="pt-BR" dirty="0"/>
              <a:t>R = constante universal do gás, que é obtida pela própria equação de Clapeyron nas CNPT, ou seja:</a:t>
            </a:r>
          </a:p>
        </p:txBody>
      </p:sp>
      <p:graphicFrame>
        <p:nvGraphicFramePr>
          <p:cNvPr id="14" name="Objeto 13">
            <a:extLst>
              <a:ext uri="{FF2B5EF4-FFF2-40B4-BE49-F238E27FC236}">
                <a16:creationId xmlns:a16="http://schemas.microsoft.com/office/drawing/2014/main" id="{DDDCD87A-DB08-4669-9F8F-4EF3B3350D8F}"/>
              </a:ext>
            </a:extLst>
          </p:cNvPr>
          <p:cNvGraphicFramePr>
            <a:graphicFrameLocks noChangeAspect="1"/>
          </p:cNvGraphicFramePr>
          <p:nvPr>
            <p:extLst>
              <p:ext uri="{D42A27DB-BD31-4B8C-83A1-F6EECF244321}">
                <p14:modId xmlns:p14="http://schemas.microsoft.com/office/powerpoint/2010/main" val="4189066040"/>
              </p:ext>
            </p:extLst>
          </p:nvPr>
        </p:nvGraphicFramePr>
        <p:xfrm>
          <a:off x="6784975" y="3151550"/>
          <a:ext cx="4970462" cy="255588"/>
        </p:xfrm>
        <a:graphic>
          <a:graphicData uri="http://schemas.openxmlformats.org/presentationml/2006/ole">
            <mc:AlternateContent xmlns:mc="http://schemas.openxmlformats.org/markup-compatibility/2006">
              <mc:Choice xmlns:v="urn:schemas-microsoft-com:vml" Requires="v">
                <p:oleObj spid="_x0000_s11381" name="Equation" r:id="rId8" imgW="3962160" imgH="203040" progId="Equation.DSMT4">
                  <p:embed/>
                </p:oleObj>
              </mc:Choice>
              <mc:Fallback>
                <p:oleObj name="Equation" r:id="rId8" imgW="3962160" imgH="203040" progId="Equation.DSMT4">
                  <p:embed/>
                  <p:pic>
                    <p:nvPicPr>
                      <p:cNvPr id="0" name=""/>
                      <p:cNvPicPr/>
                      <p:nvPr/>
                    </p:nvPicPr>
                    <p:blipFill>
                      <a:blip r:embed="rId9"/>
                      <a:stretch>
                        <a:fillRect/>
                      </a:stretch>
                    </p:blipFill>
                    <p:spPr>
                      <a:xfrm>
                        <a:off x="6784975" y="3151550"/>
                        <a:ext cx="4970462" cy="255588"/>
                      </a:xfrm>
                      <a:prstGeom prst="rect">
                        <a:avLst/>
                      </a:prstGeom>
                    </p:spPr>
                  </p:pic>
                </p:oleObj>
              </mc:Fallback>
            </mc:AlternateContent>
          </a:graphicData>
        </a:graphic>
      </p:graphicFrame>
      <p:graphicFrame>
        <p:nvGraphicFramePr>
          <p:cNvPr id="15" name="Objeto 14">
            <a:extLst>
              <a:ext uri="{FF2B5EF4-FFF2-40B4-BE49-F238E27FC236}">
                <a16:creationId xmlns:a16="http://schemas.microsoft.com/office/drawing/2014/main" id="{A195D348-A613-4462-ABDB-4AD38928CF42}"/>
              </a:ext>
            </a:extLst>
          </p:cNvPr>
          <p:cNvGraphicFramePr>
            <a:graphicFrameLocks noChangeAspect="1"/>
          </p:cNvGraphicFramePr>
          <p:nvPr>
            <p:extLst>
              <p:ext uri="{D42A27DB-BD31-4B8C-83A1-F6EECF244321}">
                <p14:modId xmlns:p14="http://schemas.microsoft.com/office/powerpoint/2010/main" val="4043915201"/>
              </p:ext>
            </p:extLst>
          </p:nvPr>
        </p:nvGraphicFramePr>
        <p:xfrm>
          <a:off x="6784975" y="3624825"/>
          <a:ext cx="4868863" cy="547688"/>
        </p:xfrm>
        <a:graphic>
          <a:graphicData uri="http://schemas.openxmlformats.org/presentationml/2006/ole">
            <mc:AlternateContent xmlns:mc="http://schemas.openxmlformats.org/markup-compatibility/2006">
              <mc:Choice xmlns:v="urn:schemas-microsoft-com:vml" Requires="v">
                <p:oleObj spid="_x0000_s11382" name="Equation" r:id="rId10" imgW="3848040" imgH="431640" progId="Equation.DSMT4">
                  <p:embed/>
                </p:oleObj>
              </mc:Choice>
              <mc:Fallback>
                <p:oleObj name="Equation" r:id="rId10" imgW="3848040" imgH="431640" progId="Equation.DSMT4">
                  <p:embed/>
                  <p:pic>
                    <p:nvPicPr>
                      <p:cNvPr id="0" name=""/>
                      <p:cNvPicPr/>
                      <p:nvPr/>
                    </p:nvPicPr>
                    <p:blipFill>
                      <a:blip r:embed="rId11"/>
                      <a:stretch>
                        <a:fillRect/>
                      </a:stretch>
                    </p:blipFill>
                    <p:spPr>
                      <a:xfrm>
                        <a:off x="6784975" y="3624825"/>
                        <a:ext cx="4868863" cy="547688"/>
                      </a:xfrm>
                      <a:prstGeom prst="rect">
                        <a:avLst/>
                      </a:prstGeom>
                    </p:spPr>
                  </p:pic>
                </p:oleObj>
              </mc:Fallback>
            </mc:AlternateContent>
          </a:graphicData>
        </a:graphic>
      </p:graphicFrame>
      <p:graphicFrame>
        <p:nvGraphicFramePr>
          <p:cNvPr id="16" name="Objeto 15">
            <a:extLst>
              <a:ext uri="{FF2B5EF4-FFF2-40B4-BE49-F238E27FC236}">
                <a16:creationId xmlns:a16="http://schemas.microsoft.com/office/drawing/2014/main" id="{A5137834-C544-4483-A88A-C2827EC4632E}"/>
              </a:ext>
            </a:extLst>
          </p:cNvPr>
          <p:cNvGraphicFramePr>
            <a:graphicFrameLocks noChangeAspect="1"/>
          </p:cNvGraphicFramePr>
          <p:nvPr>
            <p:extLst>
              <p:ext uri="{D42A27DB-BD31-4B8C-83A1-F6EECF244321}">
                <p14:modId xmlns:p14="http://schemas.microsoft.com/office/powerpoint/2010/main" val="3984987689"/>
              </p:ext>
            </p:extLst>
          </p:nvPr>
        </p:nvGraphicFramePr>
        <p:xfrm>
          <a:off x="6839861" y="4274572"/>
          <a:ext cx="830099" cy="228601"/>
        </p:xfrm>
        <a:graphic>
          <a:graphicData uri="http://schemas.openxmlformats.org/presentationml/2006/ole">
            <mc:AlternateContent xmlns:mc="http://schemas.openxmlformats.org/markup-compatibility/2006">
              <mc:Choice xmlns:v="urn:schemas-microsoft-com:vml" Requires="v">
                <p:oleObj spid="_x0000_s11383" name="Equation" r:id="rId12" imgW="647640" imgH="177480" progId="Equation.DSMT4">
                  <p:embed/>
                </p:oleObj>
              </mc:Choice>
              <mc:Fallback>
                <p:oleObj name="Equation" r:id="rId12" imgW="647640" imgH="177480" progId="Equation.DSMT4">
                  <p:embed/>
                  <p:pic>
                    <p:nvPicPr>
                      <p:cNvPr id="14" name="Objeto 13">
                        <a:extLst>
                          <a:ext uri="{FF2B5EF4-FFF2-40B4-BE49-F238E27FC236}">
                            <a16:creationId xmlns:a16="http://schemas.microsoft.com/office/drawing/2014/main" id="{DDDCD87A-DB08-4669-9F8F-4EF3B3350D8F}"/>
                          </a:ext>
                        </a:extLst>
                      </p:cNvPr>
                      <p:cNvPicPr/>
                      <p:nvPr/>
                    </p:nvPicPr>
                    <p:blipFill>
                      <a:blip r:embed="rId13"/>
                      <a:stretch>
                        <a:fillRect/>
                      </a:stretch>
                    </p:blipFill>
                    <p:spPr>
                      <a:xfrm>
                        <a:off x="6839861" y="4274572"/>
                        <a:ext cx="830099" cy="228601"/>
                      </a:xfrm>
                      <a:prstGeom prst="rect">
                        <a:avLst/>
                      </a:prstGeom>
                    </p:spPr>
                  </p:pic>
                </p:oleObj>
              </mc:Fallback>
            </mc:AlternateContent>
          </a:graphicData>
        </a:graphic>
      </p:graphicFrame>
      <p:graphicFrame>
        <p:nvGraphicFramePr>
          <p:cNvPr id="17" name="Objeto 16">
            <a:extLst>
              <a:ext uri="{FF2B5EF4-FFF2-40B4-BE49-F238E27FC236}">
                <a16:creationId xmlns:a16="http://schemas.microsoft.com/office/drawing/2014/main" id="{4751C1E6-CFF4-4832-BA8D-4BEB03550766}"/>
              </a:ext>
            </a:extLst>
          </p:cNvPr>
          <p:cNvGraphicFramePr>
            <a:graphicFrameLocks noChangeAspect="1"/>
          </p:cNvGraphicFramePr>
          <p:nvPr>
            <p:extLst>
              <p:ext uri="{D42A27DB-BD31-4B8C-83A1-F6EECF244321}">
                <p14:modId xmlns:p14="http://schemas.microsoft.com/office/powerpoint/2010/main" val="2252624555"/>
              </p:ext>
            </p:extLst>
          </p:nvPr>
        </p:nvGraphicFramePr>
        <p:xfrm>
          <a:off x="6839861" y="4675175"/>
          <a:ext cx="1784350" cy="287337"/>
        </p:xfrm>
        <a:graphic>
          <a:graphicData uri="http://schemas.openxmlformats.org/presentationml/2006/ole">
            <mc:AlternateContent xmlns:mc="http://schemas.openxmlformats.org/markup-compatibility/2006">
              <mc:Choice xmlns:v="urn:schemas-microsoft-com:vml" Requires="v">
                <p:oleObj spid="_x0000_s11384" name="Equation" r:id="rId14" imgW="1422360" imgH="228600" progId="Equation.DSMT4">
                  <p:embed/>
                </p:oleObj>
              </mc:Choice>
              <mc:Fallback>
                <p:oleObj name="Equation" r:id="rId14" imgW="1422360" imgH="228600" progId="Equation.DSMT4">
                  <p:embed/>
                  <p:pic>
                    <p:nvPicPr>
                      <p:cNvPr id="16" name="Objeto 15">
                        <a:extLst>
                          <a:ext uri="{FF2B5EF4-FFF2-40B4-BE49-F238E27FC236}">
                            <a16:creationId xmlns:a16="http://schemas.microsoft.com/office/drawing/2014/main" id="{A5137834-C544-4483-A88A-C2827EC4632E}"/>
                          </a:ext>
                        </a:extLst>
                      </p:cNvPr>
                      <p:cNvPicPr/>
                      <p:nvPr/>
                    </p:nvPicPr>
                    <p:blipFill>
                      <a:blip r:embed="rId15"/>
                      <a:stretch>
                        <a:fillRect/>
                      </a:stretch>
                    </p:blipFill>
                    <p:spPr>
                      <a:xfrm>
                        <a:off x="6839861" y="4675175"/>
                        <a:ext cx="1784350" cy="287337"/>
                      </a:xfrm>
                      <a:prstGeom prst="rect">
                        <a:avLst/>
                      </a:prstGeom>
                    </p:spPr>
                  </p:pic>
                </p:oleObj>
              </mc:Fallback>
            </mc:AlternateContent>
          </a:graphicData>
        </a:graphic>
      </p:graphicFrame>
      <p:sp>
        <p:nvSpPr>
          <p:cNvPr id="18" name="CaixaDeTexto 17">
            <a:extLst>
              <a:ext uri="{FF2B5EF4-FFF2-40B4-BE49-F238E27FC236}">
                <a16:creationId xmlns:a16="http://schemas.microsoft.com/office/drawing/2014/main" id="{FBA94092-09B8-40B0-BBA9-7A99FAF14A1E}"/>
              </a:ext>
            </a:extLst>
          </p:cNvPr>
          <p:cNvSpPr txBox="1"/>
          <p:nvPr/>
        </p:nvSpPr>
        <p:spPr>
          <a:xfrm>
            <a:off x="5105341" y="5378246"/>
            <a:ext cx="6420464" cy="646331"/>
          </a:xfrm>
          <a:prstGeom prst="rect">
            <a:avLst/>
          </a:prstGeom>
          <a:noFill/>
        </p:spPr>
        <p:txBody>
          <a:bodyPr wrap="square" rtlCol="0">
            <a:spAutoFit/>
          </a:bodyPr>
          <a:lstStyle/>
          <a:p>
            <a:pPr marL="342900" indent="-342900">
              <a:buFont typeface="+mj-lt"/>
              <a:buAutoNum type="alphaLcPeriod" startAt="12"/>
            </a:pPr>
            <a:r>
              <a:rPr lang="pt-BR" dirty="0"/>
              <a:t>Determine a constante universal dos gases em (atm L)/(mol K); (mmHg L)/(mol K) e (Pa m³)/(mol K)</a:t>
            </a:r>
          </a:p>
        </p:txBody>
      </p:sp>
    </p:spTree>
    <p:extLst>
      <p:ext uri="{BB962C8B-B14F-4D97-AF65-F5344CB8AC3E}">
        <p14:creationId xmlns:p14="http://schemas.microsoft.com/office/powerpoint/2010/main" val="421569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3"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A9D5E3-3A22-4873-81C8-59749E2165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grpSp>
        <p:nvGrpSpPr>
          <p:cNvPr id="5" name="Agrupar 4">
            <a:extLst>
              <a:ext uri="{FF2B5EF4-FFF2-40B4-BE49-F238E27FC236}">
                <a16:creationId xmlns:a16="http://schemas.microsoft.com/office/drawing/2014/main" id="{DA696D15-BF1E-44E2-8151-D547F00943F6}"/>
              </a:ext>
            </a:extLst>
          </p:cNvPr>
          <p:cNvGrpSpPr/>
          <p:nvPr/>
        </p:nvGrpSpPr>
        <p:grpSpPr>
          <a:xfrm>
            <a:off x="20" y="10"/>
            <a:ext cx="12191980" cy="6857990"/>
            <a:chOff x="20" y="10"/>
            <a:chExt cx="12191980" cy="6857990"/>
          </a:xfrm>
        </p:grpSpPr>
        <p:pic>
          <p:nvPicPr>
            <p:cNvPr id="3" name="Imagem 2">
              <a:extLst>
                <a:ext uri="{FF2B5EF4-FFF2-40B4-BE49-F238E27FC236}">
                  <a16:creationId xmlns:a16="http://schemas.microsoft.com/office/drawing/2014/main" id="{6C744E2B-71E1-4B72-9C06-5D4B1114349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CaixaDeTexto 3">
              <a:extLst>
                <a:ext uri="{FF2B5EF4-FFF2-40B4-BE49-F238E27FC236}">
                  <a16:creationId xmlns:a16="http://schemas.microsoft.com/office/drawing/2014/main" id="{C6D5D86E-0370-4C04-A88F-CFFBE78C366E}"/>
                </a:ext>
              </a:extLst>
            </p:cNvPr>
            <p:cNvSpPr txBox="1"/>
            <p:nvPr/>
          </p:nvSpPr>
          <p:spPr>
            <a:xfrm>
              <a:off x="6794092" y="1707029"/>
              <a:ext cx="4503174" cy="2677656"/>
            </a:xfrm>
            <a:prstGeom prst="rect">
              <a:avLst/>
            </a:prstGeom>
            <a:noFill/>
          </p:spPr>
          <p:txBody>
            <a:bodyPr wrap="square" rtlCol="0">
              <a:spAutoFit/>
            </a:bodyPr>
            <a:lstStyle/>
            <a:p>
              <a:pPr algn="ctr"/>
              <a:r>
                <a:rPr lang="pt-BR" dirty="0"/>
                <a:t> </a:t>
              </a:r>
              <a:r>
                <a:rPr lang="pt-BR" sz="2800" b="1" dirty="0">
                  <a:effectLst>
                    <a:outerShdw blurRad="38100" dist="38100" dir="2700000" algn="tl">
                      <a:srgbClr val="000000">
                        <a:alpha val="43137"/>
                      </a:srgbClr>
                    </a:outerShdw>
                  </a:effectLst>
                </a:rPr>
                <a:t>Neste curso, estudaremos os projetos relacionados com fluido, que é uma substância não sólida capaz de escoar e assumir a forma do recipiente que o contém.</a:t>
              </a:r>
            </a:p>
          </p:txBody>
        </p:sp>
      </p:grpSp>
    </p:spTree>
    <p:extLst>
      <p:ext uri="{BB962C8B-B14F-4D97-AF65-F5344CB8AC3E}">
        <p14:creationId xmlns:p14="http://schemas.microsoft.com/office/powerpoint/2010/main" val="2515203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649BBC6-D04F-4C1F-86E7-55D02E2C6584}"/>
              </a:ext>
            </a:extLst>
          </p:cNvPr>
          <p:cNvSpPr/>
          <p:nvPr/>
        </p:nvSpPr>
        <p:spPr>
          <a:xfrm>
            <a:off x="437535" y="208315"/>
            <a:ext cx="11572568" cy="461665"/>
          </a:xfrm>
          <a:prstGeom prst="rect">
            <a:avLst/>
          </a:prstGeom>
        </p:spPr>
        <p:txBody>
          <a:bodyPr wrap="square">
            <a:spAutoFit/>
          </a:bodyPr>
          <a:lstStyle/>
          <a:p>
            <a:pPr algn="ctr"/>
            <a:r>
              <a:rPr lang="pt-BR" sz="2400" b="1" dirty="0">
                <a:effectLst>
                  <a:outerShdw blurRad="38100" dist="38100" dir="2700000" algn="tl">
                    <a:srgbClr val="000000">
                      <a:alpha val="43137"/>
                    </a:srgbClr>
                  </a:outerShdw>
                </a:effectLst>
              </a:rPr>
              <a:t>A equação de Clapeyron reuniu as equações de Boyle-Mariotte, Gay Lussac e Charles. </a:t>
            </a:r>
          </a:p>
        </p:txBody>
      </p:sp>
      <p:sp>
        <p:nvSpPr>
          <p:cNvPr id="3" name="Retângulo 2">
            <a:extLst>
              <a:ext uri="{FF2B5EF4-FFF2-40B4-BE49-F238E27FC236}">
                <a16:creationId xmlns:a16="http://schemas.microsoft.com/office/drawing/2014/main" id="{DEEAAC12-23AF-4724-A843-A7F86B2EDE27}"/>
              </a:ext>
            </a:extLst>
          </p:cNvPr>
          <p:cNvSpPr/>
          <p:nvPr/>
        </p:nvSpPr>
        <p:spPr>
          <a:xfrm>
            <a:off x="950795" y="894649"/>
            <a:ext cx="4043992" cy="369332"/>
          </a:xfrm>
          <a:prstGeom prst="rect">
            <a:avLst/>
          </a:prstGeom>
        </p:spPr>
        <p:txBody>
          <a:bodyPr wrap="none">
            <a:spAutoFit/>
          </a:bodyPr>
          <a:lstStyle/>
          <a:p>
            <a:pPr marL="342900" indent="-342900">
              <a:buFont typeface="+mj-lt"/>
              <a:buAutoNum type="arabicPeriod"/>
            </a:pPr>
            <a:r>
              <a:rPr lang="pt-BR" dirty="0"/>
              <a:t>Boyle-Mariotte = processo isotérmico</a:t>
            </a:r>
          </a:p>
        </p:txBody>
      </p:sp>
      <p:sp>
        <p:nvSpPr>
          <p:cNvPr id="4" name="Seta: para a Direita 3">
            <a:extLst>
              <a:ext uri="{FF2B5EF4-FFF2-40B4-BE49-F238E27FC236}">
                <a16:creationId xmlns:a16="http://schemas.microsoft.com/office/drawing/2014/main" id="{C1075BC6-6E7F-4F51-8815-0E01ECA457A9}"/>
              </a:ext>
            </a:extLst>
          </p:cNvPr>
          <p:cNvSpPr/>
          <p:nvPr/>
        </p:nvSpPr>
        <p:spPr>
          <a:xfrm>
            <a:off x="5129912" y="986982"/>
            <a:ext cx="1229032" cy="184666"/>
          </a:xfrm>
          <a:prstGeom prst="rightArrow">
            <a:avLst/>
          </a:prstGeom>
          <a:solidFill>
            <a:srgbClr val="E200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5" name="Objeto 4">
            <a:extLst>
              <a:ext uri="{FF2B5EF4-FFF2-40B4-BE49-F238E27FC236}">
                <a16:creationId xmlns:a16="http://schemas.microsoft.com/office/drawing/2014/main" id="{029F5E65-13FD-4ACD-82A2-C127178F4786}"/>
              </a:ext>
            </a:extLst>
          </p:cNvPr>
          <p:cNvGraphicFramePr>
            <a:graphicFrameLocks noChangeAspect="1"/>
          </p:cNvGraphicFramePr>
          <p:nvPr>
            <p:extLst>
              <p:ext uri="{D42A27DB-BD31-4B8C-83A1-F6EECF244321}">
                <p14:modId xmlns:p14="http://schemas.microsoft.com/office/powerpoint/2010/main" val="2114465326"/>
              </p:ext>
            </p:extLst>
          </p:nvPr>
        </p:nvGraphicFramePr>
        <p:xfrm>
          <a:off x="6574230" y="894649"/>
          <a:ext cx="2100576" cy="369332"/>
        </p:xfrm>
        <a:graphic>
          <a:graphicData uri="http://schemas.openxmlformats.org/presentationml/2006/ole">
            <mc:AlternateContent xmlns:mc="http://schemas.openxmlformats.org/markup-compatibility/2006">
              <mc:Choice xmlns:v="urn:schemas-microsoft-com:vml" Requires="v">
                <p:oleObj spid="_x0000_s12357" name="Equation" r:id="rId3" imgW="1155600" imgH="203040" progId="Equation.DSMT4">
                  <p:embed/>
                </p:oleObj>
              </mc:Choice>
              <mc:Fallback>
                <p:oleObj name="Equation" r:id="rId3" imgW="1155600" imgH="203040" progId="Equation.DSMT4">
                  <p:embed/>
                  <p:pic>
                    <p:nvPicPr>
                      <p:cNvPr id="0" name=""/>
                      <p:cNvPicPr/>
                      <p:nvPr/>
                    </p:nvPicPr>
                    <p:blipFill>
                      <a:blip r:embed="rId4"/>
                      <a:stretch>
                        <a:fillRect/>
                      </a:stretch>
                    </p:blipFill>
                    <p:spPr>
                      <a:xfrm>
                        <a:off x="6574230" y="894649"/>
                        <a:ext cx="2100576" cy="369332"/>
                      </a:xfrm>
                      <a:prstGeom prst="rect">
                        <a:avLst/>
                      </a:prstGeom>
                    </p:spPr>
                  </p:pic>
                </p:oleObj>
              </mc:Fallback>
            </mc:AlternateContent>
          </a:graphicData>
        </a:graphic>
      </p:graphicFrame>
      <p:sp>
        <p:nvSpPr>
          <p:cNvPr id="6" name="Retângulo 5">
            <a:extLst>
              <a:ext uri="{FF2B5EF4-FFF2-40B4-BE49-F238E27FC236}">
                <a16:creationId xmlns:a16="http://schemas.microsoft.com/office/drawing/2014/main" id="{2D86C28A-FC7D-4956-B979-5D30F16EC3F3}"/>
              </a:ext>
            </a:extLst>
          </p:cNvPr>
          <p:cNvSpPr/>
          <p:nvPr/>
        </p:nvSpPr>
        <p:spPr>
          <a:xfrm>
            <a:off x="950795" y="1579900"/>
            <a:ext cx="3521798" cy="369332"/>
          </a:xfrm>
          <a:prstGeom prst="rect">
            <a:avLst/>
          </a:prstGeom>
        </p:spPr>
        <p:txBody>
          <a:bodyPr wrap="none">
            <a:spAutoFit/>
          </a:bodyPr>
          <a:lstStyle/>
          <a:p>
            <a:pPr marL="342900" indent="-342900">
              <a:buFont typeface="+mj-lt"/>
              <a:buAutoNum type="arabicPeriod" startAt="2"/>
            </a:pPr>
            <a:r>
              <a:rPr lang="pt-BR" dirty="0"/>
              <a:t>Gay-Lussac = processo isobárico</a:t>
            </a:r>
          </a:p>
        </p:txBody>
      </p:sp>
      <p:sp>
        <p:nvSpPr>
          <p:cNvPr id="7" name="Seta: para a Direita 6">
            <a:extLst>
              <a:ext uri="{FF2B5EF4-FFF2-40B4-BE49-F238E27FC236}">
                <a16:creationId xmlns:a16="http://schemas.microsoft.com/office/drawing/2014/main" id="{7928EA98-8AB7-463F-B584-643ADF441F4C}"/>
              </a:ext>
            </a:extLst>
          </p:cNvPr>
          <p:cNvSpPr/>
          <p:nvPr/>
        </p:nvSpPr>
        <p:spPr>
          <a:xfrm>
            <a:off x="5129912" y="1672233"/>
            <a:ext cx="1229032" cy="184666"/>
          </a:xfrm>
          <a:prstGeom prst="rightArrow">
            <a:avLst/>
          </a:prstGeom>
          <a:solidFill>
            <a:srgbClr val="E200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8" name="Objeto 7">
            <a:extLst>
              <a:ext uri="{FF2B5EF4-FFF2-40B4-BE49-F238E27FC236}">
                <a16:creationId xmlns:a16="http://schemas.microsoft.com/office/drawing/2014/main" id="{147CB129-0E68-43F9-A781-B4ACA33AA5FB}"/>
              </a:ext>
            </a:extLst>
          </p:cNvPr>
          <p:cNvGraphicFramePr>
            <a:graphicFrameLocks noChangeAspect="1"/>
          </p:cNvGraphicFramePr>
          <p:nvPr>
            <p:extLst>
              <p:ext uri="{D42A27DB-BD31-4B8C-83A1-F6EECF244321}">
                <p14:modId xmlns:p14="http://schemas.microsoft.com/office/powerpoint/2010/main" val="3236207692"/>
              </p:ext>
            </p:extLst>
          </p:nvPr>
        </p:nvGraphicFramePr>
        <p:xfrm>
          <a:off x="6747063" y="1395060"/>
          <a:ext cx="1754187" cy="739775"/>
        </p:xfrm>
        <a:graphic>
          <a:graphicData uri="http://schemas.openxmlformats.org/presentationml/2006/ole">
            <mc:AlternateContent xmlns:mc="http://schemas.openxmlformats.org/markup-compatibility/2006">
              <mc:Choice xmlns:v="urn:schemas-microsoft-com:vml" Requires="v">
                <p:oleObj spid="_x0000_s12358" name="Equation" r:id="rId5" imgW="965160" imgH="406080" progId="Equation.DSMT4">
                  <p:embed/>
                </p:oleObj>
              </mc:Choice>
              <mc:Fallback>
                <p:oleObj name="Equation" r:id="rId5" imgW="965160" imgH="406080" progId="Equation.DSMT4">
                  <p:embed/>
                  <p:pic>
                    <p:nvPicPr>
                      <p:cNvPr id="5" name="Objeto 4">
                        <a:extLst>
                          <a:ext uri="{FF2B5EF4-FFF2-40B4-BE49-F238E27FC236}">
                            <a16:creationId xmlns:a16="http://schemas.microsoft.com/office/drawing/2014/main" id="{029F5E65-13FD-4ACD-82A2-C127178F4786}"/>
                          </a:ext>
                        </a:extLst>
                      </p:cNvPr>
                      <p:cNvPicPr/>
                      <p:nvPr/>
                    </p:nvPicPr>
                    <p:blipFill>
                      <a:blip r:embed="rId6"/>
                      <a:stretch>
                        <a:fillRect/>
                      </a:stretch>
                    </p:blipFill>
                    <p:spPr>
                      <a:xfrm>
                        <a:off x="6747063" y="1395060"/>
                        <a:ext cx="1754187" cy="739775"/>
                      </a:xfrm>
                      <a:prstGeom prst="rect">
                        <a:avLst/>
                      </a:prstGeom>
                    </p:spPr>
                  </p:pic>
                </p:oleObj>
              </mc:Fallback>
            </mc:AlternateContent>
          </a:graphicData>
        </a:graphic>
      </p:graphicFrame>
      <p:sp>
        <p:nvSpPr>
          <p:cNvPr id="9" name="Retângulo 8">
            <a:extLst>
              <a:ext uri="{FF2B5EF4-FFF2-40B4-BE49-F238E27FC236}">
                <a16:creationId xmlns:a16="http://schemas.microsoft.com/office/drawing/2014/main" id="{F1D05EB2-42FD-4A75-AA01-14A9A7E9569B}"/>
              </a:ext>
            </a:extLst>
          </p:cNvPr>
          <p:cNvSpPr/>
          <p:nvPr/>
        </p:nvSpPr>
        <p:spPr>
          <a:xfrm>
            <a:off x="950795" y="2337978"/>
            <a:ext cx="5045548" cy="369332"/>
          </a:xfrm>
          <a:prstGeom prst="rect">
            <a:avLst/>
          </a:prstGeom>
        </p:spPr>
        <p:txBody>
          <a:bodyPr wrap="none">
            <a:spAutoFit/>
          </a:bodyPr>
          <a:lstStyle/>
          <a:p>
            <a:pPr marL="342900" indent="-342900">
              <a:buFont typeface="+mj-lt"/>
              <a:buAutoNum type="arabicPeriod" startAt="3"/>
            </a:pPr>
            <a:r>
              <a:rPr lang="pt-BR" dirty="0"/>
              <a:t>Charles = processo isocórico (ou isovolumétrico)</a:t>
            </a:r>
          </a:p>
        </p:txBody>
      </p:sp>
      <p:sp>
        <p:nvSpPr>
          <p:cNvPr id="10" name="Seta: para a Direita 9">
            <a:extLst>
              <a:ext uri="{FF2B5EF4-FFF2-40B4-BE49-F238E27FC236}">
                <a16:creationId xmlns:a16="http://schemas.microsoft.com/office/drawing/2014/main" id="{B8D4D648-A350-4ED8-B8ED-6F8453449617}"/>
              </a:ext>
            </a:extLst>
          </p:cNvPr>
          <p:cNvSpPr/>
          <p:nvPr/>
        </p:nvSpPr>
        <p:spPr>
          <a:xfrm>
            <a:off x="6191798" y="2430311"/>
            <a:ext cx="1229032" cy="184666"/>
          </a:xfrm>
          <a:prstGeom prst="rightArrow">
            <a:avLst/>
          </a:prstGeom>
          <a:solidFill>
            <a:srgbClr val="E200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1" name="Objeto 10">
            <a:extLst>
              <a:ext uri="{FF2B5EF4-FFF2-40B4-BE49-F238E27FC236}">
                <a16:creationId xmlns:a16="http://schemas.microsoft.com/office/drawing/2014/main" id="{DDF631C7-65DA-402A-BB60-BF2D3E12BE33}"/>
              </a:ext>
            </a:extLst>
          </p:cNvPr>
          <p:cNvGraphicFramePr>
            <a:graphicFrameLocks noChangeAspect="1"/>
          </p:cNvGraphicFramePr>
          <p:nvPr>
            <p:extLst>
              <p:ext uri="{D42A27DB-BD31-4B8C-83A1-F6EECF244321}">
                <p14:modId xmlns:p14="http://schemas.microsoft.com/office/powerpoint/2010/main" val="3873078749"/>
              </p:ext>
            </p:extLst>
          </p:nvPr>
        </p:nvGraphicFramePr>
        <p:xfrm>
          <a:off x="7820213" y="2153517"/>
          <a:ext cx="1731962" cy="739775"/>
        </p:xfrm>
        <a:graphic>
          <a:graphicData uri="http://schemas.openxmlformats.org/presentationml/2006/ole">
            <mc:AlternateContent xmlns:mc="http://schemas.openxmlformats.org/markup-compatibility/2006">
              <mc:Choice xmlns:v="urn:schemas-microsoft-com:vml" Requires="v">
                <p:oleObj spid="_x0000_s12359" name="Equation" r:id="rId7" imgW="952200" imgH="406080" progId="Equation.DSMT4">
                  <p:embed/>
                </p:oleObj>
              </mc:Choice>
              <mc:Fallback>
                <p:oleObj name="Equation" r:id="rId7" imgW="952200" imgH="406080" progId="Equation.DSMT4">
                  <p:embed/>
                  <p:pic>
                    <p:nvPicPr>
                      <p:cNvPr id="8" name="Objeto 7">
                        <a:extLst>
                          <a:ext uri="{FF2B5EF4-FFF2-40B4-BE49-F238E27FC236}">
                            <a16:creationId xmlns:a16="http://schemas.microsoft.com/office/drawing/2014/main" id="{147CB129-0E68-43F9-A781-B4ACA33AA5FB}"/>
                          </a:ext>
                        </a:extLst>
                      </p:cNvPr>
                      <p:cNvPicPr/>
                      <p:nvPr/>
                    </p:nvPicPr>
                    <p:blipFill>
                      <a:blip r:embed="rId8"/>
                      <a:stretch>
                        <a:fillRect/>
                      </a:stretch>
                    </p:blipFill>
                    <p:spPr>
                      <a:xfrm>
                        <a:off x="7820213" y="2153517"/>
                        <a:ext cx="1731962" cy="739775"/>
                      </a:xfrm>
                      <a:prstGeom prst="rect">
                        <a:avLst/>
                      </a:prstGeom>
                    </p:spPr>
                  </p:pic>
                </p:oleObj>
              </mc:Fallback>
            </mc:AlternateContent>
          </a:graphicData>
        </a:graphic>
      </p:graphicFrame>
      <p:sp>
        <p:nvSpPr>
          <p:cNvPr id="12" name="Retângulo 11">
            <a:extLst>
              <a:ext uri="{FF2B5EF4-FFF2-40B4-BE49-F238E27FC236}">
                <a16:creationId xmlns:a16="http://schemas.microsoft.com/office/drawing/2014/main" id="{A7670AB3-EF78-425D-8551-9C15B53C2C17}"/>
              </a:ext>
            </a:extLst>
          </p:cNvPr>
          <p:cNvSpPr/>
          <p:nvPr/>
        </p:nvSpPr>
        <p:spPr>
          <a:xfrm>
            <a:off x="443074" y="2888944"/>
            <a:ext cx="7838444" cy="1200329"/>
          </a:xfrm>
          <a:prstGeom prst="rect">
            <a:avLst/>
          </a:prstGeom>
        </p:spPr>
        <p:txBody>
          <a:bodyPr wrap="square">
            <a:spAutoFit/>
          </a:bodyPr>
          <a:lstStyle/>
          <a:p>
            <a:pPr algn="ctr"/>
            <a:r>
              <a:rPr lang="pt-BR" sz="2400" b="1" dirty="0">
                <a:effectLst>
                  <a:outerShdw blurRad="38100" dist="38100" dir="2700000" algn="tl">
                    <a:srgbClr val="000000">
                      <a:alpha val="43137"/>
                    </a:srgbClr>
                  </a:outerShdw>
                </a:effectLst>
              </a:rPr>
              <a:t>A pressão absoluta é aquela lida no barômetro e que adota como zero o vácuo absoluto, ou seja, local com ausência total de matéria.</a:t>
            </a:r>
          </a:p>
        </p:txBody>
      </p:sp>
      <p:pic>
        <p:nvPicPr>
          <p:cNvPr id="13" name="Picture 4" descr="http://www.escoladavida.eng.br/mecflubasica/torri2.gif">
            <a:extLst>
              <a:ext uri="{FF2B5EF4-FFF2-40B4-BE49-F238E27FC236}">
                <a16:creationId xmlns:a16="http://schemas.microsoft.com/office/drawing/2014/main" id="{778C16A6-6CE4-4228-B6DB-34B56F5BA820}"/>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88679" y="3878672"/>
            <a:ext cx="2686050" cy="2238375"/>
          </a:xfrm>
          <a:prstGeom prst="rect">
            <a:avLst/>
          </a:prstGeom>
          <a:solidFill>
            <a:srgbClr val="189D8B"/>
          </a:solidFill>
        </p:spPr>
      </p:pic>
      <p:graphicFrame>
        <p:nvGraphicFramePr>
          <p:cNvPr id="14" name="Objeto 13">
            <a:extLst>
              <a:ext uri="{FF2B5EF4-FFF2-40B4-BE49-F238E27FC236}">
                <a16:creationId xmlns:a16="http://schemas.microsoft.com/office/drawing/2014/main" id="{44B35035-5062-4213-A491-BBC637A5FBF7}"/>
              </a:ext>
            </a:extLst>
          </p:cNvPr>
          <p:cNvGraphicFramePr>
            <a:graphicFrameLocks noChangeAspect="1"/>
          </p:cNvGraphicFramePr>
          <p:nvPr>
            <p:extLst>
              <p:ext uri="{D42A27DB-BD31-4B8C-83A1-F6EECF244321}">
                <p14:modId xmlns:p14="http://schemas.microsoft.com/office/powerpoint/2010/main" val="2108762685"/>
              </p:ext>
            </p:extLst>
          </p:nvPr>
        </p:nvGraphicFramePr>
        <p:xfrm>
          <a:off x="4910395" y="4642793"/>
          <a:ext cx="2171896" cy="542974"/>
        </p:xfrm>
        <a:graphic>
          <a:graphicData uri="http://schemas.openxmlformats.org/presentationml/2006/ole">
            <mc:AlternateContent xmlns:mc="http://schemas.openxmlformats.org/markup-compatibility/2006">
              <mc:Choice xmlns:v="urn:schemas-microsoft-com:vml" Requires="v">
                <p:oleObj spid="_x0000_s12360" name="Equation" r:id="rId10" imgW="1015920" imgH="253800" progId="Equation.DSMT4">
                  <p:embed/>
                </p:oleObj>
              </mc:Choice>
              <mc:Fallback>
                <p:oleObj name="Equation" r:id="rId10" imgW="1015920" imgH="253800" progId="Equation.DSMT4">
                  <p:embed/>
                  <p:pic>
                    <p:nvPicPr>
                      <p:cNvPr id="8" name="Objeto 7">
                        <a:extLst>
                          <a:ext uri="{FF2B5EF4-FFF2-40B4-BE49-F238E27FC236}">
                            <a16:creationId xmlns:a16="http://schemas.microsoft.com/office/drawing/2014/main" id="{128F6C0F-B40D-43EB-9BB0-8D58AA808B31}"/>
                          </a:ext>
                        </a:extLst>
                      </p:cNvPr>
                      <p:cNvPicPr/>
                      <p:nvPr/>
                    </p:nvPicPr>
                    <p:blipFill>
                      <a:blip r:embed="rId11"/>
                      <a:stretch>
                        <a:fillRect/>
                      </a:stretch>
                    </p:blipFill>
                    <p:spPr>
                      <a:xfrm>
                        <a:off x="4910395" y="4642793"/>
                        <a:ext cx="2171896" cy="542974"/>
                      </a:xfrm>
                      <a:prstGeom prst="rect">
                        <a:avLst/>
                      </a:prstGeom>
                    </p:spPr>
                  </p:pic>
                </p:oleObj>
              </mc:Fallback>
            </mc:AlternateContent>
          </a:graphicData>
        </a:graphic>
      </p:graphicFrame>
      <p:pic>
        <p:nvPicPr>
          <p:cNvPr id="18" name="Imagem 17">
            <a:extLst>
              <a:ext uri="{FF2B5EF4-FFF2-40B4-BE49-F238E27FC236}">
                <a16:creationId xmlns:a16="http://schemas.microsoft.com/office/drawing/2014/main" id="{43FCFA94-0EFD-4C6D-82E7-D30080BB915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38326" y="2707310"/>
            <a:ext cx="3734124" cy="3505504"/>
          </a:xfrm>
          <a:prstGeom prst="rect">
            <a:avLst/>
          </a:prstGeom>
        </p:spPr>
      </p:pic>
      <p:sp>
        <p:nvSpPr>
          <p:cNvPr id="19" name="CaixaDeTexto 18">
            <a:extLst>
              <a:ext uri="{FF2B5EF4-FFF2-40B4-BE49-F238E27FC236}">
                <a16:creationId xmlns:a16="http://schemas.microsoft.com/office/drawing/2014/main" id="{80980C27-AA56-446E-8646-723A1F65E8A1}"/>
              </a:ext>
            </a:extLst>
          </p:cNvPr>
          <p:cNvSpPr txBox="1"/>
          <p:nvPr/>
        </p:nvSpPr>
        <p:spPr>
          <a:xfrm>
            <a:off x="8630531" y="3001509"/>
            <a:ext cx="1731962" cy="1754326"/>
          </a:xfrm>
          <a:prstGeom prst="rect">
            <a:avLst/>
          </a:prstGeom>
          <a:noFill/>
        </p:spPr>
        <p:txBody>
          <a:bodyPr wrap="square" rtlCol="0">
            <a:spAutoFit/>
          </a:bodyPr>
          <a:lstStyle/>
          <a:p>
            <a:pPr algn="ctr"/>
            <a:r>
              <a:rPr lang="pt-BR" dirty="0">
                <a:solidFill>
                  <a:schemeClr val="bg1"/>
                </a:solidFill>
              </a:rPr>
              <a:t>Nesta escala só existem pressões positivas, teoricamente pode ser nula.</a:t>
            </a:r>
          </a:p>
        </p:txBody>
      </p:sp>
    </p:spTree>
    <p:extLst>
      <p:ext uri="{BB962C8B-B14F-4D97-AF65-F5344CB8AC3E}">
        <p14:creationId xmlns:p14="http://schemas.microsoft.com/office/powerpoint/2010/main" val="426920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par>
                                <p:cTn id="56" presetID="16" presetClass="entr" presetSubtype="21"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arn(inVertical)">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7" grpId="0" animBg="1"/>
      <p:bldP spid="9" grpId="0"/>
      <p:bldP spid="10" grpId="0" animBg="1"/>
      <p:bldP spid="12"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4D3358B-2126-4873-B92D-E74D05FBA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80" y="0"/>
            <a:ext cx="6400799" cy="6400799"/>
          </a:xfrm>
          <a:prstGeom prst="rect">
            <a:avLst/>
          </a:prstGeom>
        </p:spPr>
      </p:pic>
      <p:sp>
        <p:nvSpPr>
          <p:cNvPr id="4" name="Retângulo 3">
            <a:extLst>
              <a:ext uri="{FF2B5EF4-FFF2-40B4-BE49-F238E27FC236}">
                <a16:creationId xmlns:a16="http://schemas.microsoft.com/office/drawing/2014/main" id="{FDD81DF3-90C0-436C-B1F9-DB8C3B32DF63}"/>
              </a:ext>
            </a:extLst>
          </p:cNvPr>
          <p:cNvSpPr/>
          <p:nvPr/>
        </p:nvSpPr>
        <p:spPr>
          <a:xfrm>
            <a:off x="3377379" y="983225"/>
            <a:ext cx="2177844" cy="2800767"/>
          </a:xfrm>
          <a:prstGeom prst="rect">
            <a:avLst/>
          </a:prstGeom>
        </p:spPr>
        <p:txBody>
          <a:bodyPr wrap="square">
            <a:spAutoFit/>
          </a:bodyPr>
          <a:lstStyle/>
          <a:p>
            <a:pPr algn="ctr"/>
            <a:r>
              <a:rPr lang="pt-BR" sz="1600" dirty="0">
                <a:solidFill>
                  <a:schemeClr val="bg1"/>
                </a:solidFill>
              </a:rPr>
              <a:t>Para estudar o comportamento de um corpo submetido a uma força qualquer, é vantajoso se considerar o quociente força pela área da superfície onde ela é exercida, a este quociente denominamos de tensão. </a:t>
            </a:r>
          </a:p>
        </p:txBody>
      </p:sp>
      <p:pic>
        <p:nvPicPr>
          <p:cNvPr id="13314" name="Picture 2">
            <a:extLst>
              <a:ext uri="{FF2B5EF4-FFF2-40B4-BE49-F238E27FC236}">
                <a16:creationId xmlns:a16="http://schemas.microsoft.com/office/drawing/2014/main" id="{7DA65682-D059-4166-BF35-F2A44EAEB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3172" y="2789685"/>
            <a:ext cx="3714596" cy="3134399"/>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3E34FCCB-9B5B-4836-B31C-76EE0AF8E8CC}"/>
              </a:ext>
            </a:extLst>
          </p:cNvPr>
          <p:cNvSpPr/>
          <p:nvPr/>
        </p:nvSpPr>
        <p:spPr>
          <a:xfrm>
            <a:off x="6479456" y="558645"/>
            <a:ext cx="5211098" cy="1754326"/>
          </a:xfrm>
          <a:prstGeom prst="rect">
            <a:avLst/>
          </a:prstGeom>
        </p:spPr>
        <p:txBody>
          <a:bodyPr wrap="square">
            <a:spAutoFit/>
          </a:bodyPr>
          <a:lstStyle/>
          <a:p>
            <a:pPr algn="ctr"/>
            <a:r>
              <a:rPr lang="pt-BR" b="1" dirty="0">
                <a:effectLst>
                  <a:outerShdw blurRad="38100" dist="38100" dir="2700000" algn="tl">
                    <a:srgbClr val="000000">
                      <a:alpha val="43137"/>
                    </a:srgbClr>
                  </a:outerShdw>
                </a:effectLst>
              </a:rPr>
              <a:t>Na mecânica as principais tensões são:  tensão de tração (tende a alongar o corpo), tensão de pressão (tende a comprimir o corpo) e tensão tangencial, também denominada de tensão de cisalhamento (tende a cortar (cisalhar) o corpo), respectivamente (a), (b) e (c) da figura a seguir.</a:t>
            </a:r>
          </a:p>
        </p:txBody>
      </p:sp>
      <p:graphicFrame>
        <p:nvGraphicFramePr>
          <p:cNvPr id="6" name="Objeto 5">
            <a:extLst>
              <a:ext uri="{FF2B5EF4-FFF2-40B4-BE49-F238E27FC236}">
                <a16:creationId xmlns:a16="http://schemas.microsoft.com/office/drawing/2014/main" id="{9AB8AEF9-E27A-426F-8589-47D9D337CC73}"/>
              </a:ext>
            </a:extLst>
          </p:cNvPr>
          <p:cNvGraphicFramePr>
            <a:graphicFrameLocks noChangeAspect="1"/>
          </p:cNvGraphicFramePr>
          <p:nvPr>
            <p:extLst>
              <p:ext uri="{D42A27DB-BD31-4B8C-83A1-F6EECF244321}">
                <p14:modId xmlns:p14="http://schemas.microsoft.com/office/powerpoint/2010/main" val="1175942042"/>
              </p:ext>
            </p:extLst>
          </p:nvPr>
        </p:nvGraphicFramePr>
        <p:xfrm>
          <a:off x="3052709" y="4975257"/>
          <a:ext cx="1607781" cy="651253"/>
        </p:xfrm>
        <a:graphic>
          <a:graphicData uri="http://schemas.openxmlformats.org/presentationml/2006/ole">
            <mc:AlternateContent xmlns:mc="http://schemas.openxmlformats.org/markup-compatibility/2006">
              <mc:Choice xmlns:v="urn:schemas-microsoft-com:vml" Requires="v">
                <p:oleObj spid="_x0000_s13324" name="Equation" r:id="rId5" imgW="1002960" imgH="406080" progId="Equation.DSMT4">
                  <p:embed/>
                </p:oleObj>
              </mc:Choice>
              <mc:Fallback>
                <p:oleObj name="Equation" r:id="rId5" imgW="1002960" imgH="406080" progId="Equation.DSMT4">
                  <p:embed/>
                  <p:pic>
                    <p:nvPicPr>
                      <p:cNvPr id="0" name=""/>
                      <p:cNvPicPr/>
                      <p:nvPr/>
                    </p:nvPicPr>
                    <p:blipFill>
                      <a:blip r:embed="rId6"/>
                      <a:stretch>
                        <a:fillRect/>
                      </a:stretch>
                    </p:blipFill>
                    <p:spPr>
                      <a:xfrm>
                        <a:off x="3052709" y="4975257"/>
                        <a:ext cx="1607781" cy="651253"/>
                      </a:xfrm>
                      <a:prstGeom prst="rect">
                        <a:avLst/>
                      </a:prstGeom>
                    </p:spPr>
                  </p:pic>
                </p:oleObj>
              </mc:Fallback>
            </mc:AlternateContent>
          </a:graphicData>
        </a:graphic>
      </p:graphicFrame>
    </p:spTree>
    <p:extLst>
      <p:ext uri="{BB962C8B-B14F-4D97-AF65-F5344CB8AC3E}">
        <p14:creationId xmlns:p14="http://schemas.microsoft.com/office/powerpoint/2010/main" val="73890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arn(inVertical)">
                                      <p:cBhvr>
                                        <p:cTn id="12"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objeto&#10;&#10;Descrição gerada automaticamente">
            <a:extLst>
              <a:ext uri="{FF2B5EF4-FFF2-40B4-BE49-F238E27FC236}">
                <a16:creationId xmlns:a16="http://schemas.microsoft.com/office/drawing/2014/main" id="{5D8F73F9-F7AB-4D56-BF2D-E334ED89D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537" y="1730789"/>
            <a:ext cx="4611637" cy="4611637"/>
          </a:xfrm>
          <a:prstGeom prst="rect">
            <a:avLst/>
          </a:prstGeom>
        </p:spPr>
      </p:pic>
      <p:sp>
        <p:nvSpPr>
          <p:cNvPr id="6" name="Retângulo 5">
            <a:extLst>
              <a:ext uri="{FF2B5EF4-FFF2-40B4-BE49-F238E27FC236}">
                <a16:creationId xmlns:a16="http://schemas.microsoft.com/office/drawing/2014/main" id="{B717D26D-0592-4A08-88DA-4510C995C00D}"/>
              </a:ext>
            </a:extLst>
          </p:cNvPr>
          <p:cNvSpPr/>
          <p:nvPr/>
        </p:nvSpPr>
        <p:spPr>
          <a:xfrm>
            <a:off x="1762478" y="3602659"/>
            <a:ext cx="2357377" cy="369332"/>
          </a:xfrm>
          <a:prstGeom prst="rect">
            <a:avLst/>
          </a:prstGeom>
        </p:spPr>
        <p:txBody>
          <a:bodyPr wrap="none">
            <a:spAutoFit/>
          </a:bodyPr>
          <a:lstStyle/>
          <a:p>
            <a:r>
              <a:rPr lang="pt-BR" b="1" dirty="0">
                <a:solidFill>
                  <a:srgbClr val="2B1C10"/>
                </a:solidFill>
              </a:rPr>
              <a:t>Princípio da aderência </a:t>
            </a:r>
          </a:p>
        </p:txBody>
      </p:sp>
      <p:sp>
        <p:nvSpPr>
          <p:cNvPr id="7" name="Retângulo 6">
            <a:extLst>
              <a:ext uri="{FF2B5EF4-FFF2-40B4-BE49-F238E27FC236}">
                <a16:creationId xmlns:a16="http://schemas.microsoft.com/office/drawing/2014/main" id="{4C876548-9CEA-483B-839A-1998059A9AFF}"/>
              </a:ext>
            </a:extLst>
          </p:cNvPr>
          <p:cNvSpPr/>
          <p:nvPr/>
        </p:nvSpPr>
        <p:spPr>
          <a:xfrm>
            <a:off x="1846015" y="4153046"/>
            <a:ext cx="1964302" cy="1754326"/>
          </a:xfrm>
          <a:prstGeom prst="rect">
            <a:avLst/>
          </a:prstGeom>
        </p:spPr>
        <p:txBody>
          <a:bodyPr wrap="square">
            <a:spAutoFit/>
          </a:bodyPr>
          <a:lstStyle/>
          <a:p>
            <a:pPr algn="ctr"/>
            <a:r>
              <a:rPr lang="pt-BR" dirty="0">
                <a:solidFill>
                  <a:srgbClr val="000000"/>
                </a:solidFill>
              </a:rPr>
              <a:t>O fluido em contato com uma superfície sólida tem a velocidade igual a da superfície. </a:t>
            </a:r>
          </a:p>
        </p:txBody>
      </p:sp>
      <p:sp>
        <p:nvSpPr>
          <p:cNvPr id="8" name="Retângulo 7">
            <a:extLst>
              <a:ext uri="{FF2B5EF4-FFF2-40B4-BE49-F238E27FC236}">
                <a16:creationId xmlns:a16="http://schemas.microsoft.com/office/drawing/2014/main" id="{E9DC34A0-4DAD-4195-A179-4E8E92EE43F8}"/>
              </a:ext>
            </a:extLst>
          </p:cNvPr>
          <p:cNvSpPr/>
          <p:nvPr/>
        </p:nvSpPr>
        <p:spPr>
          <a:xfrm>
            <a:off x="8694174" y="3050985"/>
            <a:ext cx="2869953" cy="369332"/>
          </a:xfrm>
          <a:prstGeom prst="rect">
            <a:avLst/>
          </a:prstGeom>
        </p:spPr>
        <p:txBody>
          <a:bodyPr wrap="none">
            <a:spAutoFit/>
          </a:bodyPr>
          <a:lstStyle/>
          <a:p>
            <a:r>
              <a:rPr lang="pt-BR" b="1" dirty="0">
                <a:solidFill>
                  <a:srgbClr val="386AB3"/>
                </a:solidFill>
              </a:rPr>
              <a:t>Experiência das duas placas </a:t>
            </a:r>
          </a:p>
        </p:txBody>
      </p:sp>
      <p:sp>
        <p:nvSpPr>
          <p:cNvPr id="9" name="Retângulo 8">
            <a:extLst>
              <a:ext uri="{FF2B5EF4-FFF2-40B4-BE49-F238E27FC236}">
                <a16:creationId xmlns:a16="http://schemas.microsoft.com/office/drawing/2014/main" id="{ADFDE0CC-2E0B-41F6-97B2-3F8BE1C161FD}"/>
              </a:ext>
            </a:extLst>
          </p:cNvPr>
          <p:cNvSpPr/>
          <p:nvPr/>
        </p:nvSpPr>
        <p:spPr>
          <a:xfrm>
            <a:off x="8694174" y="3599048"/>
            <a:ext cx="2939845" cy="2308324"/>
          </a:xfrm>
          <a:prstGeom prst="rect">
            <a:avLst/>
          </a:prstGeom>
        </p:spPr>
        <p:txBody>
          <a:bodyPr wrap="square">
            <a:spAutoFit/>
          </a:bodyPr>
          <a:lstStyle/>
          <a:p>
            <a:pPr algn="ctr"/>
            <a:r>
              <a:rPr lang="pt-BR" dirty="0">
                <a:solidFill>
                  <a:srgbClr val="386AB3"/>
                </a:solidFill>
              </a:rPr>
              <a:t>Consideramos duas placas com comprimentos e larguras infinitas, que estão separadas entre si por um fluido lubrificante, sendo que a placa inferior está fixa e a placa superior livre e onde se aplica uma força F.</a:t>
            </a:r>
          </a:p>
        </p:txBody>
      </p:sp>
      <p:pic>
        <p:nvPicPr>
          <p:cNvPr id="10" name="Imagem 9">
            <a:extLst>
              <a:ext uri="{FF2B5EF4-FFF2-40B4-BE49-F238E27FC236}">
                <a16:creationId xmlns:a16="http://schemas.microsoft.com/office/drawing/2014/main" id="{C91DB44A-6E44-489E-811C-D613C4160777}"/>
              </a:ext>
            </a:extLst>
          </p:cNvPr>
          <p:cNvPicPr>
            <a:picLocks noChangeAspect="1"/>
          </p:cNvPicPr>
          <p:nvPr/>
        </p:nvPicPr>
        <p:blipFill>
          <a:blip r:embed="rId4"/>
          <a:stretch>
            <a:fillRect/>
          </a:stretch>
        </p:blipFill>
        <p:spPr>
          <a:xfrm>
            <a:off x="534347" y="146648"/>
            <a:ext cx="4587638" cy="1607959"/>
          </a:xfrm>
          <a:prstGeom prst="rect">
            <a:avLst/>
          </a:prstGeom>
        </p:spPr>
      </p:pic>
      <p:sp>
        <p:nvSpPr>
          <p:cNvPr id="11" name="Retângulo 10">
            <a:extLst>
              <a:ext uri="{FF2B5EF4-FFF2-40B4-BE49-F238E27FC236}">
                <a16:creationId xmlns:a16="http://schemas.microsoft.com/office/drawing/2014/main" id="{93E590D4-18DD-4A32-9BF2-143FDF20E095}"/>
              </a:ext>
            </a:extLst>
          </p:cNvPr>
          <p:cNvSpPr/>
          <p:nvPr/>
        </p:nvSpPr>
        <p:spPr>
          <a:xfrm>
            <a:off x="1309979" y="1773416"/>
            <a:ext cx="2733368" cy="1477328"/>
          </a:xfrm>
          <a:prstGeom prst="rect">
            <a:avLst/>
          </a:prstGeom>
        </p:spPr>
        <p:txBody>
          <a:bodyPr wrap="square">
            <a:spAutoFit/>
          </a:bodyPr>
          <a:lstStyle/>
          <a:p>
            <a:pPr algn="ctr"/>
            <a:r>
              <a:rPr lang="pt-BR" b="1" dirty="0">
                <a:solidFill>
                  <a:srgbClr val="FF0000"/>
                </a:solidFill>
              </a:rPr>
              <a:t>Decorrido um intervalo de tempo elementar </a:t>
            </a:r>
            <a:r>
              <a:rPr lang="pt-BR" b="1" dirty="0" err="1">
                <a:solidFill>
                  <a:srgbClr val="FF0000"/>
                </a:solidFill>
              </a:rPr>
              <a:t>dt</a:t>
            </a:r>
            <a:r>
              <a:rPr lang="pt-BR" b="1" dirty="0">
                <a:solidFill>
                  <a:srgbClr val="FF0000"/>
                </a:solidFill>
              </a:rPr>
              <a:t> a placa superior adquire uma velocidade </a:t>
            </a:r>
            <a:r>
              <a:rPr lang="pt-BR" b="1" dirty="0" err="1">
                <a:solidFill>
                  <a:srgbClr val="FF0000"/>
                </a:solidFill>
              </a:rPr>
              <a:t>v</a:t>
            </a:r>
            <a:r>
              <a:rPr lang="pt-BR" b="1" baseline="-25000" dirty="0" err="1">
                <a:solidFill>
                  <a:srgbClr val="FF0000"/>
                </a:solidFill>
              </a:rPr>
              <a:t>p</a:t>
            </a:r>
            <a:r>
              <a:rPr lang="pt-BR" b="1" dirty="0">
                <a:solidFill>
                  <a:srgbClr val="FF0000"/>
                </a:solidFill>
              </a:rPr>
              <a:t> constante</a:t>
            </a:r>
          </a:p>
        </p:txBody>
      </p:sp>
      <p:graphicFrame>
        <p:nvGraphicFramePr>
          <p:cNvPr id="12" name="Objeto 11">
            <a:extLst>
              <a:ext uri="{FF2B5EF4-FFF2-40B4-BE49-F238E27FC236}">
                <a16:creationId xmlns:a16="http://schemas.microsoft.com/office/drawing/2014/main" id="{AE3F0D75-9E3A-4045-B3D0-81DBF6717F0C}"/>
              </a:ext>
            </a:extLst>
          </p:cNvPr>
          <p:cNvGraphicFramePr>
            <a:graphicFrameLocks noChangeAspect="1"/>
          </p:cNvGraphicFramePr>
          <p:nvPr>
            <p:extLst>
              <p:ext uri="{D42A27DB-BD31-4B8C-83A1-F6EECF244321}">
                <p14:modId xmlns:p14="http://schemas.microsoft.com/office/powerpoint/2010/main" val="3110577320"/>
              </p:ext>
            </p:extLst>
          </p:nvPr>
        </p:nvGraphicFramePr>
        <p:xfrm>
          <a:off x="4871851" y="561702"/>
          <a:ext cx="3440113" cy="1411287"/>
        </p:xfrm>
        <a:graphic>
          <a:graphicData uri="http://schemas.openxmlformats.org/presentationml/2006/ole">
            <mc:AlternateContent xmlns:mc="http://schemas.openxmlformats.org/markup-compatibility/2006">
              <mc:Choice xmlns:v="urn:schemas-microsoft-com:vml" Requires="v">
                <p:oleObj spid="_x0000_s16412" name="Equation" r:id="rId5" imgW="1765080" imgH="723600" progId="Equation.DSMT4">
                  <p:embed/>
                </p:oleObj>
              </mc:Choice>
              <mc:Fallback>
                <p:oleObj name="Equation" r:id="rId5" imgW="1765080" imgH="723600" progId="Equation.DSMT4">
                  <p:embed/>
                  <p:pic>
                    <p:nvPicPr>
                      <p:cNvPr id="0" name=""/>
                      <p:cNvPicPr/>
                      <p:nvPr/>
                    </p:nvPicPr>
                    <p:blipFill>
                      <a:blip r:embed="rId6"/>
                      <a:stretch>
                        <a:fillRect/>
                      </a:stretch>
                    </p:blipFill>
                    <p:spPr>
                      <a:xfrm>
                        <a:off x="4871851" y="561702"/>
                        <a:ext cx="3440113" cy="1411287"/>
                      </a:xfrm>
                      <a:prstGeom prst="rect">
                        <a:avLst/>
                      </a:prstGeom>
                    </p:spPr>
                  </p:pic>
                </p:oleObj>
              </mc:Fallback>
            </mc:AlternateContent>
          </a:graphicData>
        </a:graphic>
      </p:graphicFrame>
      <p:cxnSp>
        <p:nvCxnSpPr>
          <p:cNvPr id="14" name="Conector de Seta Reta 13">
            <a:extLst>
              <a:ext uri="{FF2B5EF4-FFF2-40B4-BE49-F238E27FC236}">
                <a16:creationId xmlns:a16="http://schemas.microsoft.com/office/drawing/2014/main" id="{E1CA3106-BB6A-4093-82F2-85F24559FCD2}"/>
              </a:ext>
            </a:extLst>
          </p:cNvPr>
          <p:cNvCxnSpPr/>
          <p:nvPr/>
        </p:nvCxnSpPr>
        <p:spPr>
          <a:xfrm flipH="1">
            <a:off x="1111045" y="471948"/>
            <a:ext cx="42278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Objeto 14">
            <a:extLst>
              <a:ext uri="{FF2B5EF4-FFF2-40B4-BE49-F238E27FC236}">
                <a16:creationId xmlns:a16="http://schemas.microsoft.com/office/drawing/2014/main" id="{FE3A820D-61F0-4511-88B7-AF9662B88A94}"/>
              </a:ext>
            </a:extLst>
          </p:cNvPr>
          <p:cNvGraphicFramePr>
            <a:graphicFrameLocks noChangeAspect="1"/>
          </p:cNvGraphicFramePr>
          <p:nvPr>
            <p:extLst>
              <p:ext uri="{D42A27DB-BD31-4B8C-83A1-F6EECF244321}">
                <p14:modId xmlns:p14="http://schemas.microsoft.com/office/powerpoint/2010/main" val="3281483109"/>
              </p:ext>
            </p:extLst>
          </p:nvPr>
        </p:nvGraphicFramePr>
        <p:xfrm>
          <a:off x="1165034" y="533606"/>
          <a:ext cx="165100" cy="228600"/>
        </p:xfrm>
        <a:graphic>
          <a:graphicData uri="http://schemas.openxmlformats.org/presentationml/2006/ole">
            <mc:AlternateContent xmlns:mc="http://schemas.openxmlformats.org/markup-compatibility/2006">
              <mc:Choice xmlns:v="urn:schemas-microsoft-com:vml" Requires="v">
                <p:oleObj spid="_x0000_s16413" name="Equation" r:id="rId7" imgW="164880" imgH="228600" progId="Equation.DSMT4">
                  <p:embed/>
                </p:oleObj>
              </mc:Choice>
              <mc:Fallback>
                <p:oleObj name="Equation" r:id="rId7" imgW="164880" imgH="228600" progId="Equation.DSMT4">
                  <p:embed/>
                  <p:pic>
                    <p:nvPicPr>
                      <p:cNvPr id="0" name=""/>
                      <p:cNvPicPr/>
                      <p:nvPr/>
                    </p:nvPicPr>
                    <p:blipFill>
                      <a:blip r:embed="rId8"/>
                      <a:stretch>
                        <a:fillRect/>
                      </a:stretch>
                    </p:blipFill>
                    <p:spPr>
                      <a:xfrm>
                        <a:off x="1165034" y="533606"/>
                        <a:ext cx="165100" cy="228600"/>
                      </a:xfrm>
                      <a:prstGeom prst="rect">
                        <a:avLst/>
                      </a:prstGeom>
                    </p:spPr>
                  </p:pic>
                </p:oleObj>
              </mc:Fallback>
            </mc:AlternateContent>
          </a:graphicData>
        </a:graphic>
      </p:graphicFrame>
      <p:sp>
        <p:nvSpPr>
          <p:cNvPr id="16" name="Retângulo 15">
            <a:extLst>
              <a:ext uri="{FF2B5EF4-FFF2-40B4-BE49-F238E27FC236}">
                <a16:creationId xmlns:a16="http://schemas.microsoft.com/office/drawing/2014/main" id="{049ECBBB-BEB3-45FB-A3A9-31B40FAB08C7}"/>
              </a:ext>
            </a:extLst>
          </p:cNvPr>
          <p:cNvSpPr/>
          <p:nvPr/>
        </p:nvSpPr>
        <p:spPr>
          <a:xfrm>
            <a:off x="8663702" y="533606"/>
            <a:ext cx="3282492" cy="646331"/>
          </a:xfrm>
          <a:prstGeom prst="rect">
            <a:avLst/>
          </a:prstGeom>
        </p:spPr>
        <p:txBody>
          <a:bodyPr wrap="square">
            <a:spAutoFit/>
          </a:bodyPr>
          <a:lstStyle/>
          <a:p>
            <a:pPr algn="ctr"/>
            <a:r>
              <a:rPr lang="pt-BR" b="1" dirty="0">
                <a:solidFill>
                  <a:srgbClr val="007F7F"/>
                </a:solidFill>
                <a:effectLst>
                  <a:outerShdw blurRad="38100" dist="38100" dir="2700000" algn="tl">
                    <a:srgbClr val="000000">
                      <a:alpha val="43137"/>
                    </a:srgbClr>
                  </a:outerShdw>
                </a:effectLst>
              </a:rPr>
              <a:t>Simplificação pratica da lei de Newton da viscosidade </a:t>
            </a:r>
          </a:p>
        </p:txBody>
      </p:sp>
      <p:graphicFrame>
        <p:nvGraphicFramePr>
          <p:cNvPr id="17" name="Objeto 16">
            <a:extLst>
              <a:ext uri="{FF2B5EF4-FFF2-40B4-BE49-F238E27FC236}">
                <a16:creationId xmlns:a16="http://schemas.microsoft.com/office/drawing/2014/main" id="{BE8E3332-0217-4484-84CE-9DAEBA5F4606}"/>
              </a:ext>
            </a:extLst>
          </p:cNvPr>
          <p:cNvGraphicFramePr>
            <a:graphicFrameLocks noChangeAspect="1"/>
          </p:cNvGraphicFramePr>
          <p:nvPr>
            <p:extLst>
              <p:ext uri="{D42A27DB-BD31-4B8C-83A1-F6EECF244321}">
                <p14:modId xmlns:p14="http://schemas.microsoft.com/office/powerpoint/2010/main" val="2023021565"/>
              </p:ext>
            </p:extLst>
          </p:nvPr>
        </p:nvGraphicFramePr>
        <p:xfrm>
          <a:off x="9483488" y="1179937"/>
          <a:ext cx="1773459" cy="1064075"/>
        </p:xfrm>
        <a:graphic>
          <a:graphicData uri="http://schemas.openxmlformats.org/presentationml/2006/ole">
            <mc:AlternateContent xmlns:mc="http://schemas.openxmlformats.org/markup-compatibility/2006">
              <mc:Choice xmlns:v="urn:schemas-microsoft-com:vml" Requires="v">
                <p:oleObj spid="_x0000_s16414" name="Equation" r:id="rId9" imgW="761760" imgH="457200" progId="Equation.DSMT4">
                  <p:embed/>
                </p:oleObj>
              </mc:Choice>
              <mc:Fallback>
                <p:oleObj name="Equation" r:id="rId9" imgW="761760" imgH="457200" progId="Equation.DSMT4">
                  <p:embed/>
                  <p:pic>
                    <p:nvPicPr>
                      <p:cNvPr id="0" name=""/>
                      <p:cNvPicPr/>
                      <p:nvPr/>
                    </p:nvPicPr>
                    <p:blipFill>
                      <a:blip r:embed="rId10"/>
                      <a:stretch>
                        <a:fillRect/>
                      </a:stretch>
                    </p:blipFill>
                    <p:spPr>
                      <a:xfrm>
                        <a:off x="9483488" y="1179937"/>
                        <a:ext cx="1773459" cy="1064075"/>
                      </a:xfrm>
                      <a:prstGeom prst="rect">
                        <a:avLst/>
                      </a:prstGeom>
                    </p:spPr>
                  </p:pic>
                </p:oleObj>
              </mc:Fallback>
            </mc:AlternateContent>
          </a:graphicData>
        </a:graphic>
      </p:graphicFrame>
    </p:spTree>
    <p:extLst>
      <p:ext uri="{BB962C8B-B14F-4D97-AF65-F5344CB8AC3E}">
        <p14:creationId xmlns:p14="http://schemas.microsoft.com/office/powerpoint/2010/main" val="199416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648BAF3B-A97F-49E1-B991-4C4D3B5B3E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476" y="1588476"/>
            <a:ext cx="1409822" cy="3917019"/>
          </a:xfrm>
          <a:prstGeom prst="rect">
            <a:avLst/>
          </a:prstGeom>
        </p:spPr>
      </p:pic>
      <p:sp>
        <p:nvSpPr>
          <p:cNvPr id="4" name="Balão de Fala: Oval 3">
            <a:extLst>
              <a:ext uri="{FF2B5EF4-FFF2-40B4-BE49-F238E27FC236}">
                <a16:creationId xmlns:a16="http://schemas.microsoft.com/office/drawing/2014/main" id="{3238B8A9-E83F-4E63-8C54-04796C5343D5}"/>
              </a:ext>
            </a:extLst>
          </p:cNvPr>
          <p:cNvSpPr/>
          <p:nvPr/>
        </p:nvSpPr>
        <p:spPr>
          <a:xfrm>
            <a:off x="1032387" y="349613"/>
            <a:ext cx="4159045" cy="1667135"/>
          </a:xfrm>
          <a:prstGeom prst="wedgeEllipseCallout">
            <a:avLst>
              <a:gd name="adj1" fmla="val -44001"/>
              <a:gd name="adj2" fmla="val 58372"/>
            </a:avLst>
          </a:prstGeom>
          <a:solidFill>
            <a:srgbClr val="2587E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As características de um fluido podem ser descritas tanto qualitativamente como quantitativamente</a:t>
            </a:r>
          </a:p>
        </p:txBody>
      </p:sp>
      <p:pic>
        <p:nvPicPr>
          <p:cNvPr id="7" name="Imagem 6">
            <a:extLst>
              <a:ext uri="{FF2B5EF4-FFF2-40B4-BE49-F238E27FC236}">
                <a16:creationId xmlns:a16="http://schemas.microsoft.com/office/drawing/2014/main" id="{71305F94-B2C0-4AAE-999A-13FB2656A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345" y="2241820"/>
            <a:ext cx="3990830" cy="3990830"/>
          </a:xfrm>
          <a:prstGeom prst="rect">
            <a:avLst/>
          </a:prstGeom>
        </p:spPr>
      </p:pic>
      <p:sp>
        <p:nvSpPr>
          <p:cNvPr id="8" name="CaixaDeTexto 7">
            <a:extLst>
              <a:ext uri="{FF2B5EF4-FFF2-40B4-BE49-F238E27FC236}">
                <a16:creationId xmlns:a16="http://schemas.microsoft.com/office/drawing/2014/main" id="{2430DBA0-DE5F-4DC8-ABC6-CE3EFA734ACA}"/>
              </a:ext>
            </a:extLst>
          </p:cNvPr>
          <p:cNvSpPr txBox="1"/>
          <p:nvPr/>
        </p:nvSpPr>
        <p:spPr>
          <a:xfrm>
            <a:off x="5446537" y="2952630"/>
            <a:ext cx="1514703" cy="2062103"/>
          </a:xfrm>
          <a:prstGeom prst="rect">
            <a:avLst/>
          </a:prstGeom>
          <a:noFill/>
        </p:spPr>
        <p:txBody>
          <a:bodyPr wrap="square" rtlCol="0">
            <a:spAutoFit/>
          </a:bodyPr>
          <a:lstStyle/>
          <a:p>
            <a:pPr algn="ctr"/>
            <a:r>
              <a:rPr lang="pt-BR" sz="1600" b="1" dirty="0">
                <a:solidFill>
                  <a:schemeClr val="bg1"/>
                </a:solidFill>
                <a:effectLst>
                  <a:outerShdw blurRad="38100" dist="38100" dir="2700000" algn="tl">
                    <a:srgbClr val="000000">
                      <a:alpha val="43137"/>
                    </a:srgbClr>
                  </a:outerShdw>
                </a:effectLst>
              </a:rPr>
              <a:t>O aspecto qualitativo é utilizado para identificar as grandezas que definem as características do fluido.</a:t>
            </a:r>
          </a:p>
        </p:txBody>
      </p:sp>
      <p:pic>
        <p:nvPicPr>
          <p:cNvPr id="12" name="Imagem 11">
            <a:extLst>
              <a:ext uri="{FF2B5EF4-FFF2-40B4-BE49-F238E27FC236}">
                <a16:creationId xmlns:a16="http://schemas.microsoft.com/office/drawing/2014/main" id="{D4260198-AFE0-46D2-86F7-977710248672}"/>
              </a:ext>
            </a:extLst>
          </p:cNvPr>
          <p:cNvPicPr>
            <a:picLocks noChangeAspect="1"/>
          </p:cNvPicPr>
          <p:nvPr/>
        </p:nvPicPr>
        <p:blipFill>
          <a:blip r:embed="rId6"/>
          <a:stretch>
            <a:fillRect/>
          </a:stretch>
        </p:blipFill>
        <p:spPr>
          <a:xfrm>
            <a:off x="8111674" y="1475044"/>
            <a:ext cx="3752850" cy="4667250"/>
          </a:xfrm>
          <a:prstGeom prst="rect">
            <a:avLst/>
          </a:prstGeom>
        </p:spPr>
      </p:pic>
      <p:sp>
        <p:nvSpPr>
          <p:cNvPr id="13" name="Balão de Fala: Oval 12">
            <a:extLst>
              <a:ext uri="{FF2B5EF4-FFF2-40B4-BE49-F238E27FC236}">
                <a16:creationId xmlns:a16="http://schemas.microsoft.com/office/drawing/2014/main" id="{A97BB2A0-BC3D-4346-872F-A0F86097ED09}"/>
              </a:ext>
            </a:extLst>
          </p:cNvPr>
          <p:cNvSpPr/>
          <p:nvPr/>
        </p:nvSpPr>
        <p:spPr>
          <a:xfrm>
            <a:off x="5231949" y="349613"/>
            <a:ext cx="3990830" cy="2383755"/>
          </a:xfrm>
          <a:prstGeom prst="wedgeEllipseCallout">
            <a:avLst>
              <a:gd name="adj1" fmla="val 53817"/>
              <a:gd name="adj2" fmla="val 61574"/>
            </a:avLst>
          </a:prstGeom>
          <a:solidFill>
            <a:srgbClr val="AF15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 Já o aspecto quantitativo define o valor numérico das características do fluido o que implica dizer que é utilizado um sistema de unidade.</a:t>
            </a:r>
          </a:p>
        </p:txBody>
      </p:sp>
      <p:graphicFrame>
        <p:nvGraphicFramePr>
          <p:cNvPr id="14" name="Objeto 13">
            <a:extLst>
              <a:ext uri="{FF2B5EF4-FFF2-40B4-BE49-F238E27FC236}">
                <a16:creationId xmlns:a16="http://schemas.microsoft.com/office/drawing/2014/main" id="{EAC3E235-67FD-487C-A8FA-B29C01FBD0C8}"/>
              </a:ext>
            </a:extLst>
          </p:cNvPr>
          <p:cNvGraphicFramePr>
            <a:graphicFrameLocks noChangeAspect="1"/>
          </p:cNvGraphicFramePr>
          <p:nvPr>
            <p:extLst>
              <p:ext uri="{D42A27DB-BD31-4B8C-83A1-F6EECF244321}">
                <p14:modId xmlns:p14="http://schemas.microsoft.com/office/powerpoint/2010/main" val="295596382"/>
              </p:ext>
            </p:extLst>
          </p:nvPr>
        </p:nvGraphicFramePr>
        <p:xfrm>
          <a:off x="1886390" y="2320480"/>
          <a:ext cx="1886840" cy="963493"/>
        </p:xfrm>
        <a:graphic>
          <a:graphicData uri="http://schemas.openxmlformats.org/presentationml/2006/ole">
            <mc:AlternateContent xmlns:mc="http://schemas.openxmlformats.org/markup-compatibility/2006">
              <mc:Choice xmlns:v="urn:schemas-microsoft-com:vml" Requires="v">
                <p:oleObj spid="_x0000_s10303" name="Equation" r:id="rId7" imgW="1193760" imgH="609480" progId="Equation.DSMT4">
                  <p:embed/>
                </p:oleObj>
              </mc:Choice>
              <mc:Fallback>
                <p:oleObj name="Equation" r:id="rId7" imgW="1193760" imgH="609480" progId="Equation.DSMT4">
                  <p:embed/>
                  <p:pic>
                    <p:nvPicPr>
                      <p:cNvPr id="0" name=""/>
                      <p:cNvPicPr/>
                      <p:nvPr/>
                    </p:nvPicPr>
                    <p:blipFill>
                      <a:blip r:embed="rId8"/>
                      <a:stretch>
                        <a:fillRect/>
                      </a:stretch>
                    </p:blipFill>
                    <p:spPr>
                      <a:xfrm>
                        <a:off x="1886390" y="2320480"/>
                        <a:ext cx="1886840" cy="963493"/>
                      </a:xfrm>
                      <a:prstGeom prst="rect">
                        <a:avLst/>
                      </a:prstGeom>
                    </p:spPr>
                  </p:pic>
                </p:oleObj>
              </mc:Fallback>
            </mc:AlternateContent>
          </a:graphicData>
        </a:graphic>
      </p:graphicFrame>
      <p:graphicFrame>
        <p:nvGraphicFramePr>
          <p:cNvPr id="15" name="Objeto 14">
            <a:extLst>
              <a:ext uri="{FF2B5EF4-FFF2-40B4-BE49-F238E27FC236}">
                <a16:creationId xmlns:a16="http://schemas.microsoft.com/office/drawing/2014/main" id="{F66EB9A2-204F-4542-B09E-8ADB8D72A32F}"/>
              </a:ext>
            </a:extLst>
          </p:cNvPr>
          <p:cNvGraphicFramePr>
            <a:graphicFrameLocks noChangeAspect="1"/>
          </p:cNvGraphicFramePr>
          <p:nvPr>
            <p:extLst>
              <p:ext uri="{D42A27DB-BD31-4B8C-83A1-F6EECF244321}">
                <p14:modId xmlns:p14="http://schemas.microsoft.com/office/powerpoint/2010/main" val="2314076985"/>
              </p:ext>
            </p:extLst>
          </p:nvPr>
        </p:nvGraphicFramePr>
        <p:xfrm>
          <a:off x="9520238" y="430213"/>
          <a:ext cx="2047875" cy="963612"/>
        </p:xfrm>
        <a:graphic>
          <a:graphicData uri="http://schemas.openxmlformats.org/presentationml/2006/ole">
            <mc:AlternateContent xmlns:mc="http://schemas.openxmlformats.org/markup-compatibility/2006">
              <mc:Choice xmlns:v="urn:schemas-microsoft-com:vml" Requires="v">
                <p:oleObj spid="_x0000_s10304" name="Equation" r:id="rId9" imgW="1295280" imgH="609480" progId="Equation.DSMT4">
                  <p:embed/>
                </p:oleObj>
              </mc:Choice>
              <mc:Fallback>
                <p:oleObj name="Equation" r:id="rId9" imgW="1295280" imgH="609480" progId="Equation.DSMT4">
                  <p:embed/>
                  <p:pic>
                    <p:nvPicPr>
                      <p:cNvPr id="14" name="Objeto 13">
                        <a:extLst>
                          <a:ext uri="{FF2B5EF4-FFF2-40B4-BE49-F238E27FC236}">
                            <a16:creationId xmlns:a16="http://schemas.microsoft.com/office/drawing/2014/main" id="{EAC3E235-67FD-487C-A8FA-B29C01FBD0C8}"/>
                          </a:ext>
                        </a:extLst>
                      </p:cNvPr>
                      <p:cNvPicPr/>
                      <p:nvPr/>
                    </p:nvPicPr>
                    <p:blipFill>
                      <a:blip r:embed="rId10"/>
                      <a:stretch>
                        <a:fillRect/>
                      </a:stretch>
                    </p:blipFill>
                    <p:spPr>
                      <a:xfrm>
                        <a:off x="9520238" y="430213"/>
                        <a:ext cx="2047875" cy="963612"/>
                      </a:xfrm>
                      <a:prstGeom prst="rect">
                        <a:avLst/>
                      </a:prstGeom>
                    </p:spPr>
                  </p:pic>
                </p:oleObj>
              </mc:Fallback>
            </mc:AlternateContent>
          </a:graphicData>
        </a:graphic>
      </p:graphicFrame>
    </p:spTree>
    <p:extLst>
      <p:ext uri="{BB962C8B-B14F-4D97-AF65-F5344CB8AC3E}">
        <p14:creationId xmlns:p14="http://schemas.microsoft.com/office/powerpoint/2010/main" val="6269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A6FE36-04F3-469A-A2AE-84C88217A3E4}"/>
              </a:ext>
            </a:extLst>
          </p:cNvPr>
          <p:cNvPicPr>
            <a:picLocks noChangeAspect="1"/>
          </p:cNvPicPr>
          <p:nvPr/>
        </p:nvPicPr>
        <p:blipFill rotWithShape="1">
          <a:blip r:embed="rId3"/>
          <a:srcRect b="15730"/>
          <a:stretch/>
        </p:blipFill>
        <p:spPr>
          <a:xfrm>
            <a:off x="20" y="10"/>
            <a:ext cx="12191980" cy="6857990"/>
          </a:xfrm>
          <a:prstGeom prst="rect">
            <a:avLst/>
          </a:prstGeom>
        </p:spPr>
      </p:pic>
      <p:pic>
        <p:nvPicPr>
          <p:cNvPr id="5" name="Imagem 4">
            <a:extLst>
              <a:ext uri="{FF2B5EF4-FFF2-40B4-BE49-F238E27FC236}">
                <a16:creationId xmlns:a16="http://schemas.microsoft.com/office/drawing/2014/main" id="{417CF16A-B9CB-429D-B962-D29E9F41A5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991" y="5751565"/>
            <a:ext cx="1106435" cy="1106435"/>
          </a:xfrm>
          <a:prstGeom prst="rect">
            <a:avLst/>
          </a:prstGeom>
        </p:spPr>
      </p:pic>
      <p:sp>
        <p:nvSpPr>
          <p:cNvPr id="6" name="Balão de Fala: Oval 5">
            <a:extLst>
              <a:ext uri="{FF2B5EF4-FFF2-40B4-BE49-F238E27FC236}">
                <a16:creationId xmlns:a16="http://schemas.microsoft.com/office/drawing/2014/main" id="{344079F1-FFD0-4450-8B7A-652C7CD43303}"/>
              </a:ext>
            </a:extLst>
          </p:cNvPr>
          <p:cNvSpPr/>
          <p:nvPr/>
        </p:nvSpPr>
        <p:spPr>
          <a:xfrm>
            <a:off x="2389239" y="5091653"/>
            <a:ext cx="4945626" cy="1182176"/>
          </a:xfrm>
          <a:prstGeom prst="wedgeEllipseCallout">
            <a:avLst>
              <a:gd name="adj1" fmla="val -48214"/>
              <a:gd name="adj2" fmla="val 71516"/>
            </a:avLst>
          </a:prstGeom>
          <a:solidFill>
            <a:srgbClr val="9F2A2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O Sistema Internacional (SI) foi elaborado para facilitar a comunição técnica mundial!</a:t>
            </a:r>
          </a:p>
        </p:txBody>
      </p:sp>
      <p:pic>
        <p:nvPicPr>
          <p:cNvPr id="8194" name="Picture 2">
            <a:extLst>
              <a:ext uri="{FF2B5EF4-FFF2-40B4-BE49-F238E27FC236}">
                <a16:creationId xmlns:a16="http://schemas.microsoft.com/office/drawing/2014/main" id="{C967F5DA-B11E-45F5-B3E6-3451E40089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2929" y="2182761"/>
            <a:ext cx="1230761" cy="1409240"/>
          </a:xfrm>
          <a:prstGeom prst="rect">
            <a:avLst/>
          </a:prstGeom>
          <a:noFill/>
          <a:extLst>
            <a:ext uri="{909E8E84-426E-40DD-AFC4-6F175D3DCCD1}">
              <a14:hiddenFill xmlns:a14="http://schemas.microsoft.com/office/drawing/2010/main">
                <a:solidFill>
                  <a:srgbClr val="FFFFFF"/>
                </a:solidFill>
              </a14:hiddenFill>
            </a:ext>
          </a:extLst>
        </p:spPr>
      </p:pic>
      <p:sp>
        <p:nvSpPr>
          <p:cNvPr id="3" name="Balão de Fala: Oval 2">
            <a:extLst>
              <a:ext uri="{FF2B5EF4-FFF2-40B4-BE49-F238E27FC236}">
                <a16:creationId xmlns:a16="http://schemas.microsoft.com/office/drawing/2014/main" id="{94DCDB57-25DF-41B5-AE17-9D22990A075B}"/>
              </a:ext>
            </a:extLst>
          </p:cNvPr>
          <p:cNvSpPr/>
          <p:nvPr/>
        </p:nvSpPr>
        <p:spPr>
          <a:xfrm>
            <a:off x="7266039" y="2182761"/>
            <a:ext cx="3506890" cy="1071716"/>
          </a:xfrm>
          <a:prstGeom prst="wedgeEllipseCallout">
            <a:avLst>
              <a:gd name="adj1" fmla="val 59353"/>
              <a:gd name="adj2" fmla="val 27638"/>
            </a:avLst>
          </a:prstGeom>
          <a:solidFill>
            <a:srgbClr val="5C080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Para a definição quantitativa, vamos recorrer ao SI. </a:t>
            </a:r>
          </a:p>
        </p:txBody>
      </p:sp>
    </p:spTree>
    <p:extLst>
      <p:ext uri="{BB962C8B-B14F-4D97-AF65-F5344CB8AC3E}">
        <p14:creationId xmlns:p14="http://schemas.microsoft.com/office/powerpoint/2010/main" val="7704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barn(inVertical)">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D7146F18-ABB1-40EB-9B6C-0104647424B9}"/>
              </a:ext>
            </a:extLst>
          </p:cNvPr>
          <p:cNvGrpSpPr/>
          <p:nvPr/>
        </p:nvGrpSpPr>
        <p:grpSpPr>
          <a:xfrm>
            <a:off x="20" y="10"/>
            <a:ext cx="12191980" cy="6857990"/>
            <a:chOff x="20" y="10"/>
            <a:chExt cx="12191980" cy="6857990"/>
          </a:xfrm>
        </p:grpSpPr>
        <p:pic>
          <p:nvPicPr>
            <p:cNvPr id="2" name="Imagem 1">
              <a:extLst>
                <a:ext uri="{FF2B5EF4-FFF2-40B4-BE49-F238E27FC236}">
                  <a16:creationId xmlns:a16="http://schemas.microsoft.com/office/drawing/2014/main" id="{A144274B-87DA-4416-9180-E25BEFBAAC20}"/>
                </a:ext>
              </a:extLst>
            </p:cNvPr>
            <p:cNvPicPr>
              <a:picLocks noChangeAspect="1"/>
            </p:cNvPicPr>
            <p:nvPr/>
          </p:nvPicPr>
          <p:blipFill rotWithShape="1">
            <a:blip r:embed="rId3"/>
            <a:srcRect t="11724" b="1737"/>
            <a:stretch/>
          </p:blipFill>
          <p:spPr>
            <a:xfrm>
              <a:off x="20" y="10"/>
              <a:ext cx="12191980" cy="6857990"/>
            </a:xfrm>
            <a:prstGeom prst="rect">
              <a:avLst/>
            </a:prstGeom>
          </p:spPr>
        </p:pic>
        <p:pic>
          <p:nvPicPr>
            <p:cNvPr id="1026" name="Picture 2">
              <a:extLst>
                <a:ext uri="{FF2B5EF4-FFF2-40B4-BE49-F238E27FC236}">
                  <a16:creationId xmlns:a16="http://schemas.microsoft.com/office/drawing/2014/main" id="{2144D46E-6DBF-40D3-8E6E-B842B5A72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6234" y="2111790"/>
              <a:ext cx="1111199" cy="170773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a:extLst>
              <a:ext uri="{FF2B5EF4-FFF2-40B4-BE49-F238E27FC236}">
                <a16:creationId xmlns:a16="http://schemas.microsoft.com/office/drawing/2014/main" id="{2249BBF7-4CAC-4487-AF07-09D6B52CBF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7793" y="-387999"/>
            <a:ext cx="2015613" cy="2715479"/>
          </a:xfrm>
          <a:prstGeom prst="rect">
            <a:avLst/>
          </a:prstGeom>
          <a:noFill/>
          <a:extLst>
            <a:ext uri="{909E8E84-426E-40DD-AFC4-6F175D3DCCD1}">
              <a14:hiddenFill xmlns:a14="http://schemas.microsoft.com/office/drawing/2010/main">
                <a:solidFill>
                  <a:srgbClr val="FFFFFF"/>
                </a:solidFill>
              </a14:hiddenFill>
            </a:ext>
          </a:extLst>
        </p:spPr>
      </p:pic>
      <p:sp>
        <p:nvSpPr>
          <p:cNvPr id="5" name="Balão de Fala: Oval 4">
            <a:extLst>
              <a:ext uri="{FF2B5EF4-FFF2-40B4-BE49-F238E27FC236}">
                <a16:creationId xmlns:a16="http://schemas.microsoft.com/office/drawing/2014/main" id="{8EC6BFA1-F001-4A1D-8930-405F98525B2C}"/>
              </a:ext>
            </a:extLst>
          </p:cNvPr>
          <p:cNvSpPr/>
          <p:nvPr/>
        </p:nvSpPr>
        <p:spPr>
          <a:xfrm>
            <a:off x="6406208" y="268700"/>
            <a:ext cx="3220720" cy="1402080"/>
          </a:xfrm>
          <a:prstGeom prst="wedgeEllipseCallout">
            <a:avLst>
              <a:gd name="adj1" fmla="val 67088"/>
              <a:gd name="adj2" fmla="val 44968"/>
            </a:avLst>
          </a:prstGeom>
          <a:solidFill>
            <a:srgbClr val="08983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Estabelecido em 1960, aqui foi adotado oficialmente em 1962.</a:t>
            </a:r>
          </a:p>
        </p:txBody>
      </p:sp>
      <p:sp>
        <p:nvSpPr>
          <p:cNvPr id="7" name="Balão de Fala: Oval 6">
            <a:extLst>
              <a:ext uri="{FF2B5EF4-FFF2-40B4-BE49-F238E27FC236}">
                <a16:creationId xmlns:a16="http://schemas.microsoft.com/office/drawing/2014/main" id="{A96D84EA-4AF3-4425-AFFC-F21154819342}"/>
              </a:ext>
            </a:extLst>
          </p:cNvPr>
          <p:cNvSpPr/>
          <p:nvPr/>
        </p:nvSpPr>
        <p:spPr>
          <a:xfrm>
            <a:off x="2565072" y="707924"/>
            <a:ext cx="2900516" cy="1306552"/>
          </a:xfrm>
          <a:prstGeom prst="wedgeEllipseCallout">
            <a:avLst>
              <a:gd name="adj1" fmla="val -13714"/>
              <a:gd name="adj2" fmla="val 78303"/>
            </a:avLst>
          </a:prstGeom>
          <a:solidFill>
            <a:srgbClr val="FFF83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B4029"/>
                </a:solidFill>
                <a:effectLst>
                  <a:outerShdw blurRad="38100" dist="38100" dir="2700000" algn="tl">
                    <a:srgbClr val="000000">
                      <a:alpha val="43137"/>
                    </a:srgbClr>
                  </a:outerShdw>
                </a:effectLst>
              </a:rPr>
              <a:t>Mas até hoje, 2019, usamos o CGS e o MK*S também.</a:t>
            </a:r>
          </a:p>
        </p:txBody>
      </p:sp>
    </p:spTree>
    <p:extLst>
      <p:ext uri="{BB962C8B-B14F-4D97-AF65-F5344CB8AC3E}">
        <p14:creationId xmlns:p14="http://schemas.microsoft.com/office/powerpoint/2010/main" val="263637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m 7">
            <a:extLst>
              <a:ext uri="{FF2B5EF4-FFF2-40B4-BE49-F238E27FC236}">
                <a16:creationId xmlns:a16="http://schemas.microsoft.com/office/drawing/2014/main" id="{D2F29BE8-B0F3-4005-BFD3-0A3FC036E6CA}"/>
              </a:ext>
            </a:extLst>
          </p:cNvPr>
          <p:cNvPicPr>
            <a:picLocks noChangeAspect="1"/>
          </p:cNvPicPr>
          <p:nvPr/>
        </p:nvPicPr>
        <p:blipFill>
          <a:blip r:embed="rId3"/>
          <a:stretch>
            <a:fillRect/>
          </a:stretch>
        </p:blipFill>
        <p:spPr>
          <a:xfrm>
            <a:off x="2580629" y="801793"/>
            <a:ext cx="7030741" cy="5273056"/>
          </a:xfrm>
          <a:prstGeom prst="rect">
            <a:avLst/>
          </a:prstGeom>
        </p:spPr>
      </p:pic>
      <p:pic>
        <p:nvPicPr>
          <p:cNvPr id="10" name="Imagem 9" descr="Uma imagem contendo vestuário&#10;&#10;Descrição gerada automaticamente">
            <a:extLst>
              <a:ext uri="{FF2B5EF4-FFF2-40B4-BE49-F238E27FC236}">
                <a16:creationId xmlns:a16="http://schemas.microsoft.com/office/drawing/2014/main" id="{4B220091-10F3-43FC-BC02-51DF1B3AC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721" y="2674299"/>
            <a:ext cx="1333616" cy="3703641"/>
          </a:xfrm>
          <a:prstGeom prst="rect">
            <a:avLst/>
          </a:prstGeom>
        </p:spPr>
      </p:pic>
      <p:sp>
        <p:nvSpPr>
          <p:cNvPr id="11" name="Balão de Fala: Oval 10">
            <a:extLst>
              <a:ext uri="{FF2B5EF4-FFF2-40B4-BE49-F238E27FC236}">
                <a16:creationId xmlns:a16="http://schemas.microsoft.com/office/drawing/2014/main" id="{07EAAB6C-58D0-45E5-BF4B-FA064FCBDFCF}"/>
              </a:ext>
            </a:extLst>
          </p:cNvPr>
          <p:cNvSpPr/>
          <p:nvPr/>
        </p:nvSpPr>
        <p:spPr>
          <a:xfrm>
            <a:off x="477012" y="801793"/>
            <a:ext cx="2103618" cy="1734930"/>
          </a:xfrm>
          <a:prstGeom prst="wedgeEllipseCallout">
            <a:avLst>
              <a:gd name="adj1" fmla="val -3879"/>
              <a:gd name="adj2" fmla="val 65334"/>
            </a:avLst>
          </a:prstGeom>
          <a:solidFill>
            <a:srgbClr val="27275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Sete unidades base ou fundamentais</a:t>
            </a:r>
          </a:p>
        </p:txBody>
      </p:sp>
      <p:pic>
        <p:nvPicPr>
          <p:cNvPr id="14" name="Imagem 13" descr="Uma imagem contendo brinquedo&#10;&#10;Descrição gerada automaticamente">
            <a:extLst>
              <a:ext uri="{FF2B5EF4-FFF2-40B4-BE49-F238E27FC236}">
                <a16:creationId xmlns:a16="http://schemas.microsoft.com/office/drawing/2014/main" id="{621CF6A1-43D7-442C-B7EA-4FD68054E7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5989" y="2826712"/>
            <a:ext cx="1295512" cy="3551228"/>
          </a:xfrm>
          <a:prstGeom prst="rect">
            <a:avLst/>
          </a:prstGeom>
        </p:spPr>
      </p:pic>
      <p:sp>
        <p:nvSpPr>
          <p:cNvPr id="16" name="Balão de Fala: Oval 15">
            <a:extLst>
              <a:ext uri="{FF2B5EF4-FFF2-40B4-BE49-F238E27FC236}">
                <a16:creationId xmlns:a16="http://schemas.microsoft.com/office/drawing/2014/main" id="{AF336F01-E048-4EA0-9CCF-5B489E3E49A0}"/>
              </a:ext>
            </a:extLst>
          </p:cNvPr>
          <p:cNvSpPr/>
          <p:nvPr/>
        </p:nvSpPr>
        <p:spPr>
          <a:xfrm>
            <a:off x="9611370" y="392443"/>
            <a:ext cx="2222090" cy="2194239"/>
          </a:xfrm>
          <a:prstGeom prst="wedgeEllipseCallout">
            <a:avLst>
              <a:gd name="adj1" fmla="val 4695"/>
              <a:gd name="adj2" fmla="val 61922"/>
            </a:avLst>
          </a:prstGeom>
          <a:solidFill>
            <a:srgbClr val="FFC20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D2630"/>
                </a:solidFill>
              </a:rPr>
              <a:t>As outras são as derivadas e devem ser definidas em função das fundamentais</a:t>
            </a:r>
          </a:p>
        </p:txBody>
      </p:sp>
    </p:spTree>
    <p:extLst>
      <p:ext uri="{BB962C8B-B14F-4D97-AF65-F5344CB8AC3E}">
        <p14:creationId xmlns:p14="http://schemas.microsoft.com/office/powerpoint/2010/main" val="260370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91AC1D-EEFC-4901-93C2-58F7CA3F93E6}"/>
              </a:ext>
            </a:extLst>
          </p:cNvPr>
          <p:cNvGraphicFramePr>
            <a:graphicFrameLocks noGrp="1"/>
          </p:cNvGraphicFramePr>
          <p:nvPr>
            <p:extLst>
              <p:ext uri="{D42A27DB-BD31-4B8C-83A1-F6EECF244321}">
                <p14:modId xmlns:p14="http://schemas.microsoft.com/office/powerpoint/2010/main" val="3360295629"/>
              </p:ext>
            </p:extLst>
          </p:nvPr>
        </p:nvGraphicFramePr>
        <p:xfrm>
          <a:off x="3796744" y="190198"/>
          <a:ext cx="8127999" cy="4312920"/>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2811109178"/>
                    </a:ext>
                  </a:extLst>
                </a:gridCol>
                <a:gridCol w="2709333">
                  <a:extLst>
                    <a:ext uri="{9D8B030D-6E8A-4147-A177-3AD203B41FA5}">
                      <a16:colId xmlns:a16="http://schemas.microsoft.com/office/drawing/2014/main" val="2481985965"/>
                    </a:ext>
                  </a:extLst>
                </a:gridCol>
                <a:gridCol w="2709333">
                  <a:extLst>
                    <a:ext uri="{9D8B030D-6E8A-4147-A177-3AD203B41FA5}">
                      <a16:colId xmlns:a16="http://schemas.microsoft.com/office/drawing/2014/main" val="1583102417"/>
                    </a:ext>
                  </a:extLst>
                </a:gridCol>
              </a:tblGrid>
              <a:tr h="370840">
                <a:tc>
                  <a:txBody>
                    <a:bodyPr/>
                    <a:lstStyle/>
                    <a:p>
                      <a:pPr algn="ctr"/>
                      <a:r>
                        <a:rPr lang="pt-BR" dirty="0"/>
                        <a:t>Unidade base ou fundamental </a:t>
                      </a:r>
                      <a:r>
                        <a:rPr lang="pt-BR" b="1" dirty="0"/>
                        <a:t>(</a:t>
                      </a:r>
                      <a:r>
                        <a:rPr lang="pt-BR" sz="1800" b="1" i="0" u="none" strike="noStrike" kern="1200" dirty="0">
                          <a:solidFill>
                            <a:schemeClr val="lt1"/>
                          </a:solidFill>
                          <a:effectLst/>
                          <a:latin typeface="+mn-lt"/>
                          <a:ea typeface="+mn-ea"/>
                          <a:cs typeface="+mn-cs"/>
                        </a:rPr>
                        <a:t>base </a:t>
                      </a:r>
                      <a:r>
                        <a:rPr lang="pt-BR" sz="1800" b="1" i="0" u="none" strike="noStrike" kern="1200" dirty="0" err="1">
                          <a:solidFill>
                            <a:schemeClr val="lt1"/>
                          </a:solidFill>
                          <a:effectLst/>
                          <a:latin typeface="+mn-lt"/>
                          <a:ea typeface="+mn-ea"/>
                          <a:cs typeface="+mn-cs"/>
                        </a:rPr>
                        <a:t>units</a:t>
                      </a:r>
                      <a:r>
                        <a:rPr lang="pt-BR" sz="1800" b="1" i="0" u="none" strike="noStrike" kern="1200" dirty="0">
                          <a:solidFill>
                            <a:schemeClr val="lt1"/>
                          </a:solidFill>
                          <a:effectLst/>
                          <a:latin typeface="+mn-lt"/>
                          <a:ea typeface="+mn-ea"/>
                          <a:cs typeface="+mn-cs"/>
                        </a:rPr>
                        <a:t>)</a:t>
                      </a:r>
                      <a:endParaRPr lang="pt-BR" b="1" dirty="0"/>
                    </a:p>
                  </a:txBody>
                  <a:tcPr/>
                </a:tc>
                <a:tc>
                  <a:txBody>
                    <a:bodyPr/>
                    <a:lstStyle/>
                    <a:p>
                      <a:pPr algn="ctr"/>
                      <a:r>
                        <a:rPr lang="pt-BR" dirty="0"/>
                        <a:t>Unidade (</a:t>
                      </a:r>
                      <a:r>
                        <a:rPr lang="pt-BR" dirty="0" err="1"/>
                        <a:t>unit</a:t>
                      </a:r>
                      <a:r>
                        <a:rPr lang="pt-BR" dirty="0"/>
                        <a:t>)</a:t>
                      </a:r>
                    </a:p>
                  </a:txBody>
                  <a:tcPr/>
                </a:tc>
                <a:tc>
                  <a:txBody>
                    <a:bodyPr/>
                    <a:lstStyle/>
                    <a:p>
                      <a:pPr algn="ctr"/>
                      <a:r>
                        <a:rPr lang="pt-BR" dirty="0"/>
                        <a:t>Símbolo (</a:t>
                      </a:r>
                      <a:r>
                        <a:rPr lang="pt-BR" dirty="0" err="1"/>
                        <a:t>symbol</a:t>
                      </a:r>
                      <a:r>
                        <a:rPr lang="pt-BR" dirty="0"/>
                        <a:t>)</a:t>
                      </a:r>
                    </a:p>
                  </a:txBody>
                  <a:tcPr/>
                </a:tc>
                <a:extLst>
                  <a:ext uri="{0D108BD9-81ED-4DB2-BD59-A6C34878D82A}">
                    <a16:rowId xmlns:a16="http://schemas.microsoft.com/office/drawing/2014/main" val="3926697954"/>
                  </a:ext>
                </a:extLst>
              </a:tr>
              <a:tr h="370840">
                <a:tc>
                  <a:txBody>
                    <a:bodyPr/>
                    <a:lstStyle/>
                    <a:p>
                      <a:pPr algn="ctr"/>
                      <a:r>
                        <a:rPr lang="pt-BR" dirty="0"/>
                        <a:t>comprimento (</a:t>
                      </a:r>
                      <a:r>
                        <a:rPr lang="pt-BR" dirty="0" err="1"/>
                        <a:t>length</a:t>
                      </a:r>
                      <a:r>
                        <a:rPr lang="pt-BR" dirty="0"/>
                        <a:t>)</a:t>
                      </a:r>
                    </a:p>
                  </a:txBody>
                  <a:tcPr/>
                </a:tc>
                <a:tc>
                  <a:txBody>
                    <a:bodyPr/>
                    <a:lstStyle/>
                    <a:p>
                      <a:pPr algn="ctr"/>
                      <a:r>
                        <a:rPr lang="pt-BR" dirty="0"/>
                        <a:t>metro</a:t>
                      </a:r>
                    </a:p>
                  </a:txBody>
                  <a:tcPr/>
                </a:tc>
                <a:tc>
                  <a:txBody>
                    <a:bodyPr/>
                    <a:lstStyle/>
                    <a:p>
                      <a:pPr algn="ctr"/>
                      <a:r>
                        <a:rPr lang="pt-BR" dirty="0"/>
                        <a:t>m</a:t>
                      </a:r>
                    </a:p>
                  </a:txBody>
                  <a:tcPr/>
                </a:tc>
                <a:extLst>
                  <a:ext uri="{0D108BD9-81ED-4DB2-BD59-A6C34878D82A}">
                    <a16:rowId xmlns:a16="http://schemas.microsoft.com/office/drawing/2014/main" val="2384998685"/>
                  </a:ext>
                </a:extLst>
              </a:tr>
              <a:tr h="370840">
                <a:tc>
                  <a:txBody>
                    <a:bodyPr/>
                    <a:lstStyle/>
                    <a:p>
                      <a:pPr algn="ctr"/>
                      <a:r>
                        <a:rPr lang="pt-BR" dirty="0"/>
                        <a:t>massa (</a:t>
                      </a:r>
                      <a:r>
                        <a:rPr lang="pt-BR" dirty="0" err="1"/>
                        <a:t>mass</a:t>
                      </a:r>
                      <a:r>
                        <a:rPr lang="pt-BR" dirty="0"/>
                        <a:t>)</a:t>
                      </a:r>
                    </a:p>
                  </a:txBody>
                  <a:tcPr/>
                </a:tc>
                <a:tc>
                  <a:txBody>
                    <a:bodyPr/>
                    <a:lstStyle/>
                    <a:p>
                      <a:pPr algn="ctr"/>
                      <a:r>
                        <a:rPr lang="pt-BR"/>
                        <a:t>quilograma</a:t>
                      </a:r>
                      <a:endParaRPr lang="pt-BR" dirty="0"/>
                    </a:p>
                  </a:txBody>
                  <a:tcPr/>
                </a:tc>
                <a:tc>
                  <a:txBody>
                    <a:bodyPr/>
                    <a:lstStyle/>
                    <a:p>
                      <a:pPr algn="ctr"/>
                      <a:r>
                        <a:rPr lang="pt-BR" dirty="0"/>
                        <a:t>kg</a:t>
                      </a:r>
                    </a:p>
                  </a:txBody>
                  <a:tcPr/>
                </a:tc>
                <a:extLst>
                  <a:ext uri="{0D108BD9-81ED-4DB2-BD59-A6C34878D82A}">
                    <a16:rowId xmlns:a16="http://schemas.microsoft.com/office/drawing/2014/main" val="559467657"/>
                  </a:ext>
                </a:extLst>
              </a:tr>
              <a:tr h="370840">
                <a:tc>
                  <a:txBody>
                    <a:bodyPr/>
                    <a:lstStyle/>
                    <a:p>
                      <a:pPr algn="ctr"/>
                      <a:r>
                        <a:rPr lang="pt-BR" dirty="0"/>
                        <a:t>tempo (time)</a:t>
                      </a:r>
                    </a:p>
                  </a:txBody>
                  <a:tcPr/>
                </a:tc>
                <a:tc>
                  <a:txBody>
                    <a:bodyPr/>
                    <a:lstStyle/>
                    <a:p>
                      <a:pPr algn="ctr"/>
                      <a:r>
                        <a:rPr lang="pt-BR"/>
                        <a:t>segundo</a:t>
                      </a:r>
                      <a:endParaRPr lang="pt-BR" dirty="0"/>
                    </a:p>
                  </a:txBody>
                  <a:tcPr/>
                </a:tc>
                <a:tc>
                  <a:txBody>
                    <a:bodyPr/>
                    <a:lstStyle/>
                    <a:p>
                      <a:pPr algn="ctr"/>
                      <a:r>
                        <a:rPr lang="pt-BR" dirty="0"/>
                        <a:t>s</a:t>
                      </a:r>
                    </a:p>
                  </a:txBody>
                  <a:tcPr/>
                </a:tc>
                <a:extLst>
                  <a:ext uri="{0D108BD9-81ED-4DB2-BD59-A6C34878D82A}">
                    <a16:rowId xmlns:a16="http://schemas.microsoft.com/office/drawing/2014/main" val="2480739507"/>
                  </a:ext>
                </a:extLst>
              </a:tr>
              <a:tr h="370840">
                <a:tc>
                  <a:txBody>
                    <a:bodyPr/>
                    <a:lstStyle/>
                    <a:p>
                      <a:pPr algn="ctr"/>
                      <a:r>
                        <a:rPr lang="pt-BR" dirty="0"/>
                        <a:t>corrente elétrica (</a:t>
                      </a:r>
                      <a:r>
                        <a:rPr lang="pt-BR" dirty="0" err="1"/>
                        <a:t>electric</a:t>
                      </a:r>
                      <a:r>
                        <a:rPr lang="pt-BR" dirty="0"/>
                        <a:t> </a:t>
                      </a:r>
                      <a:r>
                        <a:rPr lang="pt-BR" dirty="0" err="1"/>
                        <a:t>current</a:t>
                      </a:r>
                      <a:r>
                        <a:rPr lang="pt-BR" dirty="0"/>
                        <a:t>)</a:t>
                      </a:r>
                    </a:p>
                  </a:txBody>
                  <a:tcPr/>
                </a:tc>
                <a:tc>
                  <a:txBody>
                    <a:bodyPr/>
                    <a:lstStyle/>
                    <a:p>
                      <a:pPr algn="ctr"/>
                      <a:r>
                        <a:rPr lang="pt-BR" dirty="0" err="1"/>
                        <a:t>ampére</a:t>
                      </a:r>
                      <a:endParaRPr lang="pt-BR" dirty="0"/>
                    </a:p>
                  </a:txBody>
                  <a:tcPr/>
                </a:tc>
                <a:tc>
                  <a:txBody>
                    <a:bodyPr/>
                    <a:lstStyle/>
                    <a:p>
                      <a:pPr algn="ctr"/>
                      <a:r>
                        <a:rPr lang="pt-BR" dirty="0"/>
                        <a:t>A</a:t>
                      </a:r>
                    </a:p>
                  </a:txBody>
                  <a:tcPr/>
                </a:tc>
                <a:extLst>
                  <a:ext uri="{0D108BD9-81ED-4DB2-BD59-A6C34878D82A}">
                    <a16:rowId xmlns:a16="http://schemas.microsoft.com/office/drawing/2014/main" val="1193191379"/>
                  </a:ext>
                </a:extLst>
              </a:tr>
              <a:tr h="370840">
                <a:tc>
                  <a:txBody>
                    <a:bodyPr/>
                    <a:lstStyle/>
                    <a:p>
                      <a:pPr algn="ctr"/>
                      <a:r>
                        <a:rPr lang="pt-BR" dirty="0"/>
                        <a:t>temperatura (</a:t>
                      </a:r>
                      <a:r>
                        <a:rPr lang="pt-BR" dirty="0" err="1"/>
                        <a:t>temperature</a:t>
                      </a:r>
                      <a:r>
                        <a:rPr lang="pt-BR" dirty="0"/>
                        <a:t>)</a:t>
                      </a:r>
                    </a:p>
                  </a:txBody>
                  <a:tcPr/>
                </a:tc>
                <a:tc>
                  <a:txBody>
                    <a:bodyPr/>
                    <a:lstStyle/>
                    <a:p>
                      <a:pPr algn="ctr"/>
                      <a:r>
                        <a:rPr lang="pt-BR" dirty="0"/>
                        <a:t>kelvin</a:t>
                      </a:r>
                    </a:p>
                  </a:txBody>
                  <a:tcPr/>
                </a:tc>
                <a:tc>
                  <a:txBody>
                    <a:bodyPr/>
                    <a:lstStyle/>
                    <a:p>
                      <a:pPr algn="ctr"/>
                      <a:r>
                        <a:rPr lang="pt-BR" dirty="0"/>
                        <a:t>K</a:t>
                      </a:r>
                    </a:p>
                  </a:txBody>
                  <a:tcPr/>
                </a:tc>
                <a:extLst>
                  <a:ext uri="{0D108BD9-81ED-4DB2-BD59-A6C34878D82A}">
                    <a16:rowId xmlns:a16="http://schemas.microsoft.com/office/drawing/2014/main" val="1379094446"/>
                  </a:ext>
                </a:extLst>
              </a:tr>
              <a:tr h="370840">
                <a:tc>
                  <a:txBody>
                    <a:bodyPr/>
                    <a:lstStyle/>
                    <a:p>
                      <a:pPr algn="ctr"/>
                      <a:r>
                        <a:rPr lang="pt-BR" dirty="0"/>
                        <a:t>quantidade de matéria (</a:t>
                      </a:r>
                      <a:r>
                        <a:rPr lang="pt-BR" dirty="0" err="1"/>
                        <a:t>amount</a:t>
                      </a:r>
                      <a:r>
                        <a:rPr lang="pt-BR" dirty="0"/>
                        <a:t> of </a:t>
                      </a:r>
                      <a:r>
                        <a:rPr lang="pt-BR" dirty="0" err="1"/>
                        <a:t>substance</a:t>
                      </a:r>
                      <a:r>
                        <a:rPr lang="pt-BR" dirty="0"/>
                        <a:t>)</a:t>
                      </a:r>
                    </a:p>
                  </a:txBody>
                  <a:tcPr/>
                </a:tc>
                <a:tc>
                  <a:txBody>
                    <a:bodyPr/>
                    <a:lstStyle/>
                    <a:p>
                      <a:pPr algn="ctr"/>
                      <a:r>
                        <a:rPr lang="pt-BR"/>
                        <a:t>mol</a:t>
                      </a:r>
                      <a:endParaRPr lang="pt-BR" dirty="0"/>
                    </a:p>
                  </a:txBody>
                  <a:tcPr/>
                </a:tc>
                <a:tc>
                  <a:txBody>
                    <a:bodyPr/>
                    <a:lstStyle/>
                    <a:p>
                      <a:pPr algn="ctr"/>
                      <a:r>
                        <a:rPr lang="pt-BR" dirty="0"/>
                        <a:t>mol</a:t>
                      </a:r>
                    </a:p>
                  </a:txBody>
                  <a:tcPr/>
                </a:tc>
                <a:extLst>
                  <a:ext uri="{0D108BD9-81ED-4DB2-BD59-A6C34878D82A}">
                    <a16:rowId xmlns:a16="http://schemas.microsoft.com/office/drawing/2014/main" val="1621384835"/>
                  </a:ext>
                </a:extLst>
              </a:tr>
              <a:tr h="370840">
                <a:tc>
                  <a:txBody>
                    <a:bodyPr/>
                    <a:lstStyle/>
                    <a:p>
                      <a:pPr algn="ctr"/>
                      <a:r>
                        <a:rPr lang="pt-BR" dirty="0"/>
                        <a:t>intensidade luminosa (</a:t>
                      </a:r>
                      <a:r>
                        <a:rPr lang="pt-BR" dirty="0" err="1"/>
                        <a:t>luminous</a:t>
                      </a:r>
                      <a:r>
                        <a:rPr lang="pt-BR" dirty="0"/>
                        <a:t> </a:t>
                      </a:r>
                      <a:r>
                        <a:rPr lang="pt-BR" dirty="0" err="1"/>
                        <a:t>intensity</a:t>
                      </a:r>
                      <a:r>
                        <a:rPr lang="pt-BR" dirty="0"/>
                        <a:t>)</a:t>
                      </a:r>
                    </a:p>
                  </a:txBody>
                  <a:tcPr/>
                </a:tc>
                <a:tc>
                  <a:txBody>
                    <a:bodyPr/>
                    <a:lstStyle/>
                    <a:p>
                      <a:pPr algn="ctr"/>
                      <a:r>
                        <a:rPr lang="pt-BR" dirty="0"/>
                        <a:t>candela</a:t>
                      </a:r>
                    </a:p>
                  </a:txBody>
                  <a:tcPr/>
                </a:tc>
                <a:tc>
                  <a:txBody>
                    <a:bodyPr/>
                    <a:lstStyle/>
                    <a:p>
                      <a:pPr algn="ctr"/>
                      <a:r>
                        <a:rPr lang="pt-BR" dirty="0" err="1"/>
                        <a:t>cd</a:t>
                      </a:r>
                      <a:endParaRPr lang="pt-BR" dirty="0"/>
                    </a:p>
                  </a:txBody>
                  <a:tcPr/>
                </a:tc>
                <a:extLst>
                  <a:ext uri="{0D108BD9-81ED-4DB2-BD59-A6C34878D82A}">
                    <a16:rowId xmlns:a16="http://schemas.microsoft.com/office/drawing/2014/main" val="2098549900"/>
                  </a:ext>
                </a:extLst>
              </a:tr>
            </a:tbl>
          </a:graphicData>
        </a:graphic>
      </p:graphicFrame>
      <p:pic>
        <p:nvPicPr>
          <p:cNvPr id="3" name="Imagem 2" descr="Uma imagem contendo vestuário&#10;&#10;Descrição gerada automaticamente">
            <a:extLst>
              <a:ext uri="{FF2B5EF4-FFF2-40B4-BE49-F238E27FC236}">
                <a16:creationId xmlns:a16="http://schemas.microsoft.com/office/drawing/2014/main" id="{09DCA47C-90D7-4834-BA4E-BAF707608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02" y="2674299"/>
            <a:ext cx="1333616" cy="3703641"/>
          </a:xfrm>
          <a:prstGeom prst="rect">
            <a:avLst/>
          </a:prstGeom>
        </p:spPr>
      </p:pic>
      <p:sp>
        <p:nvSpPr>
          <p:cNvPr id="4" name="Balão de Fala: Oval 3">
            <a:extLst>
              <a:ext uri="{FF2B5EF4-FFF2-40B4-BE49-F238E27FC236}">
                <a16:creationId xmlns:a16="http://schemas.microsoft.com/office/drawing/2014/main" id="{7118F582-103E-4262-8004-4F3610C89892}"/>
              </a:ext>
            </a:extLst>
          </p:cNvPr>
          <p:cNvSpPr/>
          <p:nvPr/>
        </p:nvSpPr>
        <p:spPr>
          <a:xfrm>
            <a:off x="594999" y="480060"/>
            <a:ext cx="2964278" cy="2056663"/>
          </a:xfrm>
          <a:prstGeom prst="wedgeEllipseCallout">
            <a:avLst>
              <a:gd name="adj1" fmla="val -29750"/>
              <a:gd name="adj2" fmla="val 67724"/>
            </a:avLst>
          </a:prstGeom>
          <a:solidFill>
            <a:srgbClr val="27275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No curso, trabalhamos com quatro unidades base ou fundamentais: L, M, T e </a:t>
            </a:r>
            <a:r>
              <a:rPr lang="pt-BR" dirty="0">
                <a:latin typeface="Symbol" panose="05050102010706020507" pitchFamily="18" charset="2"/>
              </a:rPr>
              <a:t>q</a:t>
            </a:r>
          </a:p>
        </p:txBody>
      </p:sp>
      <p:sp>
        <p:nvSpPr>
          <p:cNvPr id="5" name="Balão de Fala: Oval 4">
            <a:extLst>
              <a:ext uri="{FF2B5EF4-FFF2-40B4-BE49-F238E27FC236}">
                <a16:creationId xmlns:a16="http://schemas.microsoft.com/office/drawing/2014/main" id="{36F2EFFB-C4C2-4CF6-9C83-A62DF9A3C891}"/>
              </a:ext>
            </a:extLst>
          </p:cNvPr>
          <p:cNvSpPr/>
          <p:nvPr/>
        </p:nvSpPr>
        <p:spPr>
          <a:xfrm>
            <a:off x="1415992" y="4321278"/>
            <a:ext cx="2802047" cy="1936954"/>
          </a:xfrm>
          <a:prstGeom prst="wedgeEllipseCallout">
            <a:avLst>
              <a:gd name="adj1" fmla="val -55699"/>
              <a:gd name="adj2" fmla="val -67263"/>
            </a:avLst>
          </a:prstGeom>
          <a:solidFill>
            <a:srgbClr val="27275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the course, we work with four base or fundamental units: L, M, T and </a:t>
            </a:r>
            <a:r>
              <a:rPr lang="en-US" dirty="0">
                <a:latin typeface="Symbol" panose="05050102010706020507" pitchFamily="18" charset="2"/>
              </a:rPr>
              <a:t>q</a:t>
            </a:r>
            <a:endParaRPr lang="pt-BR" dirty="0">
              <a:latin typeface="Symbol" panose="05050102010706020507" pitchFamily="18" charset="2"/>
            </a:endParaRPr>
          </a:p>
        </p:txBody>
      </p:sp>
      <p:pic>
        <p:nvPicPr>
          <p:cNvPr id="7" name="Imagem 6">
            <a:extLst>
              <a:ext uri="{FF2B5EF4-FFF2-40B4-BE49-F238E27FC236}">
                <a16:creationId xmlns:a16="http://schemas.microsoft.com/office/drawing/2014/main" id="{16B0AF2D-D4EB-4B49-91F1-6BB1E46441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114" y="4503118"/>
            <a:ext cx="1874822" cy="1874822"/>
          </a:xfrm>
          <a:prstGeom prst="rect">
            <a:avLst/>
          </a:prstGeom>
        </p:spPr>
      </p:pic>
      <p:sp>
        <p:nvSpPr>
          <p:cNvPr id="8" name="CaixaDeTexto 7">
            <a:extLst>
              <a:ext uri="{FF2B5EF4-FFF2-40B4-BE49-F238E27FC236}">
                <a16:creationId xmlns:a16="http://schemas.microsoft.com/office/drawing/2014/main" id="{23887D0C-5091-483F-9F83-F463E8466F0E}"/>
              </a:ext>
            </a:extLst>
          </p:cNvPr>
          <p:cNvSpPr txBox="1"/>
          <p:nvPr/>
        </p:nvSpPr>
        <p:spPr>
          <a:xfrm>
            <a:off x="1582994" y="2753032"/>
            <a:ext cx="1976283" cy="1200329"/>
          </a:xfrm>
          <a:prstGeom prst="rect">
            <a:avLst/>
          </a:prstGeom>
          <a:noFill/>
        </p:spPr>
        <p:txBody>
          <a:bodyPr wrap="square" rtlCol="0">
            <a:spAutoFit/>
          </a:bodyPr>
          <a:lstStyle/>
          <a:p>
            <a:r>
              <a:rPr lang="pt-BR" b="1" dirty="0">
                <a:solidFill>
                  <a:srgbClr val="26265A"/>
                </a:solidFill>
                <a:effectLst>
                  <a:outerShdw blurRad="38100" dist="38100" dir="2700000" algn="tl">
                    <a:srgbClr val="000000">
                      <a:alpha val="43137"/>
                    </a:srgbClr>
                  </a:outerShdw>
                </a:effectLst>
              </a:rPr>
              <a:t>L = comprimento</a:t>
            </a:r>
          </a:p>
          <a:p>
            <a:r>
              <a:rPr lang="pt-BR" b="1" dirty="0">
                <a:solidFill>
                  <a:srgbClr val="26265A"/>
                </a:solidFill>
                <a:effectLst>
                  <a:outerShdw blurRad="38100" dist="38100" dir="2700000" algn="tl">
                    <a:srgbClr val="000000">
                      <a:alpha val="43137"/>
                    </a:srgbClr>
                  </a:outerShdw>
                </a:effectLst>
              </a:rPr>
              <a:t>M = massa</a:t>
            </a:r>
          </a:p>
          <a:p>
            <a:r>
              <a:rPr lang="pt-BR" b="1" dirty="0">
                <a:solidFill>
                  <a:srgbClr val="26265A"/>
                </a:solidFill>
                <a:effectLst>
                  <a:outerShdw blurRad="38100" dist="38100" dir="2700000" algn="tl">
                    <a:srgbClr val="000000">
                      <a:alpha val="43137"/>
                    </a:srgbClr>
                  </a:outerShdw>
                </a:effectLst>
              </a:rPr>
              <a:t>T = tempo</a:t>
            </a:r>
          </a:p>
          <a:p>
            <a:r>
              <a:rPr lang="pt-BR" b="1" dirty="0">
                <a:solidFill>
                  <a:srgbClr val="26265A"/>
                </a:solidFill>
                <a:effectLst>
                  <a:outerShdw blurRad="38100" dist="38100" dir="2700000" algn="tl">
                    <a:srgbClr val="000000">
                      <a:alpha val="43137"/>
                    </a:srgbClr>
                  </a:outerShdw>
                </a:effectLst>
                <a:latin typeface="Symbol" panose="05050102010706020507" pitchFamily="18" charset="2"/>
              </a:rPr>
              <a:t>q</a:t>
            </a:r>
            <a:r>
              <a:rPr lang="pt-BR" b="1" dirty="0">
                <a:solidFill>
                  <a:srgbClr val="26265A"/>
                </a:solidFill>
                <a:effectLst>
                  <a:outerShdw blurRad="38100" dist="38100" dir="2700000" algn="tl">
                    <a:srgbClr val="000000">
                      <a:alpha val="43137"/>
                    </a:srgbClr>
                  </a:outerShdw>
                </a:effectLst>
              </a:rPr>
              <a:t> = temperatura</a:t>
            </a:r>
          </a:p>
        </p:txBody>
      </p:sp>
      <p:sp>
        <p:nvSpPr>
          <p:cNvPr id="9" name="Balão de Fala: Oval 8">
            <a:extLst>
              <a:ext uri="{FF2B5EF4-FFF2-40B4-BE49-F238E27FC236}">
                <a16:creationId xmlns:a16="http://schemas.microsoft.com/office/drawing/2014/main" id="{951D88F0-2921-4810-ACEC-952A7D94A0B2}"/>
              </a:ext>
            </a:extLst>
          </p:cNvPr>
          <p:cNvSpPr/>
          <p:nvPr/>
        </p:nvSpPr>
        <p:spPr>
          <a:xfrm>
            <a:off x="8603226" y="4689987"/>
            <a:ext cx="3321517" cy="1248697"/>
          </a:xfrm>
          <a:prstGeom prst="wedgeEllipseCallout">
            <a:avLst>
              <a:gd name="adj1" fmla="val -74116"/>
              <a:gd name="adj2" fmla="val 12106"/>
            </a:avLst>
          </a:prstGeom>
          <a:solidFill>
            <a:srgbClr val="E200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effectLst>
                  <a:outerShdw blurRad="38100" dist="38100" dir="2700000" algn="tl">
                    <a:srgbClr val="000000">
                      <a:alpha val="43137"/>
                    </a:srgbClr>
                  </a:outerShdw>
                </a:effectLst>
              </a:rPr>
              <a:t>Essas são as grandezas fundamentais e as derivadas?</a:t>
            </a:r>
          </a:p>
        </p:txBody>
      </p:sp>
    </p:spTree>
    <p:extLst>
      <p:ext uri="{BB962C8B-B14F-4D97-AF65-F5344CB8AC3E}">
        <p14:creationId xmlns:p14="http://schemas.microsoft.com/office/powerpoint/2010/main" val="110907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30496E66-5C43-4246-A8F5-083587E675AD}"/>
              </a:ext>
            </a:extLst>
          </p:cNvPr>
          <p:cNvGraphicFramePr>
            <a:graphicFrameLocks noGrp="1"/>
          </p:cNvGraphicFramePr>
          <p:nvPr>
            <p:extLst>
              <p:ext uri="{D42A27DB-BD31-4B8C-83A1-F6EECF244321}">
                <p14:modId xmlns:p14="http://schemas.microsoft.com/office/powerpoint/2010/main" val="4110228083"/>
              </p:ext>
            </p:extLst>
          </p:nvPr>
        </p:nvGraphicFramePr>
        <p:xfrm>
          <a:off x="4064001" y="464027"/>
          <a:ext cx="8127999" cy="55930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26490143"/>
                    </a:ext>
                  </a:extLst>
                </a:gridCol>
                <a:gridCol w="2709333">
                  <a:extLst>
                    <a:ext uri="{9D8B030D-6E8A-4147-A177-3AD203B41FA5}">
                      <a16:colId xmlns:a16="http://schemas.microsoft.com/office/drawing/2014/main" val="3996374077"/>
                    </a:ext>
                  </a:extLst>
                </a:gridCol>
                <a:gridCol w="2709333">
                  <a:extLst>
                    <a:ext uri="{9D8B030D-6E8A-4147-A177-3AD203B41FA5}">
                      <a16:colId xmlns:a16="http://schemas.microsoft.com/office/drawing/2014/main" val="2136311818"/>
                    </a:ext>
                  </a:extLst>
                </a:gridCol>
              </a:tblGrid>
              <a:tr h="370840">
                <a:tc>
                  <a:txBody>
                    <a:bodyPr/>
                    <a:lstStyle/>
                    <a:p>
                      <a:pPr algn="ctr"/>
                      <a:r>
                        <a:rPr lang="pt-BR" dirty="0"/>
                        <a:t>Unidade derivada </a:t>
                      </a:r>
                      <a:r>
                        <a:rPr lang="pt-BR" b="1" dirty="0"/>
                        <a:t>(</a:t>
                      </a:r>
                      <a:r>
                        <a:rPr lang="pt-BR" sz="1800" b="1" i="0" u="none" strike="noStrike" kern="1200" dirty="0" err="1">
                          <a:solidFill>
                            <a:schemeClr val="lt1"/>
                          </a:solidFill>
                          <a:effectLst/>
                          <a:latin typeface="+mn-lt"/>
                          <a:ea typeface="+mn-ea"/>
                          <a:cs typeface="+mn-cs"/>
                        </a:rPr>
                        <a:t>derived</a:t>
                      </a:r>
                      <a:r>
                        <a:rPr lang="pt-BR" sz="1800" b="1" i="0" u="none" strike="noStrike" kern="1200" dirty="0">
                          <a:solidFill>
                            <a:schemeClr val="lt1"/>
                          </a:solidFill>
                          <a:effectLst/>
                          <a:latin typeface="+mn-lt"/>
                          <a:ea typeface="+mn-ea"/>
                          <a:cs typeface="+mn-cs"/>
                        </a:rPr>
                        <a:t> </a:t>
                      </a:r>
                      <a:r>
                        <a:rPr lang="pt-BR" sz="1800" b="1" i="0" u="none" strike="noStrike" kern="1200" dirty="0" err="1">
                          <a:solidFill>
                            <a:schemeClr val="lt1"/>
                          </a:solidFill>
                          <a:effectLst/>
                          <a:latin typeface="+mn-lt"/>
                          <a:ea typeface="+mn-ea"/>
                          <a:cs typeface="+mn-cs"/>
                        </a:rPr>
                        <a:t>unit</a:t>
                      </a:r>
                      <a:r>
                        <a:rPr lang="pt-BR" sz="1800" b="1" i="0" u="none" strike="noStrike" kern="1200" dirty="0">
                          <a:solidFill>
                            <a:schemeClr val="lt1"/>
                          </a:solidFill>
                          <a:effectLst/>
                          <a:latin typeface="+mn-lt"/>
                          <a:ea typeface="+mn-ea"/>
                          <a:cs typeface="+mn-cs"/>
                        </a:rPr>
                        <a:t>)</a:t>
                      </a:r>
                      <a:endParaRPr lang="pt-BR" b="1" dirty="0"/>
                    </a:p>
                  </a:txBody>
                  <a:tcPr/>
                </a:tc>
                <a:tc>
                  <a:txBody>
                    <a:bodyPr/>
                    <a:lstStyle/>
                    <a:p>
                      <a:pPr algn="ctr"/>
                      <a:r>
                        <a:rPr lang="pt-BR" dirty="0"/>
                        <a:t>Unidade (</a:t>
                      </a:r>
                      <a:r>
                        <a:rPr lang="pt-BR" dirty="0" err="1"/>
                        <a:t>unit</a:t>
                      </a:r>
                      <a:r>
                        <a:rPr lang="pt-BR" dirty="0"/>
                        <a:t>)</a:t>
                      </a:r>
                    </a:p>
                  </a:txBody>
                  <a:tcPr/>
                </a:tc>
                <a:tc>
                  <a:txBody>
                    <a:bodyPr/>
                    <a:lstStyle/>
                    <a:p>
                      <a:pPr algn="ctr"/>
                      <a:r>
                        <a:rPr lang="pt-BR" dirty="0"/>
                        <a:t>Símbolo (</a:t>
                      </a:r>
                      <a:r>
                        <a:rPr lang="pt-BR" dirty="0" err="1"/>
                        <a:t>symbol</a:t>
                      </a:r>
                      <a:r>
                        <a:rPr lang="pt-BR" dirty="0"/>
                        <a:t>)</a:t>
                      </a:r>
                    </a:p>
                  </a:txBody>
                  <a:tcPr/>
                </a:tc>
                <a:extLst>
                  <a:ext uri="{0D108BD9-81ED-4DB2-BD59-A6C34878D82A}">
                    <a16:rowId xmlns:a16="http://schemas.microsoft.com/office/drawing/2014/main" val="2274264679"/>
                  </a:ext>
                </a:extLst>
              </a:tr>
              <a:tr h="370840">
                <a:tc>
                  <a:txBody>
                    <a:bodyPr/>
                    <a:lstStyle/>
                    <a:p>
                      <a:pPr algn="ctr"/>
                      <a:r>
                        <a:rPr lang="pt-BR" dirty="0"/>
                        <a:t>massa específica</a:t>
                      </a:r>
                    </a:p>
                  </a:txBody>
                  <a:tcPr/>
                </a:tc>
                <a:tc>
                  <a:txBody>
                    <a:bodyPr/>
                    <a:lstStyle/>
                    <a:p>
                      <a:pPr algn="ctr"/>
                      <a:r>
                        <a:rPr lang="pt-BR" dirty="0"/>
                        <a:t>quilograma por metro cúbico</a:t>
                      </a:r>
                    </a:p>
                  </a:txBody>
                  <a:tcPr/>
                </a:tc>
                <a:tc>
                  <a:txBody>
                    <a:bodyPr/>
                    <a:lstStyle/>
                    <a:p>
                      <a:pPr algn="ctr"/>
                      <a:r>
                        <a:rPr lang="pt-BR" dirty="0"/>
                        <a:t>Kg/m³</a:t>
                      </a:r>
                    </a:p>
                  </a:txBody>
                  <a:tcPr/>
                </a:tc>
                <a:extLst>
                  <a:ext uri="{0D108BD9-81ED-4DB2-BD59-A6C34878D82A}">
                    <a16:rowId xmlns:a16="http://schemas.microsoft.com/office/drawing/2014/main" val="2685800324"/>
                  </a:ext>
                </a:extLst>
              </a:tr>
              <a:tr h="370840">
                <a:tc>
                  <a:txBody>
                    <a:bodyPr/>
                    <a:lstStyle/>
                    <a:p>
                      <a:pPr algn="ctr"/>
                      <a:r>
                        <a:rPr lang="pt-BR" dirty="0"/>
                        <a:t>aceleração da gravidade</a:t>
                      </a:r>
                    </a:p>
                  </a:txBody>
                  <a:tcPr/>
                </a:tc>
                <a:tc>
                  <a:txBody>
                    <a:bodyPr/>
                    <a:lstStyle/>
                    <a:p>
                      <a:pPr algn="ctr"/>
                      <a:r>
                        <a:rPr lang="pt-BR" dirty="0"/>
                        <a:t>metro por segundo ao quadrado</a:t>
                      </a:r>
                    </a:p>
                  </a:txBody>
                  <a:tcPr/>
                </a:tc>
                <a:tc>
                  <a:txBody>
                    <a:bodyPr/>
                    <a:lstStyle/>
                    <a:p>
                      <a:pPr algn="ctr"/>
                      <a:r>
                        <a:rPr lang="pt-BR" dirty="0"/>
                        <a:t>m/s²</a:t>
                      </a:r>
                    </a:p>
                  </a:txBody>
                  <a:tcPr/>
                </a:tc>
                <a:extLst>
                  <a:ext uri="{0D108BD9-81ED-4DB2-BD59-A6C34878D82A}">
                    <a16:rowId xmlns:a16="http://schemas.microsoft.com/office/drawing/2014/main" val="791023285"/>
                  </a:ext>
                </a:extLst>
              </a:tr>
              <a:tr h="370840">
                <a:tc>
                  <a:txBody>
                    <a:bodyPr/>
                    <a:lstStyle/>
                    <a:p>
                      <a:pPr algn="ctr"/>
                      <a:r>
                        <a:rPr lang="pt-BR" dirty="0"/>
                        <a:t>peso específico</a:t>
                      </a:r>
                    </a:p>
                  </a:txBody>
                  <a:tcPr/>
                </a:tc>
                <a:tc>
                  <a:txBody>
                    <a:bodyPr/>
                    <a:lstStyle/>
                    <a:p>
                      <a:pPr algn="ctr"/>
                      <a:r>
                        <a:rPr lang="pt-BR" dirty="0"/>
                        <a:t>Newton por metro cúbico</a:t>
                      </a:r>
                    </a:p>
                  </a:txBody>
                  <a:tcPr/>
                </a:tc>
                <a:tc>
                  <a:txBody>
                    <a:bodyPr/>
                    <a:lstStyle/>
                    <a:p>
                      <a:pPr algn="ctr"/>
                      <a:r>
                        <a:rPr lang="pt-BR" dirty="0"/>
                        <a:t>N/m³</a:t>
                      </a:r>
                    </a:p>
                  </a:txBody>
                  <a:tcPr/>
                </a:tc>
                <a:extLst>
                  <a:ext uri="{0D108BD9-81ED-4DB2-BD59-A6C34878D82A}">
                    <a16:rowId xmlns:a16="http://schemas.microsoft.com/office/drawing/2014/main" val="465940990"/>
                  </a:ext>
                </a:extLst>
              </a:tr>
              <a:tr h="370840">
                <a:tc>
                  <a:txBody>
                    <a:bodyPr/>
                    <a:lstStyle/>
                    <a:p>
                      <a:pPr algn="ctr"/>
                      <a:r>
                        <a:rPr lang="pt-BR" dirty="0"/>
                        <a:t>velocidade</a:t>
                      </a:r>
                    </a:p>
                  </a:txBody>
                  <a:tcPr/>
                </a:tc>
                <a:tc>
                  <a:txBody>
                    <a:bodyPr/>
                    <a:lstStyle/>
                    <a:p>
                      <a:pPr algn="ctr"/>
                      <a:r>
                        <a:rPr lang="pt-BR" dirty="0"/>
                        <a:t>metro por segundo</a:t>
                      </a:r>
                    </a:p>
                  </a:txBody>
                  <a:tcPr/>
                </a:tc>
                <a:tc>
                  <a:txBody>
                    <a:bodyPr/>
                    <a:lstStyle/>
                    <a:p>
                      <a:pPr algn="ctr"/>
                      <a:r>
                        <a:rPr lang="pt-BR" dirty="0"/>
                        <a:t>m/s</a:t>
                      </a:r>
                    </a:p>
                  </a:txBody>
                  <a:tcPr/>
                </a:tc>
                <a:extLst>
                  <a:ext uri="{0D108BD9-81ED-4DB2-BD59-A6C34878D82A}">
                    <a16:rowId xmlns:a16="http://schemas.microsoft.com/office/drawing/2014/main" val="643651426"/>
                  </a:ext>
                </a:extLst>
              </a:tr>
              <a:tr h="370840">
                <a:tc>
                  <a:txBody>
                    <a:bodyPr/>
                    <a:lstStyle/>
                    <a:p>
                      <a:pPr algn="ctr"/>
                      <a:r>
                        <a:rPr lang="pt-BR" dirty="0"/>
                        <a:t>força</a:t>
                      </a:r>
                    </a:p>
                  </a:txBody>
                  <a:tcPr/>
                </a:tc>
                <a:tc>
                  <a:txBody>
                    <a:bodyPr/>
                    <a:lstStyle/>
                    <a:p>
                      <a:pPr algn="ctr"/>
                      <a:r>
                        <a:rPr lang="pt-BR" dirty="0"/>
                        <a:t>Newton</a:t>
                      </a:r>
                    </a:p>
                  </a:txBody>
                  <a:tcPr/>
                </a:tc>
                <a:tc>
                  <a:txBody>
                    <a:bodyPr/>
                    <a:lstStyle/>
                    <a:p>
                      <a:pPr algn="ctr"/>
                      <a:r>
                        <a:rPr lang="pt-BR" dirty="0"/>
                        <a:t>N</a:t>
                      </a:r>
                    </a:p>
                  </a:txBody>
                  <a:tcPr/>
                </a:tc>
                <a:extLst>
                  <a:ext uri="{0D108BD9-81ED-4DB2-BD59-A6C34878D82A}">
                    <a16:rowId xmlns:a16="http://schemas.microsoft.com/office/drawing/2014/main" val="4022687517"/>
                  </a:ext>
                </a:extLst>
              </a:tr>
              <a:tr h="370840">
                <a:tc>
                  <a:txBody>
                    <a:bodyPr/>
                    <a:lstStyle/>
                    <a:p>
                      <a:pPr algn="ctr"/>
                      <a:r>
                        <a:rPr lang="pt-BR" dirty="0"/>
                        <a:t>tensão de cisalhamento</a:t>
                      </a:r>
                    </a:p>
                  </a:txBody>
                  <a:tcPr/>
                </a:tc>
                <a:tc>
                  <a:txBody>
                    <a:bodyPr/>
                    <a:lstStyle/>
                    <a:p>
                      <a:pPr algn="ctr"/>
                      <a:r>
                        <a:rPr lang="pt-BR" dirty="0"/>
                        <a:t>Newton por metro quadrado</a:t>
                      </a:r>
                    </a:p>
                  </a:txBody>
                  <a:tcPr/>
                </a:tc>
                <a:tc>
                  <a:txBody>
                    <a:bodyPr/>
                    <a:lstStyle/>
                    <a:p>
                      <a:pPr algn="ctr"/>
                      <a:r>
                        <a:rPr lang="pt-BR" dirty="0"/>
                        <a:t>N/m²</a:t>
                      </a:r>
                    </a:p>
                  </a:txBody>
                  <a:tcPr/>
                </a:tc>
                <a:extLst>
                  <a:ext uri="{0D108BD9-81ED-4DB2-BD59-A6C34878D82A}">
                    <a16:rowId xmlns:a16="http://schemas.microsoft.com/office/drawing/2014/main" val="3043384463"/>
                  </a:ext>
                </a:extLst>
              </a:tr>
              <a:tr h="370840">
                <a:tc>
                  <a:txBody>
                    <a:bodyPr/>
                    <a:lstStyle/>
                    <a:p>
                      <a:pPr algn="ctr"/>
                      <a:r>
                        <a:rPr lang="pt-BR" dirty="0"/>
                        <a:t>viscosidade</a:t>
                      </a:r>
                    </a:p>
                  </a:txBody>
                  <a:tcPr/>
                </a:tc>
                <a:tc>
                  <a:txBody>
                    <a:bodyPr/>
                    <a:lstStyle/>
                    <a:p>
                      <a:pPr algn="ctr"/>
                      <a:r>
                        <a:rPr lang="pt-BR" dirty="0"/>
                        <a:t>Newton vezes segundo por metro quadrado</a:t>
                      </a:r>
                    </a:p>
                  </a:txBody>
                  <a:tcPr/>
                </a:tc>
                <a:tc>
                  <a:txBody>
                    <a:bodyPr/>
                    <a:lstStyle/>
                    <a:p>
                      <a:pPr algn="ctr"/>
                      <a:r>
                        <a:rPr lang="pt-BR" dirty="0"/>
                        <a:t>N*s/m²</a:t>
                      </a:r>
                    </a:p>
                  </a:txBody>
                  <a:tcPr/>
                </a:tc>
                <a:extLst>
                  <a:ext uri="{0D108BD9-81ED-4DB2-BD59-A6C34878D82A}">
                    <a16:rowId xmlns:a16="http://schemas.microsoft.com/office/drawing/2014/main" val="2826580589"/>
                  </a:ext>
                </a:extLst>
              </a:tr>
              <a:tr h="370840">
                <a:tc>
                  <a:txBody>
                    <a:bodyPr/>
                    <a:lstStyle/>
                    <a:p>
                      <a:pPr algn="ctr"/>
                      <a:r>
                        <a:rPr lang="pt-BR" dirty="0"/>
                        <a:t>Viscosidade cinemática</a:t>
                      </a:r>
                    </a:p>
                  </a:txBody>
                  <a:tcPr/>
                </a:tc>
                <a:tc>
                  <a:txBody>
                    <a:bodyPr/>
                    <a:lstStyle/>
                    <a:p>
                      <a:pPr algn="ctr"/>
                      <a:r>
                        <a:rPr lang="pt-BR" dirty="0"/>
                        <a:t>metro por segundo ao quadrado</a:t>
                      </a:r>
                    </a:p>
                  </a:txBody>
                  <a:tcPr/>
                </a:tc>
                <a:tc>
                  <a:txBody>
                    <a:bodyPr/>
                    <a:lstStyle/>
                    <a:p>
                      <a:pPr algn="ctr"/>
                      <a:r>
                        <a:rPr lang="pt-BR" dirty="0"/>
                        <a:t>m/s²</a:t>
                      </a:r>
                    </a:p>
                  </a:txBody>
                  <a:tcPr/>
                </a:tc>
                <a:extLst>
                  <a:ext uri="{0D108BD9-81ED-4DB2-BD59-A6C34878D82A}">
                    <a16:rowId xmlns:a16="http://schemas.microsoft.com/office/drawing/2014/main" val="2234681521"/>
                  </a:ext>
                </a:extLst>
              </a:tr>
              <a:tr h="370840">
                <a:tc>
                  <a:txBody>
                    <a:bodyPr/>
                    <a:lstStyle/>
                    <a:p>
                      <a:pPr algn="ctr"/>
                      <a:r>
                        <a:rPr lang="pt-BR" dirty="0"/>
                        <a:t>pressão</a:t>
                      </a:r>
                    </a:p>
                  </a:txBody>
                  <a:tcPr/>
                </a:tc>
                <a:tc>
                  <a:txBody>
                    <a:bodyPr/>
                    <a:lstStyle/>
                    <a:p>
                      <a:pPr algn="ctr"/>
                      <a:r>
                        <a:rPr lang="pt-BR" dirty="0"/>
                        <a:t>Newton por metro quadrado</a:t>
                      </a:r>
                    </a:p>
                  </a:txBody>
                  <a:tcPr/>
                </a:tc>
                <a:tc>
                  <a:txBody>
                    <a:bodyPr/>
                    <a:lstStyle/>
                    <a:p>
                      <a:pPr algn="ctr"/>
                      <a:r>
                        <a:rPr lang="pt-BR" dirty="0"/>
                        <a:t>N/m²</a:t>
                      </a:r>
                    </a:p>
                  </a:txBody>
                  <a:tcPr/>
                </a:tc>
                <a:extLst>
                  <a:ext uri="{0D108BD9-81ED-4DB2-BD59-A6C34878D82A}">
                    <a16:rowId xmlns:a16="http://schemas.microsoft.com/office/drawing/2014/main" val="2411135033"/>
                  </a:ext>
                </a:extLst>
              </a:tr>
            </a:tbl>
          </a:graphicData>
        </a:graphic>
      </p:graphicFrame>
      <p:pic>
        <p:nvPicPr>
          <p:cNvPr id="4" name="Imagem 3" descr="Uma imagem contendo brinquedo&#10;&#10;Descrição gerada automaticamente">
            <a:extLst>
              <a:ext uri="{FF2B5EF4-FFF2-40B4-BE49-F238E27FC236}">
                <a16:creationId xmlns:a16="http://schemas.microsoft.com/office/drawing/2014/main" id="{6A6359B3-3AB5-4E12-BF51-4A0289E1D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0993" y="2767719"/>
            <a:ext cx="1295512" cy="3551228"/>
          </a:xfrm>
          <a:prstGeom prst="rect">
            <a:avLst/>
          </a:prstGeom>
        </p:spPr>
      </p:pic>
      <p:sp>
        <p:nvSpPr>
          <p:cNvPr id="5" name="Balão de Fala: Oval 4">
            <a:extLst>
              <a:ext uri="{FF2B5EF4-FFF2-40B4-BE49-F238E27FC236}">
                <a16:creationId xmlns:a16="http://schemas.microsoft.com/office/drawing/2014/main" id="{9DE5C57C-43F1-489A-8712-0D6256EF1D3E}"/>
              </a:ext>
            </a:extLst>
          </p:cNvPr>
          <p:cNvSpPr/>
          <p:nvPr/>
        </p:nvSpPr>
        <p:spPr>
          <a:xfrm>
            <a:off x="968749" y="573480"/>
            <a:ext cx="2222090" cy="2194239"/>
          </a:xfrm>
          <a:prstGeom prst="wedgeEllipseCallout">
            <a:avLst>
              <a:gd name="adj1" fmla="val -26721"/>
              <a:gd name="adj2" fmla="val 65955"/>
            </a:avLst>
          </a:prstGeom>
          <a:solidFill>
            <a:srgbClr val="FFC20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2D2630"/>
                </a:solidFill>
                <a:effectLst>
                  <a:outerShdw blurRad="38100" dist="38100" dir="2700000" algn="tl">
                    <a:srgbClr val="000000">
                      <a:alpha val="43137"/>
                    </a:srgbClr>
                  </a:outerShdw>
                </a:effectLst>
              </a:rPr>
              <a:t>Algumas das grandezas derivadas importantes para este curso.</a:t>
            </a:r>
          </a:p>
        </p:txBody>
      </p:sp>
      <p:pic>
        <p:nvPicPr>
          <p:cNvPr id="6" name="Imagem 5">
            <a:extLst>
              <a:ext uri="{FF2B5EF4-FFF2-40B4-BE49-F238E27FC236}">
                <a16:creationId xmlns:a16="http://schemas.microsoft.com/office/drawing/2014/main" id="{65EEAB50-615B-4DB3-9CA2-AC591F022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16505" y="4444125"/>
            <a:ext cx="1874822" cy="1874822"/>
          </a:xfrm>
          <a:prstGeom prst="rect">
            <a:avLst/>
          </a:prstGeom>
        </p:spPr>
      </p:pic>
      <p:sp>
        <p:nvSpPr>
          <p:cNvPr id="7" name="Balão de Fala: Oval 6">
            <a:extLst>
              <a:ext uri="{FF2B5EF4-FFF2-40B4-BE49-F238E27FC236}">
                <a16:creationId xmlns:a16="http://schemas.microsoft.com/office/drawing/2014/main" id="{D25273CB-AB86-47E6-B818-C0DBDD570E2B}"/>
              </a:ext>
            </a:extLst>
          </p:cNvPr>
          <p:cNvSpPr/>
          <p:nvPr/>
        </p:nvSpPr>
        <p:spPr>
          <a:xfrm>
            <a:off x="1455175" y="2981572"/>
            <a:ext cx="2792359" cy="1669085"/>
          </a:xfrm>
          <a:prstGeom prst="wedgeEllipseCallout">
            <a:avLst>
              <a:gd name="adj1" fmla="val -18688"/>
              <a:gd name="adj2" fmla="val 68263"/>
            </a:avLst>
          </a:prstGeom>
          <a:solidFill>
            <a:srgbClr val="E200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effectLst>
                  <a:outerShdw blurRad="38100" dist="38100" dir="2700000" algn="tl">
                    <a:srgbClr val="000000">
                      <a:alpha val="43137"/>
                    </a:srgbClr>
                  </a:outerShdw>
                </a:effectLst>
              </a:rPr>
              <a:t>Antes de defini-las, recordamos conceitos relacionados a notação científica.</a:t>
            </a:r>
          </a:p>
        </p:txBody>
      </p:sp>
    </p:spTree>
    <p:extLst>
      <p:ext uri="{BB962C8B-B14F-4D97-AF65-F5344CB8AC3E}">
        <p14:creationId xmlns:p14="http://schemas.microsoft.com/office/powerpoint/2010/main" val="7684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9">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2AFFB7F5-1DE3-4E3A-B054-EC0B2A698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88" y="3225165"/>
            <a:ext cx="2085975" cy="3152775"/>
          </a:xfrm>
          <a:prstGeom prst="rect">
            <a:avLst/>
          </a:prstGeom>
          <a:noFill/>
          <a:extLst>
            <a:ext uri="{909E8E84-426E-40DD-AFC4-6F175D3DCCD1}">
              <a14:hiddenFill xmlns:a14="http://schemas.microsoft.com/office/drawing/2010/main">
                <a:solidFill>
                  <a:srgbClr val="FFFFFF"/>
                </a:solidFill>
              </a14:hiddenFill>
            </a:ext>
          </a:extLst>
        </p:spPr>
      </p:pic>
      <p:sp>
        <p:nvSpPr>
          <p:cNvPr id="5" name="Balão de Fala: Oval 4">
            <a:extLst>
              <a:ext uri="{FF2B5EF4-FFF2-40B4-BE49-F238E27FC236}">
                <a16:creationId xmlns:a16="http://schemas.microsoft.com/office/drawing/2014/main" id="{3A45C0A0-8625-4AE6-960A-0000CF420642}"/>
              </a:ext>
            </a:extLst>
          </p:cNvPr>
          <p:cNvSpPr/>
          <p:nvPr/>
        </p:nvSpPr>
        <p:spPr>
          <a:xfrm>
            <a:off x="1588826" y="926006"/>
            <a:ext cx="3382297" cy="2502994"/>
          </a:xfrm>
          <a:prstGeom prst="wedgeEllipseCallout">
            <a:avLst>
              <a:gd name="adj1" fmla="val -41763"/>
              <a:gd name="adj2" fmla="val 74900"/>
            </a:avLst>
          </a:prstGeom>
          <a:solidFill>
            <a:srgbClr val="991A1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Quando devemos pensar em notações científicas?</a:t>
            </a:r>
          </a:p>
          <a:p>
            <a:pPr algn="ctr"/>
            <a:endParaRPr lang="pt-BR" b="1" dirty="0">
              <a:effectLst>
                <a:outerShdw blurRad="38100" dist="38100" dir="2700000" algn="tl">
                  <a:srgbClr val="000000">
                    <a:alpha val="43137"/>
                  </a:srgbClr>
                </a:outerShdw>
              </a:effectLst>
            </a:endParaRPr>
          </a:p>
          <a:p>
            <a:pPr algn="ctr"/>
            <a:r>
              <a:rPr lang="en-US" b="1" dirty="0">
                <a:effectLst>
                  <a:outerShdw blurRad="38100" dist="38100" dir="2700000" algn="tl">
                    <a:srgbClr val="000000">
                      <a:alpha val="43137"/>
                    </a:srgbClr>
                  </a:outerShdw>
                </a:effectLst>
              </a:rPr>
              <a:t>When should we think of scientific notation?</a:t>
            </a:r>
            <a:endParaRPr lang="pt-BR" b="1" dirty="0">
              <a:effectLst>
                <a:outerShdw blurRad="38100" dist="38100" dir="2700000" algn="tl">
                  <a:srgbClr val="000000">
                    <a:alpha val="43137"/>
                  </a:srgbClr>
                </a:outerShdw>
              </a:effectLst>
            </a:endParaRPr>
          </a:p>
          <a:p>
            <a:pPr algn="ctr"/>
            <a:endParaRPr lang="pt-BR" b="1" dirty="0">
              <a:effectLst>
                <a:outerShdw blurRad="38100" dist="38100" dir="2700000" algn="tl">
                  <a:srgbClr val="000000">
                    <a:alpha val="43137"/>
                  </a:srgbClr>
                </a:outerShdw>
              </a:effectLst>
            </a:endParaRPr>
          </a:p>
        </p:txBody>
      </p:sp>
      <p:pic>
        <p:nvPicPr>
          <p:cNvPr id="9" name="Imagem 8">
            <a:extLst>
              <a:ext uri="{FF2B5EF4-FFF2-40B4-BE49-F238E27FC236}">
                <a16:creationId xmlns:a16="http://schemas.microsoft.com/office/drawing/2014/main" id="{2743A9CD-E93E-4717-9723-B3E7790D2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42930" y="2933402"/>
            <a:ext cx="2972058" cy="3444538"/>
          </a:xfrm>
          <a:prstGeom prst="rect">
            <a:avLst/>
          </a:prstGeom>
        </p:spPr>
      </p:pic>
      <p:sp>
        <p:nvSpPr>
          <p:cNvPr id="10" name="Balão de Fala: Oval 9">
            <a:extLst>
              <a:ext uri="{FF2B5EF4-FFF2-40B4-BE49-F238E27FC236}">
                <a16:creationId xmlns:a16="http://schemas.microsoft.com/office/drawing/2014/main" id="{3DCC647A-9FBE-4088-A4AB-D579FEAE8695}"/>
              </a:ext>
            </a:extLst>
          </p:cNvPr>
          <p:cNvSpPr/>
          <p:nvPr/>
        </p:nvSpPr>
        <p:spPr>
          <a:xfrm>
            <a:off x="5214123" y="78658"/>
            <a:ext cx="5909187" cy="2930197"/>
          </a:xfrm>
          <a:prstGeom prst="wedgeEllipseCallout">
            <a:avLst>
              <a:gd name="adj1" fmla="val 23593"/>
              <a:gd name="adj2" fmla="val 70888"/>
            </a:avLst>
          </a:prstGeom>
          <a:solidFill>
            <a:srgbClr val="00458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A notação científica é simplesmente um método para expressar e trabalhar com números muito grandes ou muito pequenos.</a:t>
            </a:r>
          </a:p>
          <a:p>
            <a:pPr algn="ctr"/>
            <a:endParaRPr lang="pt-BR" b="1" dirty="0">
              <a:effectLst>
                <a:outerShdw blurRad="38100" dist="38100" dir="2700000" algn="tl">
                  <a:srgbClr val="000000">
                    <a:alpha val="43137"/>
                  </a:srgbClr>
                </a:outerShdw>
              </a:effectLst>
            </a:endParaRPr>
          </a:p>
          <a:p>
            <a:pPr algn="ctr"/>
            <a:r>
              <a:rPr lang="en-US" b="1" dirty="0">
                <a:effectLst>
                  <a:outerShdw blurRad="38100" dist="38100" dir="2700000" algn="tl">
                    <a:srgbClr val="000000">
                      <a:alpha val="43137"/>
                    </a:srgbClr>
                  </a:outerShdw>
                </a:effectLst>
              </a:rPr>
              <a:t>Scientific notation is simply a method for expressing, and working with, very large or very small numbers.</a:t>
            </a:r>
            <a:endParaRPr lang="pt-BR" b="1" dirty="0">
              <a:effectLst>
                <a:outerShdw blurRad="38100" dist="38100" dir="2700000" algn="tl">
                  <a:srgbClr val="000000">
                    <a:alpha val="43137"/>
                  </a:srgbClr>
                </a:outerShdw>
              </a:effectLst>
            </a:endParaRPr>
          </a:p>
        </p:txBody>
      </p:sp>
      <p:sp>
        <p:nvSpPr>
          <p:cNvPr id="11" name="Retângulo 10">
            <a:extLst>
              <a:ext uri="{FF2B5EF4-FFF2-40B4-BE49-F238E27FC236}">
                <a16:creationId xmlns:a16="http://schemas.microsoft.com/office/drawing/2014/main" id="{E48FE2D0-D860-4571-A55D-ACE88EDC8B2C}"/>
              </a:ext>
            </a:extLst>
          </p:cNvPr>
          <p:cNvSpPr/>
          <p:nvPr/>
        </p:nvSpPr>
        <p:spPr>
          <a:xfrm>
            <a:off x="2332957" y="3661125"/>
            <a:ext cx="7997626" cy="338554"/>
          </a:xfrm>
          <a:prstGeom prst="rect">
            <a:avLst/>
          </a:prstGeom>
        </p:spPr>
        <p:txBody>
          <a:bodyPr wrap="square">
            <a:spAutoFit/>
          </a:bodyPr>
          <a:lstStyle/>
          <a:p>
            <a:r>
              <a:rPr lang="pt-BR" sz="1600" dirty="0">
                <a:solidFill>
                  <a:srgbClr val="666666"/>
                </a:solidFill>
                <a:latin typeface="Arial" panose="020B0604020202020204" pitchFamily="34" charset="0"/>
              </a:rPr>
              <a:t>A </a:t>
            </a:r>
            <a:r>
              <a:rPr lang="pt-BR" sz="1600" b="1" dirty="0">
                <a:solidFill>
                  <a:srgbClr val="666666"/>
                </a:solidFill>
                <a:latin typeface="Arial" panose="020B0604020202020204" pitchFamily="34" charset="0"/>
              </a:rPr>
              <a:t>massa da terra</a:t>
            </a:r>
            <a:r>
              <a:rPr lang="pt-BR" sz="1600" dirty="0">
                <a:solidFill>
                  <a:srgbClr val="666666"/>
                </a:solidFill>
                <a:latin typeface="Arial" panose="020B0604020202020204" pitchFamily="34" charset="0"/>
              </a:rPr>
              <a:t> é, aproximadamente, 5 980 000 000 000 000 000 000 000 </a:t>
            </a:r>
            <a:r>
              <a:rPr lang="pt-BR" sz="1600" b="1" dirty="0">
                <a:solidFill>
                  <a:srgbClr val="666666"/>
                </a:solidFill>
                <a:latin typeface="Arial" panose="020B0604020202020204" pitchFamily="34" charset="0"/>
              </a:rPr>
              <a:t>kg</a:t>
            </a:r>
            <a:r>
              <a:rPr lang="pt-BR" sz="1600" dirty="0">
                <a:solidFill>
                  <a:srgbClr val="666666"/>
                </a:solidFill>
                <a:latin typeface="Arial" panose="020B0604020202020204" pitchFamily="34" charset="0"/>
              </a:rPr>
              <a:t>.</a:t>
            </a:r>
            <a:endParaRPr lang="pt-BR" sz="1600" dirty="0"/>
          </a:p>
        </p:txBody>
      </p:sp>
      <p:sp>
        <p:nvSpPr>
          <p:cNvPr id="14" name="Retângulo 13">
            <a:extLst>
              <a:ext uri="{FF2B5EF4-FFF2-40B4-BE49-F238E27FC236}">
                <a16:creationId xmlns:a16="http://schemas.microsoft.com/office/drawing/2014/main" id="{8B6DCA38-C652-48A5-944F-4AAE568D67FC}"/>
              </a:ext>
            </a:extLst>
          </p:cNvPr>
          <p:cNvSpPr/>
          <p:nvPr/>
        </p:nvSpPr>
        <p:spPr>
          <a:xfrm>
            <a:off x="4720877" y="3085469"/>
            <a:ext cx="3183421" cy="461665"/>
          </a:xfrm>
          <a:prstGeom prst="rect">
            <a:avLst/>
          </a:prstGeom>
        </p:spPr>
        <p:txBody>
          <a:bodyPr wrap="square">
            <a:spAutoFit/>
          </a:bodyPr>
          <a:lstStyle/>
          <a:p>
            <a:pPr algn="ctr"/>
            <a:r>
              <a:rPr lang="pt-BR" sz="2400" b="1" dirty="0">
                <a:solidFill>
                  <a:srgbClr val="FF0000"/>
                </a:solidFill>
                <a:effectLst>
                  <a:outerShdw blurRad="38100" dist="38100" dir="2700000" algn="tl">
                    <a:srgbClr val="000000">
                      <a:alpha val="43137"/>
                    </a:srgbClr>
                  </a:outerShdw>
                </a:effectLst>
              </a:rPr>
              <a:t>Exemplos (exemples)</a:t>
            </a:r>
          </a:p>
        </p:txBody>
      </p:sp>
      <p:sp>
        <p:nvSpPr>
          <p:cNvPr id="15" name="Retângulo 14">
            <a:extLst>
              <a:ext uri="{FF2B5EF4-FFF2-40B4-BE49-F238E27FC236}">
                <a16:creationId xmlns:a16="http://schemas.microsoft.com/office/drawing/2014/main" id="{87704D8C-DB64-4045-916C-ED67D195E89B}"/>
              </a:ext>
            </a:extLst>
          </p:cNvPr>
          <p:cNvSpPr/>
          <p:nvPr/>
        </p:nvSpPr>
        <p:spPr>
          <a:xfrm>
            <a:off x="3686478" y="4182266"/>
            <a:ext cx="4217821" cy="369332"/>
          </a:xfrm>
          <a:prstGeom prst="rect">
            <a:avLst/>
          </a:prstGeom>
        </p:spPr>
        <p:txBody>
          <a:bodyPr wrap="none">
            <a:spAutoFit/>
          </a:bodyPr>
          <a:lstStyle/>
          <a:p>
            <a:r>
              <a:rPr lang="en-US" dirty="0">
                <a:latin typeface="Roboto" panose="02000000000000000000" pitchFamily="2" charset="0"/>
              </a:rPr>
              <a:t>The mass of the earth is approximately,</a:t>
            </a:r>
            <a:endParaRPr lang="pt-BR" dirty="0"/>
          </a:p>
        </p:txBody>
      </p:sp>
      <p:sp>
        <p:nvSpPr>
          <p:cNvPr id="17" name="Retângulo 16">
            <a:extLst>
              <a:ext uri="{FF2B5EF4-FFF2-40B4-BE49-F238E27FC236}">
                <a16:creationId xmlns:a16="http://schemas.microsoft.com/office/drawing/2014/main" id="{5AF65E04-9C21-4066-9EAF-562E70CC46B7}"/>
              </a:ext>
            </a:extLst>
          </p:cNvPr>
          <p:cNvSpPr/>
          <p:nvPr/>
        </p:nvSpPr>
        <p:spPr>
          <a:xfrm>
            <a:off x="3762301" y="4751740"/>
            <a:ext cx="4301177" cy="369332"/>
          </a:xfrm>
          <a:prstGeom prst="rect">
            <a:avLst/>
          </a:prstGeom>
        </p:spPr>
        <p:txBody>
          <a:bodyPr wrap="none">
            <a:spAutoFit/>
          </a:bodyPr>
          <a:lstStyle/>
          <a:p>
            <a:r>
              <a:rPr lang="pt-BR" dirty="0">
                <a:solidFill>
                  <a:srgbClr val="666666"/>
                </a:solidFill>
                <a:latin typeface="Arial" panose="020B0604020202020204" pitchFamily="34" charset="0"/>
              </a:rPr>
              <a:t>5 980 000 000 000 000 000 000 000 </a:t>
            </a:r>
            <a:r>
              <a:rPr lang="pt-BR" b="1" dirty="0">
                <a:solidFill>
                  <a:srgbClr val="666666"/>
                </a:solidFill>
                <a:latin typeface="Arial" panose="020B0604020202020204" pitchFamily="34" charset="0"/>
              </a:rPr>
              <a:t>kg</a:t>
            </a:r>
            <a:r>
              <a:rPr lang="pt-BR" dirty="0">
                <a:solidFill>
                  <a:srgbClr val="666666"/>
                </a:solidFill>
                <a:latin typeface="Arial" panose="020B0604020202020204" pitchFamily="34" charset="0"/>
              </a:rPr>
              <a:t>.</a:t>
            </a:r>
            <a:endParaRPr lang="pt-BR" dirty="0"/>
          </a:p>
        </p:txBody>
      </p:sp>
      <p:sp>
        <p:nvSpPr>
          <p:cNvPr id="18" name="CaixaDeTexto 17">
            <a:extLst>
              <a:ext uri="{FF2B5EF4-FFF2-40B4-BE49-F238E27FC236}">
                <a16:creationId xmlns:a16="http://schemas.microsoft.com/office/drawing/2014/main" id="{A1EFF108-7E4A-4FB8-B4A1-91F3EB9F6DEA}"/>
              </a:ext>
            </a:extLst>
          </p:cNvPr>
          <p:cNvSpPr txBox="1"/>
          <p:nvPr/>
        </p:nvSpPr>
        <p:spPr>
          <a:xfrm>
            <a:off x="1986116" y="5270090"/>
            <a:ext cx="6725265" cy="369332"/>
          </a:xfrm>
          <a:prstGeom prst="rect">
            <a:avLst/>
          </a:prstGeom>
          <a:noFill/>
        </p:spPr>
        <p:txBody>
          <a:bodyPr wrap="square" rtlCol="0">
            <a:spAutoFit/>
          </a:bodyPr>
          <a:lstStyle/>
          <a:p>
            <a:pPr algn="ctr"/>
            <a:r>
              <a:rPr lang="pt-BR" dirty="0"/>
              <a:t>Unidade de massa atômica, 0,000 000 000 000 000 000 000 00166 g</a:t>
            </a:r>
          </a:p>
        </p:txBody>
      </p:sp>
      <p:sp>
        <p:nvSpPr>
          <p:cNvPr id="19" name="CaixaDeTexto 18">
            <a:extLst>
              <a:ext uri="{FF2B5EF4-FFF2-40B4-BE49-F238E27FC236}">
                <a16:creationId xmlns:a16="http://schemas.microsoft.com/office/drawing/2014/main" id="{1298AC51-8422-40E0-A8AC-93DB39607B72}"/>
              </a:ext>
            </a:extLst>
          </p:cNvPr>
          <p:cNvSpPr txBox="1"/>
          <p:nvPr/>
        </p:nvSpPr>
        <p:spPr>
          <a:xfrm>
            <a:off x="2074606" y="5879690"/>
            <a:ext cx="6361471" cy="369332"/>
          </a:xfrm>
          <a:prstGeom prst="rect">
            <a:avLst/>
          </a:prstGeom>
          <a:noFill/>
        </p:spPr>
        <p:txBody>
          <a:bodyPr wrap="square" rtlCol="0">
            <a:spAutoFit/>
          </a:bodyPr>
          <a:lstStyle/>
          <a:p>
            <a:pPr algn="ctr"/>
            <a:r>
              <a:rPr lang="pt-BR" dirty="0" err="1"/>
              <a:t>Atomic</a:t>
            </a:r>
            <a:r>
              <a:rPr lang="pt-BR" dirty="0"/>
              <a:t> </a:t>
            </a:r>
            <a:r>
              <a:rPr lang="pt-BR" dirty="0" err="1"/>
              <a:t>mass</a:t>
            </a:r>
            <a:r>
              <a:rPr lang="pt-BR" dirty="0"/>
              <a:t> </a:t>
            </a:r>
            <a:r>
              <a:rPr lang="pt-BR" dirty="0" err="1"/>
              <a:t>unit</a:t>
            </a:r>
            <a:r>
              <a:rPr lang="pt-BR" dirty="0"/>
              <a:t>, 0,000 000 000 000 000 000 000 00166 g  </a:t>
            </a:r>
          </a:p>
        </p:txBody>
      </p:sp>
    </p:spTree>
    <p:extLst>
      <p:ext uri="{BB962C8B-B14F-4D97-AF65-F5344CB8AC3E}">
        <p14:creationId xmlns:p14="http://schemas.microsoft.com/office/powerpoint/2010/main" val="343883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5" grpId="0"/>
      <p:bldP spid="17" grpId="0"/>
      <p:bldP spid="18" grpId="0"/>
      <p:bldP spid="19" grpId="0"/>
    </p:bldLst>
  </p:timing>
</p:sld>
</file>

<file path=ppt/theme/theme1.xml><?xml version="1.0" encoding="utf-8"?>
<a:theme xmlns:a="http://schemas.openxmlformats.org/drawingml/2006/main" name="RetrospectVTI">
  <a:themeElements>
    <a:clrScheme name="">
      <a:dk1>
        <a:srgbClr val="000000"/>
      </a:dk1>
      <a:lt1>
        <a:srgbClr val="FFFFFF"/>
      </a:lt1>
      <a:dk2>
        <a:srgbClr val="262441"/>
      </a:dk2>
      <a:lt2>
        <a:srgbClr val="E2E4E8"/>
      </a:lt2>
      <a:accent1>
        <a:srgbClr val="C5992F"/>
      </a:accent1>
      <a:accent2>
        <a:srgbClr val="EB7B4E"/>
      </a:accent2>
      <a:accent3>
        <a:srgbClr val="EE6E7E"/>
      </a:accent3>
      <a:accent4>
        <a:srgbClr val="EB4EA3"/>
      </a:accent4>
      <a:accent5>
        <a:srgbClr val="EE6EE9"/>
      </a:accent5>
      <a:accent6>
        <a:srgbClr val="B04EEB"/>
      </a:accent6>
      <a:hlink>
        <a:srgbClr val="697DAE"/>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2114</Words>
  <Application>Microsoft Office PowerPoint</Application>
  <PresentationFormat>Widescreen</PresentationFormat>
  <Paragraphs>265</Paragraphs>
  <Slides>22</Slides>
  <Notes>19</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2</vt:i4>
      </vt:variant>
      <vt:variant>
        <vt:lpstr>Títulos de slides</vt:lpstr>
      </vt:variant>
      <vt:variant>
        <vt:i4>22</vt:i4>
      </vt:variant>
    </vt:vector>
  </HeadingPairs>
  <TitlesOfParts>
    <vt:vector size="31" baseType="lpstr">
      <vt:lpstr>&amp;quot</vt:lpstr>
      <vt:lpstr>Arial</vt:lpstr>
      <vt:lpstr>Calibri</vt:lpstr>
      <vt:lpstr>Calibri Light</vt:lpstr>
      <vt:lpstr>Roboto</vt:lpstr>
      <vt:lpstr>Symbol</vt:lpstr>
      <vt:lpstr>RetrospectVTI</vt:lpstr>
      <vt:lpstr>MathType 6.0 Equation</vt:lpstr>
      <vt:lpstr>Equation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Raimundo Ferreira Ignacio</dc:creator>
  <cp:lastModifiedBy>Raimundo Ferreira Ignacio</cp:lastModifiedBy>
  <cp:revision>40</cp:revision>
  <dcterms:created xsi:type="dcterms:W3CDTF">2019-08-12T02:46:24Z</dcterms:created>
  <dcterms:modified xsi:type="dcterms:W3CDTF">2019-08-12T15:03:27Z</dcterms:modified>
</cp:coreProperties>
</file>