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57" r:id="rId3"/>
    <p:sldId id="272" r:id="rId4"/>
    <p:sldId id="256" r:id="rId5"/>
    <p:sldId id="273" r:id="rId6"/>
    <p:sldId id="274" r:id="rId7"/>
    <p:sldId id="275" r:id="rId8"/>
    <p:sldId id="276" r:id="rId9"/>
    <p:sldId id="260" r:id="rId10"/>
    <p:sldId id="277" r:id="rId11"/>
    <p:sldId id="278" r:id="rId12"/>
    <p:sldId id="279" r:id="rId13"/>
    <p:sldId id="280" r:id="rId14"/>
    <p:sldId id="281" r:id="rId15"/>
    <p:sldId id="26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5FF"/>
    <a:srgbClr val="002142"/>
    <a:srgbClr val="2B2B2D"/>
    <a:srgbClr val="7F001B"/>
    <a:srgbClr val="4B92DA"/>
    <a:srgbClr val="002244"/>
    <a:srgbClr val="7DE4FE"/>
    <a:srgbClr val="EAC9BC"/>
    <a:srgbClr val="835F60"/>
    <a:srgbClr val="416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A47D-FB14-4252-80B1-A910626EF24F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BCE8-BB5A-49B8-9CF5-904CE87EE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4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832D-FB67-4616-BD2A-3CE56A17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0E475-4C3C-4A94-A107-B4211C06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6D229-4A5B-4823-B8F0-3113C5A5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655CA0-F517-492F-92B3-78F854D6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590D4-FD3C-4669-A623-AF6121B0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3CE3D-88D9-4D8F-9868-EBF0348E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76BF41-F793-46ED-A866-ED8E3FE28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52025-88C5-4DF0-96C7-39A101C4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6C7F1-9FFB-47A3-8282-122F27C0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C3327-535E-4C86-836A-9DDA5DF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3A4848-600A-45A4-809C-0BFD908A9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FBC446-9C24-48F6-B97D-85EB2FEB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983F1-0DD8-4054-8C10-2A91BD40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DC244-4867-4951-ACBC-E3DDE66F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BF0E6B-97E9-4951-ABE6-71A96195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7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7FE95-BF7E-4717-815B-A66DE4E8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BEB15-63B3-4055-A4CF-90545BBA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41A5BC-D85A-465C-B344-F9228B90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C97FF9-84A5-460E-9A54-9F6CFDAA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B0479-AC28-471A-9058-6CD29330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20580-5930-440E-AFB2-CA2DF62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ACDE8-F323-47E4-ABF6-1D137D8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97C4E-EF3B-480F-AA3A-84524FDD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AC776-D1E0-4179-A920-35657A06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A7C96-A53B-4AF2-B0C5-6D71536E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06DB9-7671-4DFB-8352-430D0C05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10D73-C309-468D-865B-B799B824B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20434F-E31A-432D-B03C-74BF3CF7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5D339D-8C24-474E-809A-975BCF06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553F4B-366A-45F6-82EB-6F62446D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6B8174-22AD-474E-9AD9-B9CDC395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9D8C8-78EB-4F9E-8AAF-F94A563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D1A1A-7548-47DD-A2D6-044F783C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13AC84-E750-48D4-BCDB-BAD4BFB9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513D6-79BD-4D74-ACCE-D1A54334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BD0CE9-4EF5-480F-867E-FF9428F3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2DD790-734C-4ADD-9DFA-61C78D2A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A39A3D-DAC9-4B6A-B8A4-B86693A3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28ECEE-D785-4316-B497-0BF1D5FB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9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CC3CB-B46F-42DF-A1CB-BCCF7FF9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A1895E-D2CE-4D1A-82E8-6208566E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BC73BA-2BE8-49BA-BA4C-54BDEC37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5C4DEE-6E55-4481-B9A3-C8BF88F2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E8E432-1DD2-499A-A57E-53D82245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B3202E-CBB3-4F1C-B19E-84C8BBC9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C454B1-3B00-47E1-B06C-99DBA930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386BB-5A10-4069-AF6C-DBBEF1E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9ADCC-96DE-444B-B760-242E7EEF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30D8FA-7896-4131-B90B-2BC18F6B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64FEAB-D1CB-48EE-9764-4D8462A4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C21F7E-FA6C-4270-AD87-5DDE7383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E0C8BC-490E-4FAA-A7D4-DF6212DC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71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DCAAD-857B-47A1-9361-8CA653CC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F5FAA0-4BB0-417F-B0C8-E530AC243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3160E7-236F-4A36-A22C-FCD05A42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3267D9-B2D1-432F-BA7D-575AEA7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CC7F92-1F1A-4C30-8C0E-EAED8428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D412AD-8198-4AB8-8D6D-C3688CEF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F9371F-20D5-46DA-841C-F397ADEA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B52AC9-8F21-4AB2-BD21-A8C9C8FBA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8E89D-A3E7-4F69-978A-064727A73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7DC2-9CF8-4AC6-B1CF-56CF6DB8862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62866-CC97-49BA-9D3D-5811F62A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F4659-CD79-4C02-987F-8458F8191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66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dyoHUrN_Zyc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jxkyF_C0M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hyperlink" Target="https://youtu.be/yqXgFagSK1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nuE78NObs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hyperlink" Target="https://youtu.be/AB0FPe3i_U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7.png"/><Relationship Id="rId10" Type="http://schemas.openxmlformats.org/officeDocument/2006/relationships/image" Target="../media/image32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CD7A5C-DAC7-4451-BBB0-99682C4EA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34852"/>
              </p:ext>
            </p:extLst>
          </p:nvPr>
        </p:nvGraphicFramePr>
        <p:xfrm>
          <a:off x="3231284" y="3585812"/>
          <a:ext cx="33718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D65301E-78DF-4D21-B3C0-71B4485B05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284" y="3585812"/>
                        <a:ext cx="3371850" cy="126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6666897-DC36-426D-B8FD-4EE2F7E64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541"/>
            <a:ext cx="2598645" cy="262150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33E00F6-9341-401C-8C80-5C87DD6911F4}"/>
              </a:ext>
            </a:extLst>
          </p:cNvPr>
          <p:cNvSpPr/>
          <p:nvPr/>
        </p:nvSpPr>
        <p:spPr>
          <a:xfrm>
            <a:off x="1008376" y="1002322"/>
            <a:ext cx="7272024" cy="2583489"/>
          </a:xfrm>
          <a:prstGeom prst="wedgeEllipseCallout">
            <a:avLst>
              <a:gd name="adj1" fmla="val -35009"/>
              <a:gd name="adj2" fmla="val 91856"/>
            </a:avLst>
          </a:prstGeom>
          <a:solidFill>
            <a:srgbClr val="7F001B"/>
          </a:solidFill>
          <a:ln w="38100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das grandezas importantes para o desenvolvimento dos projetos de instalação de bombeamento é a carga de pressão e ele surge do conceito da pressão em um ponto fluido.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9C56DD-E626-4DEE-808E-35078059FC57}"/>
              </a:ext>
            </a:extLst>
          </p:cNvPr>
          <p:cNvSpPr/>
          <p:nvPr/>
        </p:nvSpPr>
        <p:spPr>
          <a:xfrm>
            <a:off x="138546" y="200601"/>
            <a:ext cx="11914908" cy="6285924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8" name="Espaço Reservado para Conteúdo 3">
            <a:extLst>
              <a:ext uri="{FF2B5EF4-FFF2-40B4-BE49-F238E27FC236}">
                <a16:creationId xmlns:a16="http://schemas.microsoft.com/office/drawing/2014/main" id="{EBEC5A85-2F6F-421B-9F20-40EFE3F05BF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251064"/>
            <a:ext cx="34893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E588CF5-FA3D-4CA0-8DC7-38700CC6B3D9}"/>
              </a:ext>
            </a:extLst>
          </p:cNvPr>
          <p:cNvGrpSpPr/>
          <p:nvPr/>
        </p:nvGrpSpPr>
        <p:grpSpPr>
          <a:xfrm>
            <a:off x="8832874" y="2632750"/>
            <a:ext cx="1902691" cy="1001885"/>
            <a:chOff x="8737600" y="1907570"/>
            <a:chExt cx="1902691" cy="100188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E8118C7-474B-477B-BEC3-821A5880F8E3}"/>
                </a:ext>
              </a:extLst>
            </p:cNvPr>
            <p:cNvCxnSpPr/>
            <p:nvPr/>
          </p:nvCxnSpPr>
          <p:spPr>
            <a:xfrm flipV="1">
              <a:off x="8737600" y="2216727"/>
              <a:ext cx="914400" cy="5726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EC1E6416-0145-4EDD-9CFE-82FF88079433}"/>
                </a:ext>
              </a:extLst>
            </p:cNvPr>
            <p:cNvCxnSpPr/>
            <p:nvPr/>
          </p:nvCxnSpPr>
          <p:spPr>
            <a:xfrm>
              <a:off x="9661236" y="2216727"/>
              <a:ext cx="979055" cy="6927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A2F7B8EB-E71F-4932-AB12-1C8C50D1E00C}"/>
                </a:ext>
              </a:extLst>
            </p:cNvPr>
            <p:cNvCxnSpPr/>
            <p:nvPr/>
          </p:nvCxnSpPr>
          <p:spPr>
            <a:xfrm flipV="1">
              <a:off x="9652000" y="1907570"/>
              <a:ext cx="0" cy="3091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D58E6AD-C5D9-4F54-A7D1-01173DDC550D}"/>
              </a:ext>
            </a:extLst>
          </p:cNvPr>
          <p:cNvSpPr/>
          <p:nvPr/>
        </p:nvSpPr>
        <p:spPr>
          <a:xfrm>
            <a:off x="8599055" y="732725"/>
            <a:ext cx="3241961" cy="1900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Piezômetros, tubos de vidro graduados que permitem a leitura de carga de pressão.</a:t>
            </a:r>
          </a:p>
        </p:txBody>
      </p:sp>
      <p:pic>
        <p:nvPicPr>
          <p:cNvPr id="21" name="Imagem 20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5F461C8D-E5E7-49BD-A669-C61930C72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89" y="3429000"/>
            <a:ext cx="1286268" cy="143574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D335667-6FE4-4E61-900C-F3636D3E5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46" y="5028344"/>
            <a:ext cx="1757063" cy="1414221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EE14B99A-E183-4CE5-8D35-31AE63DAAC55}"/>
              </a:ext>
            </a:extLst>
          </p:cNvPr>
          <p:cNvSpPr/>
          <p:nvPr/>
        </p:nvSpPr>
        <p:spPr>
          <a:xfrm>
            <a:off x="4744761" y="4861625"/>
            <a:ext cx="3681846" cy="1263650"/>
          </a:xfrm>
          <a:prstGeom prst="wedgeEllipseCallout">
            <a:avLst>
              <a:gd name="adj1" fmla="val -64295"/>
              <a:gd name="adj2" fmla="val 15186"/>
            </a:avLst>
          </a:prstGeom>
          <a:solidFill>
            <a:srgbClr val="DC5A01"/>
          </a:solidFill>
          <a:ln w="38100">
            <a:solidFill>
              <a:srgbClr val="25273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piezômetro trabalha na escala efetiva!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B1F65B7-4DC9-46AF-99DB-7FE9ACFF27E6}"/>
              </a:ext>
            </a:extLst>
          </p:cNvPr>
          <p:cNvSpPr txBox="1"/>
          <p:nvPr/>
        </p:nvSpPr>
        <p:spPr>
          <a:xfrm>
            <a:off x="2275963" y="378875"/>
            <a:ext cx="61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890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– CARGA DE PRESSÃO E OS PIEZÔMETROS</a:t>
            </a:r>
          </a:p>
        </p:txBody>
      </p:sp>
    </p:spTree>
    <p:extLst>
      <p:ext uri="{BB962C8B-B14F-4D97-AF65-F5344CB8AC3E}">
        <p14:creationId xmlns:p14="http://schemas.microsoft.com/office/powerpoint/2010/main" val="34611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escoladavida.eng.br/mecflubasica/torri2.gif">
            <a:extLst>
              <a:ext uri="{FF2B5EF4-FFF2-40B4-BE49-F238E27FC236}">
                <a16:creationId xmlns:a16="http://schemas.microsoft.com/office/drawing/2014/main" id="{9975A382-AC39-4A1B-94B7-5A0F6049E6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2731840"/>
            <a:ext cx="2686050" cy="2238375"/>
          </a:xfrm>
          <a:prstGeom prst="rect">
            <a:avLst/>
          </a:prstGeom>
          <a:solidFill>
            <a:srgbClr val="189D8B"/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F9E876-324B-47E9-A41B-CF12C661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492" y="1661209"/>
            <a:ext cx="2335578" cy="4622160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8F246698-CF08-4DD2-BD23-D12CA792BA17}"/>
              </a:ext>
            </a:extLst>
          </p:cNvPr>
          <p:cNvSpPr/>
          <p:nvPr/>
        </p:nvSpPr>
        <p:spPr>
          <a:xfrm>
            <a:off x="1863969" y="643500"/>
            <a:ext cx="9847384" cy="1995854"/>
          </a:xfrm>
          <a:prstGeom prst="wedgeEllipseCallout">
            <a:avLst>
              <a:gd name="adj1" fmla="val -48394"/>
              <a:gd name="adj2" fmla="val 83205"/>
            </a:avLst>
          </a:prstGeom>
          <a:solidFill>
            <a:srgbClr val="7C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recordarmos o conceito de escala absoluta, evocamos o barômetro, que é o aparelho utilizado para leitura da pressão atmosférica, portanto, aparelho que trabalha na escala absoluta!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788A49-83A8-40C0-904F-39343AC80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070" y="3952508"/>
            <a:ext cx="2191525" cy="223837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83A87E5-8F15-4B1C-A9C2-22AD845CFA1E}"/>
              </a:ext>
            </a:extLst>
          </p:cNvPr>
          <p:cNvSpPr/>
          <p:nvPr/>
        </p:nvSpPr>
        <p:spPr>
          <a:xfrm>
            <a:off x="3914042" y="2853101"/>
            <a:ext cx="4363916" cy="1995854"/>
          </a:xfrm>
          <a:prstGeom prst="wedgeEllipseCallout">
            <a:avLst>
              <a:gd name="adj1" fmla="val -42794"/>
              <a:gd name="adj2" fmla="val 62059"/>
            </a:avLst>
          </a:prstGeom>
          <a:solidFill>
            <a:srgbClr val="189D8B"/>
          </a:solidFill>
          <a:ln w="28575">
            <a:solidFill>
              <a:srgbClr val="A57D2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Entendi, mesmo porque, na escala efetiva a pressão atmosférica seria igual a zero!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99C9F3-1E98-460C-A4D6-C7488C91BAA9}"/>
              </a:ext>
            </a:extLst>
          </p:cNvPr>
          <p:cNvSpPr/>
          <p:nvPr/>
        </p:nvSpPr>
        <p:spPr>
          <a:xfrm>
            <a:off x="138546" y="200601"/>
            <a:ext cx="11914908" cy="59902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28F6C0F-B40D-43EB-9BB0-8D58AA808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79853"/>
              </p:ext>
            </p:extLst>
          </p:nvPr>
        </p:nvGraphicFramePr>
        <p:xfrm>
          <a:off x="8981978" y="5309062"/>
          <a:ext cx="2171896" cy="54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81978" y="5309062"/>
                        <a:ext cx="2171896" cy="54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F54D72-605F-4960-81C2-67520B2BAECC}"/>
              </a:ext>
            </a:extLst>
          </p:cNvPr>
          <p:cNvSpPr txBox="1"/>
          <p:nvPr/>
        </p:nvSpPr>
        <p:spPr>
          <a:xfrm rot="19708895">
            <a:off x="-202223" y="762935"/>
            <a:ext cx="323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– Barômetro e a escala absoluta</a:t>
            </a:r>
          </a:p>
        </p:txBody>
      </p:sp>
    </p:spTree>
    <p:extLst>
      <p:ext uri="{BB962C8B-B14F-4D97-AF65-F5344CB8AC3E}">
        <p14:creationId xmlns:p14="http://schemas.microsoft.com/office/powerpoint/2010/main" val="2740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927F7B-E95D-49DE-A637-7FD515306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4" y="1194788"/>
            <a:ext cx="1973751" cy="1988992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54E2659A-A33A-49B6-A52A-BD4712167566}"/>
              </a:ext>
            </a:extLst>
          </p:cNvPr>
          <p:cNvSpPr/>
          <p:nvPr/>
        </p:nvSpPr>
        <p:spPr>
          <a:xfrm>
            <a:off x="1754737" y="448408"/>
            <a:ext cx="5912156" cy="1178169"/>
          </a:xfrm>
          <a:prstGeom prst="wedgeEllipseCallout">
            <a:avLst>
              <a:gd name="adj1" fmla="val -49833"/>
              <a:gd name="adj2" fmla="val 57276"/>
            </a:avLst>
          </a:prstGeom>
          <a:solidFill>
            <a:srgbClr val="452857"/>
          </a:solidFill>
          <a:ln w="28575">
            <a:solidFill>
              <a:srgbClr val="41953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1.9 - Diagrama comparativo entre escalas de pressão 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1A68159-67D7-498E-8721-99C6459A73C5}"/>
              </a:ext>
            </a:extLst>
          </p:cNvPr>
          <p:cNvCxnSpPr/>
          <p:nvPr/>
        </p:nvCxnSpPr>
        <p:spPr>
          <a:xfrm>
            <a:off x="5985700" y="3086100"/>
            <a:ext cx="368397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E9E3A1-BE6D-44BA-BA3A-C9DDB5AC8276}"/>
              </a:ext>
            </a:extLst>
          </p:cNvPr>
          <p:cNvSpPr txBox="1"/>
          <p:nvPr/>
        </p:nvSpPr>
        <p:spPr>
          <a:xfrm>
            <a:off x="9681125" y="2901434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VÁCUO ABSOLUTO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DDC422-450A-4C3D-93C2-6AA881B3937F}"/>
              </a:ext>
            </a:extLst>
          </p:cNvPr>
          <p:cNvSpPr txBox="1"/>
          <p:nvPr/>
        </p:nvSpPr>
        <p:spPr>
          <a:xfrm>
            <a:off x="4264270" y="2901434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ZERO ABSOLUTO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9392CE-D09F-4C32-83EE-4D46FB62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53" y="2977296"/>
            <a:ext cx="2238375" cy="2943225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257A8F1-6D37-4649-8DBF-4133C45FF281}"/>
              </a:ext>
            </a:extLst>
          </p:cNvPr>
          <p:cNvCxnSpPr/>
          <p:nvPr/>
        </p:nvCxnSpPr>
        <p:spPr>
          <a:xfrm flipV="1">
            <a:off x="6471138" y="2189284"/>
            <a:ext cx="0" cy="8968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124ECA-32B8-4843-A865-610C21BA5133}"/>
              </a:ext>
            </a:extLst>
          </p:cNvPr>
          <p:cNvSpPr txBox="1"/>
          <p:nvPr/>
        </p:nvSpPr>
        <p:spPr>
          <a:xfrm>
            <a:off x="6550269" y="2444262"/>
            <a:ext cx="89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168CF2D-3562-4144-B4AF-986692F500A4}"/>
              </a:ext>
            </a:extLst>
          </p:cNvPr>
          <p:cNvCxnSpPr/>
          <p:nvPr/>
        </p:nvCxnSpPr>
        <p:spPr>
          <a:xfrm>
            <a:off x="5985700" y="2189284"/>
            <a:ext cx="3683977" cy="0"/>
          </a:xfrm>
          <a:prstGeom prst="line">
            <a:avLst/>
          </a:prstGeom>
          <a:ln w="28575">
            <a:solidFill>
              <a:srgbClr val="DC5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49998E-0689-4F7A-B860-01ABD9EB8939}"/>
              </a:ext>
            </a:extLst>
          </p:cNvPr>
          <p:cNvSpPr txBox="1"/>
          <p:nvPr/>
        </p:nvSpPr>
        <p:spPr>
          <a:xfrm>
            <a:off x="9601995" y="1956215"/>
            <a:ext cx="1871967" cy="3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13D0611-9E0C-4FA1-A54D-19115BD9F21F}"/>
              </a:ext>
            </a:extLst>
          </p:cNvPr>
          <p:cNvSpPr txBox="1"/>
          <p:nvPr/>
        </p:nvSpPr>
        <p:spPr>
          <a:xfrm>
            <a:off x="4423327" y="2004618"/>
            <a:ext cx="178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EFETIVO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54ADF1-F368-4204-BAF0-AE6783EDEBAD}"/>
              </a:ext>
            </a:extLst>
          </p:cNvPr>
          <p:cNvSpPr/>
          <p:nvPr/>
        </p:nvSpPr>
        <p:spPr>
          <a:xfrm>
            <a:off x="7827688" y="1626577"/>
            <a:ext cx="5901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1C7B74-1FD9-433E-90D6-E41CB3586766}"/>
              </a:ext>
            </a:extLst>
          </p:cNvPr>
          <p:cNvSpPr txBox="1"/>
          <p:nvPr/>
        </p:nvSpPr>
        <p:spPr>
          <a:xfrm>
            <a:off x="8024247" y="1353933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82DE542-79DF-4483-B94C-6B8D9E88A434}"/>
              </a:ext>
            </a:extLst>
          </p:cNvPr>
          <p:cNvCxnSpPr>
            <a:stCxn id="21" idx="0"/>
          </p:cNvCxnSpPr>
          <p:nvPr/>
        </p:nvCxnSpPr>
        <p:spPr>
          <a:xfrm flipV="1">
            <a:off x="7857194" y="1561458"/>
            <a:ext cx="240521" cy="651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804586F-76AA-4E91-A657-FCEC01F7C87E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7857194" y="1626577"/>
            <a:ext cx="0" cy="562707"/>
          </a:xfrm>
          <a:prstGeom prst="straightConnector1">
            <a:avLst/>
          </a:prstGeom>
          <a:ln w="28575">
            <a:solidFill>
              <a:srgbClr val="DC5A0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0DCA5B2-B476-434A-B813-7BD4164BCAB0}"/>
              </a:ext>
            </a:extLst>
          </p:cNvPr>
          <p:cNvSpPr txBox="1"/>
          <p:nvPr/>
        </p:nvSpPr>
        <p:spPr>
          <a:xfrm>
            <a:off x="7977454" y="1723265"/>
            <a:ext cx="42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16" name="Conector reto 9215">
            <a:extLst>
              <a:ext uri="{FF2B5EF4-FFF2-40B4-BE49-F238E27FC236}">
                <a16:creationId xmlns:a16="http://schemas.microsoft.com/office/drawing/2014/main" id="{2F6ACF2E-7367-49A2-8961-0DC3BA18296A}"/>
              </a:ext>
            </a:extLst>
          </p:cNvPr>
          <p:cNvCxnSpPr>
            <a:cxnSpLocks/>
          </p:cNvCxnSpPr>
          <p:nvPr/>
        </p:nvCxnSpPr>
        <p:spPr>
          <a:xfrm flipH="1">
            <a:off x="7218485" y="1635369"/>
            <a:ext cx="638709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Conector de Seta Reta 9218">
            <a:extLst>
              <a:ext uri="{FF2B5EF4-FFF2-40B4-BE49-F238E27FC236}">
                <a16:creationId xmlns:a16="http://schemas.microsoft.com/office/drawing/2014/main" id="{E023F9DD-35EF-43F4-B8FC-950B782AC5CC}"/>
              </a:ext>
            </a:extLst>
          </p:cNvPr>
          <p:cNvCxnSpPr/>
          <p:nvPr/>
        </p:nvCxnSpPr>
        <p:spPr>
          <a:xfrm>
            <a:off x="7447085" y="1626577"/>
            <a:ext cx="0" cy="1459523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CaixaDeTexto 9220">
            <a:extLst>
              <a:ext uri="{FF2B5EF4-FFF2-40B4-BE49-F238E27FC236}">
                <a16:creationId xmlns:a16="http://schemas.microsoft.com/office/drawing/2014/main" id="{AE4370C7-09F1-4F71-923E-16AE74E15BA2}"/>
              </a:ext>
            </a:extLst>
          </p:cNvPr>
          <p:cNvSpPr txBox="1"/>
          <p:nvPr/>
        </p:nvSpPr>
        <p:spPr>
          <a:xfrm>
            <a:off x="7447085" y="2444262"/>
            <a:ext cx="77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Aabs</a:t>
            </a:r>
            <a:endParaRPr lang="pt-BR" b="1" dirty="0">
              <a:solidFill>
                <a:srgbClr val="4D2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22" name="Objeto 9221">
            <a:extLst>
              <a:ext uri="{FF2B5EF4-FFF2-40B4-BE49-F238E27FC236}">
                <a16:creationId xmlns:a16="http://schemas.microsoft.com/office/drawing/2014/main" id="{3ACF365F-C758-411B-8B3F-F9F1661ED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45459"/>
              </p:ext>
            </p:extLst>
          </p:nvPr>
        </p:nvGraphicFramePr>
        <p:xfrm>
          <a:off x="6842274" y="3552119"/>
          <a:ext cx="2270359" cy="49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5" imgW="1054080" imgH="228600" progId="Equation.DSMT4">
                  <p:embed/>
                </p:oleObj>
              </mc:Choice>
              <mc:Fallback>
                <p:oleObj name="Equation" r:id="rId5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274" y="3552119"/>
                        <a:ext cx="2270359" cy="49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Imagem 9223">
            <a:extLst>
              <a:ext uri="{FF2B5EF4-FFF2-40B4-BE49-F238E27FC236}">
                <a16:creationId xmlns:a16="http://schemas.microsoft.com/office/drawing/2014/main" id="{2F0BA88F-B374-401B-A1BE-0D93C4739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35" y="3841391"/>
            <a:ext cx="1759743" cy="1719546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F898EB3C-BF4E-4B7F-B8EC-F5CA1F8887A4}"/>
              </a:ext>
            </a:extLst>
          </p:cNvPr>
          <p:cNvSpPr/>
          <p:nvPr/>
        </p:nvSpPr>
        <p:spPr>
          <a:xfrm>
            <a:off x="138546" y="200601"/>
            <a:ext cx="11914908" cy="5746296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0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9" grpId="0"/>
      <p:bldP spid="21" grpId="0" animBg="1"/>
      <p:bldP spid="22" grpId="0"/>
      <p:bldP spid="30" grpId="0"/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298F0AE9-C09F-40CE-87CD-E2C73DF3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8" y="961086"/>
            <a:ext cx="4980889" cy="3429858"/>
          </a:xfrm>
          <a:prstGeom prst="rect">
            <a:avLst/>
          </a:prstGeom>
        </p:spPr>
      </p:pic>
      <p:pic>
        <p:nvPicPr>
          <p:cNvPr id="10242" name="Picture 2" descr="C:\Users\Raimundo F Ignacio\AppData\Local\Temp\SNAGHTML33d75ed3.PNG">
            <a:extLst>
              <a:ext uri="{FF2B5EF4-FFF2-40B4-BE49-F238E27FC236}">
                <a16:creationId xmlns:a16="http://schemas.microsoft.com/office/drawing/2014/main" id="{990B2C66-AAED-4B6D-8835-CF64C5B1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604" y="2438032"/>
            <a:ext cx="2067104" cy="21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D66A047-39CB-4B10-8038-0EEEDDB0C2F1}"/>
              </a:ext>
            </a:extLst>
          </p:cNvPr>
          <p:cNvSpPr/>
          <p:nvPr/>
        </p:nvSpPr>
        <p:spPr>
          <a:xfrm>
            <a:off x="2751992" y="694592"/>
            <a:ext cx="4097216" cy="2936631"/>
          </a:xfrm>
          <a:prstGeom prst="wedgeEllipseCallout">
            <a:avLst>
              <a:gd name="adj1" fmla="val -55168"/>
              <a:gd name="adj2" fmla="val 43039"/>
            </a:avLst>
          </a:prstGeom>
          <a:solidFill>
            <a:srgbClr val="FF6703"/>
          </a:solidFill>
          <a:ln>
            <a:solidFill>
              <a:srgbClr val="2E0E3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estudos das instalações de bombeamento, necessitamos recordar ainda os manômetros metálicos e os manômetros diferencias em U!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287858-150B-4063-8AC0-D2D45D643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20" y="3773365"/>
            <a:ext cx="2038350" cy="2038350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27B55C5-3295-45D0-9B71-1D2CFDC9B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11731"/>
              </p:ext>
            </p:extLst>
          </p:nvPr>
        </p:nvGraphicFramePr>
        <p:xfrm>
          <a:off x="4151435" y="5029200"/>
          <a:ext cx="2139460" cy="5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1435" y="5029200"/>
                        <a:ext cx="2139460" cy="5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Imagem 25" descr="http://www.eurolatte.com.br/produtos/images/pecas/vacuometro.jpg">
            <a:extLst>
              <a:ext uri="{FF2B5EF4-FFF2-40B4-BE49-F238E27FC236}">
                <a16:creationId xmlns:a16="http://schemas.microsoft.com/office/drawing/2014/main" id="{AC6DE216-303D-4174-9F1B-80053EEF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26" y="3991101"/>
            <a:ext cx="2387097" cy="180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16508">
            <a:extLst>
              <a:ext uri="{FF2B5EF4-FFF2-40B4-BE49-F238E27FC236}">
                <a16:creationId xmlns:a16="http://schemas.microsoft.com/office/drawing/2014/main" id="{A4B3F7A8-0073-4731-B64F-4BAAD170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70" y="3897907"/>
            <a:ext cx="1787846" cy="19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FEB5188-6EC8-4E7E-963F-CBC4C0308417}"/>
              </a:ext>
            </a:extLst>
          </p:cNvPr>
          <p:cNvSpPr/>
          <p:nvPr/>
        </p:nvSpPr>
        <p:spPr>
          <a:xfrm>
            <a:off x="138546" y="200601"/>
            <a:ext cx="11914908" cy="61831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F1FB4F-20C4-40A9-9765-2CE463CB0E2A}"/>
              </a:ext>
            </a:extLst>
          </p:cNvPr>
          <p:cNvSpPr txBox="1"/>
          <p:nvPr/>
        </p:nvSpPr>
        <p:spPr>
          <a:xfrm rot="248363">
            <a:off x="7554946" y="499420"/>
            <a:ext cx="412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1.10 – Manômetro metálico tipo Bourdon; manômetro diferencial em U e equação manométrica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FCA2E6-23FF-4C17-97F5-FA8C4FDF801D}"/>
              </a:ext>
            </a:extLst>
          </p:cNvPr>
          <p:cNvSpPr txBox="1"/>
          <p:nvPr/>
        </p:nvSpPr>
        <p:spPr>
          <a:xfrm>
            <a:off x="6227820" y="5695682"/>
            <a:ext cx="153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MANÔMETRO</a:t>
            </a:r>
          </a:p>
        </p:txBody>
      </p:sp>
      <p:pic>
        <p:nvPicPr>
          <p:cNvPr id="10243" name="Imagem 16507" descr="http://www.wika.com.br/upload/WIKA_Thumbnails/Product-Detail-Large/PIC_PR_711_12_731_12_de_de_48120.jpg.png">
            <a:extLst>
              <a:ext uri="{FF2B5EF4-FFF2-40B4-BE49-F238E27FC236}">
                <a16:creationId xmlns:a16="http://schemas.microsoft.com/office/drawing/2014/main" id="{ED73884E-EED2-4952-9E66-BDFCEFF2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2997"/>
            <a:ext cx="1859085" cy="185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BAFF86-52E9-4DCD-AAE2-9EEECAED01DC}"/>
              </a:ext>
            </a:extLst>
          </p:cNvPr>
          <p:cNvSpPr txBox="1"/>
          <p:nvPr/>
        </p:nvSpPr>
        <p:spPr>
          <a:xfrm>
            <a:off x="8273675" y="5771768"/>
            <a:ext cx="153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VACUÔMETRO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F3D538-3148-4C0C-ABA2-4C166172A327}"/>
              </a:ext>
            </a:extLst>
          </p:cNvPr>
          <p:cNvSpPr txBox="1"/>
          <p:nvPr/>
        </p:nvSpPr>
        <p:spPr>
          <a:xfrm>
            <a:off x="10093207" y="5897715"/>
            <a:ext cx="167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MANOVACÔMETRO</a:t>
            </a:r>
          </a:p>
        </p:txBody>
      </p:sp>
    </p:spTree>
    <p:extLst>
      <p:ext uri="{BB962C8B-B14F-4D97-AF65-F5344CB8AC3E}">
        <p14:creationId xmlns:p14="http://schemas.microsoft.com/office/powerpoint/2010/main" val="21182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48C9C7-47F0-4D3B-9C01-0554EE862448}"/>
              </a:ext>
            </a:extLst>
          </p:cNvPr>
          <p:cNvSpPr/>
          <p:nvPr/>
        </p:nvSpPr>
        <p:spPr>
          <a:xfrm>
            <a:off x="138546" y="200601"/>
            <a:ext cx="11914908" cy="59902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Imagem 11268">
            <a:extLst>
              <a:ext uri="{FF2B5EF4-FFF2-40B4-BE49-F238E27FC236}">
                <a16:creationId xmlns:a16="http://schemas.microsoft.com/office/drawing/2014/main" id="{A6ED7112-BEBC-4445-AB60-7E07C005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43" y="3808826"/>
            <a:ext cx="2537982" cy="22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2D44D1-114E-41CE-9688-FA178A3A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013" y="3965328"/>
            <a:ext cx="2345514" cy="219171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7CE5562-37E8-4C95-814D-FC1D69A6804F}"/>
              </a:ext>
            </a:extLst>
          </p:cNvPr>
          <p:cNvSpPr/>
          <p:nvPr/>
        </p:nvSpPr>
        <p:spPr>
          <a:xfrm>
            <a:off x="317013" y="1565028"/>
            <a:ext cx="5081954" cy="2400300"/>
          </a:xfrm>
          <a:prstGeom prst="wedgeEllipseCallout">
            <a:avLst>
              <a:gd name="adj1" fmla="val -25504"/>
              <a:gd name="adj2" fmla="val 75687"/>
            </a:avLst>
          </a:prstGeom>
          <a:solidFill>
            <a:srgbClr val="DC6969"/>
          </a:solidFill>
          <a:ln>
            <a:solidFill>
              <a:srgbClr val="1717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leitura dos manômetros diferenciais em forma de U, recorrermos a equação manométrica.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2C077A-80B1-4961-A217-4D0313C22836}"/>
              </a:ext>
            </a:extLst>
          </p:cNvPr>
          <p:cNvSpPr/>
          <p:nvPr/>
        </p:nvSpPr>
        <p:spPr>
          <a:xfrm>
            <a:off x="5516463" y="390276"/>
            <a:ext cx="6576156" cy="28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se obter a equação manométrica, deve-se adotar um dos dois pontos como referência. Parte-se deste ponto, marcando a pressão que atua no mesmo e a ela soma-se os produtos dos pesos específicos com as colunas descendentes (+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descendente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subtrai-se os produtos dos pesos específicos com as colunas ascendentes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ascendente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iguala-se à pressão que atua no ponto não escolhido como referência.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Adotando como referência o ponto (1) e aplicando-se a equação manométrica ao esboço representado pela figura, resulta: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0A53DB-0FFD-4A6C-9D8D-79022ED5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710" y="3618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551E054-902B-42F3-8B43-474DA966D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44433"/>
              </p:ext>
            </p:extLst>
          </p:nvPr>
        </p:nvGraphicFramePr>
        <p:xfrm>
          <a:off x="6041548" y="3429000"/>
          <a:ext cx="5347149" cy="7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" imgW="3873240" imgH="545760" progId="Equation.DSMT4">
                  <p:embed/>
                </p:oleObj>
              </mc:Choice>
              <mc:Fallback>
                <p:oleObj name="Equation" r:id="rId5" imgW="3873240" imgH="545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548" y="3429000"/>
                        <a:ext cx="5347149" cy="734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6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57D1C8-6013-47A4-B7C0-C6A0DA58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2005" y="850032"/>
            <a:ext cx="2428571" cy="22761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2BF549-A3A4-4E80-90AF-A1DFE4DD8644}"/>
              </a:ext>
            </a:extLst>
          </p:cNvPr>
          <p:cNvSpPr/>
          <p:nvPr/>
        </p:nvSpPr>
        <p:spPr>
          <a:xfrm>
            <a:off x="-273796" y="360716"/>
            <a:ext cx="3362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b="1" spc="75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1.11 - Lei de Pascal (1620)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7A8275-0FE0-491F-B95F-B01259398D26}"/>
              </a:ext>
            </a:extLst>
          </p:cNvPr>
          <p:cNvSpPr/>
          <p:nvPr/>
        </p:nvSpPr>
        <p:spPr>
          <a:xfrm>
            <a:off x="3311236" y="797784"/>
            <a:ext cx="3685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“A pressão em torno de um ponto fluido contínuo, incompressível e em repouso é igual em todas as direções, e ao aplicar-se uma pressão em um de seus pontos, esta será transmitida integralmente a todos os demais pontos. ”</a:t>
            </a:r>
          </a:p>
        </p:txBody>
      </p:sp>
      <p:pic>
        <p:nvPicPr>
          <p:cNvPr id="6146" name="Imagem 26">
            <a:extLst>
              <a:ext uri="{FF2B5EF4-FFF2-40B4-BE49-F238E27FC236}">
                <a16:creationId xmlns:a16="http://schemas.microsoft.com/office/drawing/2014/main" id="{396BF83A-3376-447F-AC75-6C00BF6F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83" y="360716"/>
            <a:ext cx="1505382" cy="27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A83F3D7-E339-4A6B-8BB3-18DE53A6ACF2}"/>
              </a:ext>
            </a:extLst>
          </p:cNvPr>
          <p:cNvSpPr/>
          <p:nvPr/>
        </p:nvSpPr>
        <p:spPr>
          <a:xfrm>
            <a:off x="7245927" y="555064"/>
            <a:ext cx="3025056" cy="1433063"/>
          </a:xfrm>
          <a:prstGeom prst="wedgeEllipseCallout">
            <a:avLst>
              <a:gd name="adj1" fmla="val 63002"/>
              <a:gd name="adj2" fmla="val 7394"/>
            </a:avLst>
          </a:prstGeom>
          <a:solidFill>
            <a:srgbClr val="6B51D8"/>
          </a:solidFill>
          <a:ln>
            <a:solidFill>
              <a:srgbClr val="DBD6B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fluido hidráulico não está sujeito a quebras tais como as peças mecânicas.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CA3B25-D6E5-4EF8-8587-DE1168ACF523}"/>
              </a:ext>
            </a:extLst>
          </p:cNvPr>
          <p:cNvSpPr/>
          <p:nvPr/>
        </p:nvSpPr>
        <p:spPr>
          <a:xfrm>
            <a:off x="110836" y="249382"/>
            <a:ext cx="3075709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DCFB4B-0F10-46C9-A013-B5E8B34D8626}"/>
              </a:ext>
            </a:extLst>
          </p:cNvPr>
          <p:cNvSpPr/>
          <p:nvPr/>
        </p:nvSpPr>
        <p:spPr>
          <a:xfrm>
            <a:off x="3283527" y="555064"/>
            <a:ext cx="3740728" cy="2516767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3DE4B2-34ED-466E-AD6F-DBAB4FC0AD9B}"/>
              </a:ext>
            </a:extLst>
          </p:cNvPr>
          <p:cNvSpPr/>
          <p:nvPr/>
        </p:nvSpPr>
        <p:spPr>
          <a:xfrm>
            <a:off x="7148945" y="249382"/>
            <a:ext cx="4765964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Imagem 11291">
            <a:extLst>
              <a:ext uri="{FF2B5EF4-FFF2-40B4-BE49-F238E27FC236}">
                <a16:creationId xmlns:a16="http://schemas.microsoft.com/office/drawing/2014/main" id="{B1D761CC-F41C-4C90-B0F1-0214B833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" y="3717781"/>
            <a:ext cx="1924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9BB6E4-BB3D-4AC2-8631-0529621B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128" y="3586508"/>
            <a:ext cx="6246649" cy="30533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0C8684-604F-4239-8AC4-2B867EBEBE57}"/>
              </a:ext>
            </a:extLst>
          </p:cNvPr>
          <p:cNvSpPr/>
          <p:nvPr/>
        </p:nvSpPr>
        <p:spPr>
          <a:xfrm>
            <a:off x="282005" y="3586508"/>
            <a:ext cx="2904540" cy="3053369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1C276D-5A69-451C-A7EC-C362D40F8117}"/>
              </a:ext>
            </a:extLst>
          </p:cNvPr>
          <p:cNvSpPr/>
          <p:nvPr/>
        </p:nvSpPr>
        <p:spPr>
          <a:xfrm>
            <a:off x="3463636" y="3449782"/>
            <a:ext cx="8451273" cy="3190095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C036894-0773-48CB-97FD-865DA5CE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42" y="3793710"/>
            <a:ext cx="1385455" cy="2638963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B486DA33-4E0D-4770-B8FD-F68E07826B78}"/>
              </a:ext>
            </a:extLst>
          </p:cNvPr>
          <p:cNvSpPr/>
          <p:nvPr/>
        </p:nvSpPr>
        <p:spPr>
          <a:xfrm>
            <a:off x="4336474" y="3269672"/>
            <a:ext cx="1884218" cy="1108363"/>
          </a:xfrm>
          <a:prstGeom prst="wedgeEllipseCallout">
            <a:avLst>
              <a:gd name="adj1" fmla="val -34804"/>
              <a:gd name="adj2" fmla="val 71250"/>
            </a:avLst>
          </a:prstGeom>
          <a:solidFill>
            <a:srgbClr val="825E60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Exemplo de aplicação:</a:t>
            </a:r>
          </a:p>
        </p:txBody>
      </p:sp>
    </p:spTree>
    <p:extLst>
      <p:ext uri="{BB962C8B-B14F-4D97-AF65-F5344CB8AC3E}">
        <p14:creationId xmlns:p14="http://schemas.microsoft.com/office/powerpoint/2010/main" val="5693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654D0-4A9B-4302-9CA6-057015DB0DF2}"/>
              </a:ext>
            </a:extLst>
          </p:cNvPr>
          <p:cNvSpPr/>
          <p:nvPr/>
        </p:nvSpPr>
        <p:spPr>
          <a:xfrm>
            <a:off x="138545" y="120073"/>
            <a:ext cx="11887200" cy="64654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esporte&#10;&#10;Descrição gerada com alta confiança">
            <a:extLst>
              <a:ext uri="{FF2B5EF4-FFF2-40B4-BE49-F238E27FC236}">
                <a16:creationId xmlns:a16="http://schemas.microsoft.com/office/drawing/2014/main" id="{4F415A2E-859D-4ECD-847F-29042A04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93" y="4522153"/>
            <a:ext cx="1979067" cy="1982666"/>
          </a:xfrm>
          <a:prstGeom prst="rect">
            <a:avLst/>
          </a:prstGeom>
        </p:spPr>
      </p:pic>
      <p:pic>
        <p:nvPicPr>
          <p:cNvPr id="8" name="Imagem 7" descr="Uma imagem contendo objeto ao ar livre, para-quedas, céu&#10;&#10;Descrição gerada com muito alta confiança">
            <a:extLst>
              <a:ext uri="{FF2B5EF4-FFF2-40B4-BE49-F238E27FC236}">
                <a16:creationId xmlns:a16="http://schemas.microsoft.com/office/drawing/2014/main" id="{2C071569-12C1-4BC8-B5A9-DEE868B5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7576" y="1095416"/>
            <a:ext cx="1230713" cy="12954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B602D1-7681-4CF6-8192-C3BF31B73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0" y="199118"/>
            <a:ext cx="9392222" cy="6305701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48BE39A3-A149-4AFE-A01F-39D281D4D3F1}"/>
              </a:ext>
            </a:extLst>
          </p:cNvPr>
          <p:cNvSpPr/>
          <p:nvPr/>
        </p:nvSpPr>
        <p:spPr>
          <a:xfrm>
            <a:off x="4368798" y="236970"/>
            <a:ext cx="7418279" cy="969819"/>
          </a:xfrm>
          <a:prstGeom prst="wedgeEllipseCallout">
            <a:avLst>
              <a:gd name="adj1" fmla="val 36107"/>
              <a:gd name="adj2" fmla="val 109058"/>
            </a:avLst>
          </a:prstGeom>
          <a:solidFill>
            <a:srgbClr val="79001A"/>
          </a:solidFill>
          <a:ln w="28575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SINTETIZANDO O QUE ESTUDAMOS NA AULA 2:</a:t>
            </a: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5F6288DD-F29F-4D8C-80C5-60C1EF5321C0}"/>
              </a:ext>
            </a:extLst>
          </p:cNvPr>
          <p:cNvSpPr/>
          <p:nvPr/>
        </p:nvSpPr>
        <p:spPr>
          <a:xfrm>
            <a:off x="7835553" y="4566904"/>
            <a:ext cx="2276409" cy="1318846"/>
          </a:xfrm>
          <a:prstGeom prst="wedgeEllipseCallout">
            <a:avLst>
              <a:gd name="adj1" fmla="val 71540"/>
              <a:gd name="adj2" fmla="val -5810"/>
            </a:avLst>
          </a:prstGeom>
          <a:solidFill>
            <a:srgbClr val="231F20"/>
          </a:solidFill>
          <a:ln>
            <a:solidFill>
              <a:srgbClr val="416A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Amplie sua inteligência resolvendo os problemas.</a:t>
            </a:r>
          </a:p>
        </p:txBody>
      </p:sp>
    </p:spTree>
    <p:extLst>
      <p:ext uri="{BB962C8B-B14F-4D97-AF65-F5344CB8AC3E}">
        <p14:creationId xmlns:p14="http://schemas.microsoft.com/office/powerpoint/2010/main" val="7509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8914C3C-131A-49EF-900F-BA3BE4B39D42}"/>
              </a:ext>
            </a:extLst>
          </p:cNvPr>
          <p:cNvSpPr/>
          <p:nvPr/>
        </p:nvSpPr>
        <p:spPr>
          <a:xfrm>
            <a:off x="138545" y="120073"/>
            <a:ext cx="11887200" cy="64654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1C9954-4351-4C6C-A340-C0A2B55500F0}"/>
              </a:ext>
            </a:extLst>
          </p:cNvPr>
          <p:cNvSpPr/>
          <p:nvPr/>
        </p:nvSpPr>
        <p:spPr>
          <a:xfrm>
            <a:off x="499030" y="272473"/>
            <a:ext cx="1116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dispositivo mostrado na figura abaixo mede o diferencial de pressão entre os pontos A e B de uma tubulação por onde escoa água.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775B05-C6CC-44B9-ACF9-BD92940E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35" y="918804"/>
            <a:ext cx="5485383" cy="163776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2DF2AA3-2941-4B1B-838D-076BB8756556}"/>
              </a:ext>
            </a:extLst>
          </p:cNvPr>
          <p:cNvSpPr/>
          <p:nvPr/>
        </p:nvSpPr>
        <p:spPr>
          <a:xfrm>
            <a:off x="1014845" y="2804127"/>
            <a:ext cx="10281138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dados apresentados na figura, pede-se: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o diferencial de pressão entre os pontos A e B, em Pa; 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(Resposta: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980 Pa)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calcular a pressão absoluta no interior da camada de ar, sendo a leitura do manômetro de Bourdon Pman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Pa, e a pressão atmosférica local Patm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(Resposta: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ar_abs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110000 Pa = 110 kPa)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5048C2-457D-48E4-847C-AB537E7C9995}"/>
              </a:ext>
            </a:extLst>
          </p:cNvPr>
          <p:cNvSpPr/>
          <p:nvPr/>
        </p:nvSpPr>
        <p:spPr>
          <a:xfrm>
            <a:off x="572299" y="4681948"/>
            <a:ext cx="11166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manômetro diferencial é instalado entre dois condutos por onde escoa o mesmo fluido, de massa específica 800 kg/m³, como mostra a figura a seguir. A pressão no tubo (2) é constante e igual a 114 kPa. Quando, numa primeira situação p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1900 mmHg, o nível do fluido manométrico na coluna esquerda coincide com o zero da escala. Determinar a altura do fluido manométrico, na coluna da direita, em relação ao zero da escala, quando a pressão em (1) aumenta para 2280 mm Hg (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1,36 x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N/m³)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9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4644D0E-6B66-40CF-9A3B-624B850867DD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Imagem 12470">
            <a:extLst>
              <a:ext uri="{FF2B5EF4-FFF2-40B4-BE49-F238E27FC236}">
                <a16:creationId xmlns:a16="http://schemas.microsoft.com/office/drawing/2014/main" id="{56FC27FE-A79F-41EF-A7A0-108A7FF9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01" y="311751"/>
            <a:ext cx="46561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9C259A-751B-4527-A29A-F5652B7A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3" y="514464"/>
            <a:ext cx="1542115" cy="29373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CF88B9-7AA5-4972-8531-42FDB01809C7}"/>
              </a:ext>
            </a:extLst>
          </p:cNvPr>
          <p:cNvSpPr/>
          <p:nvPr/>
        </p:nvSpPr>
        <p:spPr>
          <a:xfrm>
            <a:off x="752419" y="3748249"/>
            <a:ext cx="7341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3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instalação, representada ao lado, tem uma bomba centrífuga de 1,5CV e se encontra em local com pressão barométrica igual a 698 mmHg, neste caso, ela irá funcionar? Justifique</a:t>
            </a:r>
            <a:endParaRPr lang="pt-BR" dirty="0"/>
          </a:p>
        </p:txBody>
      </p:sp>
      <p:pic>
        <p:nvPicPr>
          <p:cNvPr id="13315" name="Imagem 11270">
            <a:extLst>
              <a:ext uri="{FF2B5EF4-FFF2-40B4-BE49-F238E27FC236}">
                <a16:creationId xmlns:a16="http://schemas.microsoft.com/office/drawing/2014/main" id="{B3953C2A-EA58-4FBB-974D-EFA59F4C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45" y="3864422"/>
            <a:ext cx="2168525" cy="24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D3C629-2D75-4C11-A8D7-BA0E949E5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9324" y="4571313"/>
            <a:ext cx="1547056" cy="148717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C52FDA3-D4F0-434C-8ADA-F8CB1F2602A1}"/>
              </a:ext>
            </a:extLst>
          </p:cNvPr>
          <p:cNvSpPr/>
          <p:nvPr/>
        </p:nvSpPr>
        <p:spPr>
          <a:xfrm>
            <a:off x="7130474" y="1983145"/>
            <a:ext cx="4461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 solução no YouTube e se inscrevam no canal Alemão Mecflu Resolve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https://youtu.be/dyoHUrN_Zyc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Raimundo F Ignacio\AppData\Local\Temp\SNAGHTML4313c8fd.PNG">
            <a:extLst>
              <a:ext uri="{FF2B5EF4-FFF2-40B4-BE49-F238E27FC236}">
                <a16:creationId xmlns:a16="http://schemas.microsoft.com/office/drawing/2014/main" id="{8E4F9E41-C5E6-456C-B832-512CDEDF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41" y="580903"/>
            <a:ext cx="1230595" cy="14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D3A19A-61BB-4ACA-9217-F1563317C6BA}"/>
              </a:ext>
            </a:extLst>
          </p:cNvPr>
          <p:cNvSpPr txBox="1"/>
          <p:nvPr/>
        </p:nvSpPr>
        <p:spPr>
          <a:xfrm>
            <a:off x="541263" y="4950555"/>
            <a:ext cx="626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Resposta: </a:t>
            </a:r>
            <a:r>
              <a:rPr lang="pt-BR" dirty="0"/>
              <a:t>A menor depressão no  local, a que corresponde ao vácuo absoluto seria aproximadamente – 9,48 mca e como a água para chegar a bomba necessita de – 10 mca, a bomba não funciona, pois a depressão necessária estaria abaixo do vácuo absoluto.</a:t>
            </a:r>
          </a:p>
        </p:txBody>
      </p:sp>
    </p:spTree>
    <p:extLst>
      <p:ext uri="{BB962C8B-B14F-4D97-AF65-F5344CB8AC3E}">
        <p14:creationId xmlns:p14="http://schemas.microsoft.com/office/powerpoint/2010/main" val="34093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6D31561-0AE9-465E-ADE3-F9EFB80D04F3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DF1B1C-4915-46BF-B19E-F7A28BA6D71C}"/>
              </a:ext>
            </a:extLst>
          </p:cNvPr>
          <p:cNvSpPr/>
          <p:nvPr/>
        </p:nvSpPr>
        <p:spPr>
          <a:xfrm>
            <a:off x="304800" y="206883"/>
            <a:ext cx="11273204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exercício corresponde ao exercício 2.1 da bibliografia básica, ou seja, do livro do professor Franco Brunetti.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2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sistema da figura, desprezando-se o desnível entre os cilindros, determinar o peso G, que pode ser suportado pelo pistão V.  Desprezar os atritos. Dados: 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Imagem 16386">
            <a:extLst>
              <a:ext uri="{FF2B5EF4-FFF2-40B4-BE49-F238E27FC236}">
                <a16:creationId xmlns:a16="http://schemas.microsoft.com/office/drawing/2014/main" id="{6E5B02FC-060C-487D-A669-973A34E6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68" y="1574117"/>
            <a:ext cx="5393713" cy="39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0E4AAF-ACE0-4C71-A78C-B9DA009D242E}"/>
              </a:ext>
            </a:extLst>
          </p:cNvPr>
          <p:cNvSpPr/>
          <p:nvPr/>
        </p:nvSpPr>
        <p:spPr>
          <a:xfrm>
            <a:off x="304800" y="5427472"/>
            <a:ext cx="7907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 solução no YouTube e se inscrevam no canal Alemão Mecflu Resolve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https://www.youtube.com/watch?v=vBjxkyF_C0M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667BFE-4B7A-4FFD-B1D4-2B7C7058D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8" y="2400065"/>
            <a:ext cx="1987826" cy="28092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8B03792-9175-4E71-BC9A-0B9F01DE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84" y="2558731"/>
            <a:ext cx="1339362" cy="2650627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16D898EC-F256-4BBD-A153-24852452E0CA}"/>
              </a:ext>
            </a:extLst>
          </p:cNvPr>
          <p:cNvSpPr/>
          <p:nvPr/>
        </p:nvSpPr>
        <p:spPr>
          <a:xfrm>
            <a:off x="1312262" y="1604361"/>
            <a:ext cx="3279530" cy="1591408"/>
          </a:xfrm>
          <a:prstGeom prst="wedgeEllipseCallout">
            <a:avLst>
              <a:gd name="adj1" fmla="val -49251"/>
              <a:gd name="adj2" fmla="val 66920"/>
            </a:avLst>
          </a:prstGeom>
          <a:solidFill>
            <a:srgbClr val="835F60"/>
          </a:solidFill>
          <a:ln w="28575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 para aprender e ampliar a inteligência estude um pouco por dia!</a:t>
            </a:r>
          </a:p>
        </p:txBody>
      </p:sp>
    </p:spTree>
    <p:extLst>
      <p:ext uri="{BB962C8B-B14F-4D97-AF65-F5344CB8AC3E}">
        <p14:creationId xmlns:p14="http://schemas.microsoft.com/office/powerpoint/2010/main" val="21340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3991896" y="4344820"/>
            <a:ext cx="2429417" cy="552845"/>
          </a:xfrm>
          <a:prstGeom prst="wedgeEllipseCallout">
            <a:avLst>
              <a:gd name="adj1" fmla="val 57318"/>
              <a:gd name="adj2" fmla="val 49167"/>
            </a:avLst>
          </a:prstGeom>
          <a:solidFill>
            <a:srgbClr val="231F20"/>
          </a:solidFill>
          <a:ln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Unidade  2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2C1376F-EEB5-48E9-A5D3-CD00918B7B87}"/>
              </a:ext>
            </a:extLst>
          </p:cNvPr>
          <p:cNvSpPr/>
          <p:nvPr/>
        </p:nvSpPr>
        <p:spPr>
          <a:xfrm>
            <a:off x="138545" y="120073"/>
            <a:ext cx="11887200" cy="63638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724C0F-C61F-4F22-A0FA-5A432F7D6EDF}"/>
              </a:ext>
            </a:extLst>
          </p:cNvPr>
          <p:cNvSpPr/>
          <p:nvPr/>
        </p:nvSpPr>
        <p:spPr>
          <a:xfrm>
            <a:off x="394189" y="283422"/>
            <a:ext cx="11403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5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reservatório cúbico de 42875 litros aberto à atmosfera tem 3/5 de sua capacidade preenchida por um líquido de massa específica relativa igual a 0,82, pede-se determinar a pressão que atua em seu fundo nas escalas efetiva e absoluta.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leitura barométrica igual a 695 mmHg e a massa específica relativa do mercúrio igual a 13,6.</a:t>
            </a:r>
          </a:p>
          <a:p>
            <a:pPr marL="36036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dirty="0" err="1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16875,6 Pa e </a:t>
            </a:r>
            <a:r>
              <a:rPr lang="pt-BR" dirty="0" err="1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F_abs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109505,2 Pa.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C946EE-5530-4203-8612-FCECFD1E52B0}"/>
              </a:ext>
            </a:extLst>
          </p:cNvPr>
          <p:cNvSpPr/>
          <p:nvPr/>
        </p:nvSpPr>
        <p:spPr>
          <a:xfrm>
            <a:off x="394189" y="1738522"/>
            <a:ext cx="11403622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79388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6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compressor gera uma pressão que pode ser lida no manômetro metálico tipo Bourdon 1.  Quando o mesmo registra uma pressão  p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mmca, temos a mesma agindo em dois manômetros de coluna de fluido em forma de U, um com a água com corante como fluido manométrico e o outro com a glicerina onde, temos os desníveis ha e hg, respectivamente.   Para o funcionamento 2 a pressão é aplicada num recipiente fechado que contem água a uma altura h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que está conectado na parte inferior a uma mangueira na qual foram instalados dois piezômetros, um inclinado e outro na vertical onde registramos respectivamente L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Pede-se: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265113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 massa específica e o peso específico da água e da glicerina;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9026,32 N/m³;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921,1 kg/m³;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12625,77 N/m³;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1288,34 kg/m³.</a:t>
            </a:r>
          </a:p>
          <a:p>
            <a:pPr marL="1799590" indent="-90043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 ângulo de inclinação do tubo para o funcionamento 2.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Resposta: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63,33</a:t>
            </a:r>
            <a:r>
              <a:rPr lang="pt-BR" sz="16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Imagem 1">
            <a:extLst>
              <a:ext uri="{FF2B5EF4-FFF2-40B4-BE49-F238E27FC236}">
                <a16:creationId xmlns:a16="http://schemas.microsoft.com/office/drawing/2014/main" id="{E8866E4B-AB6F-403B-AEEB-E7AB48FB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82" y="4690164"/>
            <a:ext cx="6738780" cy="171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3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8D2E337-A46B-41FD-80A8-1760E55B6B94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FDB0AD-724C-478E-A533-B6027AE9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30" y="369545"/>
            <a:ext cx="1318124" cy="25107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BCAF35-BCDE-4315-8438-D3FF31469AFB}"/>
              </a:ext>
            </a:extLst>
          </p:cNvPr>
          <p:cNvSpPr/>
          <p:nvPr/>
        </p:nvSpPr>
        <p:spPr>
          <a:xfrm>
            <a:off x="448773" y="2994658"/>
            <a:ext cx="7112977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7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 que o sistema ao lado encontra-se em repouso, pede-se determinar o desnível h do fluido manométrico que apresenta um peso específico igual a 26265 N/m³. Sabe-se que a pressão no ponto A é 45640 N/m² e que a pressão absoluta no ponto B é igual a 118840 Pa.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7207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pressão atmosférica local igual a 95200Pa; peso específico da água igual a 9800 N/m³ e peso específico do óleo igual a 8036 N/m³.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Imagem 10246">
            <a:extLst>
              <a:ext uri="{FF2B5EF4-FFF2-40B4-BE49-F238E27FC236}">
                <a16:creationId xmlns:a16="http://schemas.microsoft.com/office/drawing/2014/main" id="{BDEBBF0C-1915-4BEE-A1BE-81EA7B89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40" y="2350721"/>
            <a:ext cx="395446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8897FE-04C4-4A3D-BBD7-6BFBB821CF28}"/>
              </a:ext>
            </a:extLst>
          </p:cNvPr>
          <p:cNvSpPr/>
          <p:nvPr/>
        </p:nvSpPr>
        <p:spPr>
          <a:xfrm>
            <a:off x="595288" y="5524217"/>
            <a:ext cx="8086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soluções dos exercícios 15 e 17 podem ser vista no meu canal no YouTube Alemão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MecFluResolve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t-BR" dirty="0">
                <a:hlinkClick r:id="rId4"/>
              </a:rPr>
              <a:t>https://youtu.be/yqXgFagSK14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403D0A-75AB-4FAC-BC13-B5CF47E6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57" y="210710"/>
            <a:ext cx="6610774" cy="25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C181DA-835E-4712-B4F6-9C5DE8DFCD03}"/>
              </a:ext>
            </a:extLst>
          </p:cNvPr>
          <p:cNvSpPr/>
          <p:nvPr/>
        </p:nvSpPr>
        <p:spPr>
          <a:xfrm>
            <a:off x="138545" y="120073"/>
            <a:ext cx="6253019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E1F625-C7F1-4931-AFF5-F8E36A34915E}"/>
              </a:ext>
            </a:extLst>
          </p:cNvPr>
          <p:cNvSpPr/>
          <p:nvPr/>
        </p:nvSpPr>
        <p:spPr>
          <a:xfrm>
            <a:off x="286327" y="250817"/>
            <a:ext cx="420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8"/>
            </a:pPr>
            <a:r>
              <a:rPr lang="pt-BR" dirty="0"/>
              <a:t>Achar p</a:t>
            </a:r>
            <a:r>
              <a:rPr lang="pt-BR" baseline="-25000" dirty="0"/>
              <a:t>1 </a:t>
            </a:r>
            <a:r>
              <a:rPr lang="pt-BR" dirty="0"/>
              <a:t>do sistema a seguir: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04E56B-D929-419E-AC17-1CB0235B0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85309"/>
            <a:ext cx="5067300" cy="35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AE66BA-A79A-4F17-ACE4-6AC00D70DF19}"/>
              </a:ext>
            </a:extLst>
          </p:cNvPr>
          <p:cNvSpPr/>
          <p:nvPr/>
        </p:nvSpPr>
        <p:spPr>
          <a:xfrm>
            <a:off x="748145" y="4654604"/>
            <a:ext cx="550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dados deste exercício foram coletados na bancada de laboratório e podem ser obtidos no meu canal do YouTube Alemão MecFlu Resolve no endereço: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hlinkClick r:id="rId3"/>
              </a:rPr>
              <a:t>https://youtu.be/FEnuE78NObs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DFBF77-08B6-4DE2-B75A-50D6BE39DE71}"/>
              </a:ext>
            </a:extLst>
          </p:cNvPr>
          <p:cNvSpPr/>
          <p:nvPr/>
        </p:nvSpPr>
        <p:spPr>
          <a:xfrm>
            <a:off x="6539346" y="120073"/>
            <a:ext cx="5514109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C1C5A9-8956-408D-BE75-0AF2911A8F22}"/>
              </a:ext>
            </a:extLst>
          </p:cNvPr>
          <p:cNvSpPr/>
          <p:nvPr/>
        </p:nvSpPr>
        <p:spPr>
          <a:xfrm>
            <a:off x="6683120" y="342138"/>
            <a:ext cx="5226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Complementação</a:t>
            </a:r>
          </a:p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das informações 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1EF92EE-1AED-405E-8590-2D717B06C4E4}"/>
              </a:ext>
            </a:extLst>
          </p:cNvPr>
          <p:cNvGrpSpPr/>
          <p:nvPr/>
        </p:nvGrpSpPr>
        <p:grpSpPr>
          <a:xfrm>
            <a:off x="6767369" y="2318529"/>
            <a:ext cx="4895850" cy="3829050"/>
            <a:chOff x="6767369" y="2318529"/>
            <a:chExt cx="4895850" cy="3829050"/>
          </a:xfrm>
        </p:grpSpPr>
        <p:pic>
          <p:nvPicPr>
            <p:cNvPr id="12290" name="Picture 2" descr="C:\Users\Raimundo F Ignacio\AppData\Local\Temp\SNAGHTML42e258ec.PNG">
              <a:extLst>
                <a:ext uri="{FF2B5EF4-FFF2-40B4-BE49-F238E27FC236}">
                  <a16:creationId xmlns:a16="http://schemas.microsoft.com/office/drawing/2014/main" id="{76BE98B4-D60A-4A97-84D2-DDF3588F0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369" y="2318529"/>
              <a:ext cx="4895850" cy="382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EBC7086-7718-43BC-8588-B0D0329E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5886" y="3011055"/>
              <a:ext cx="1045427" cy="2068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6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A688F2-7CDF-487E-9002-D09FA9710B12}"/>
              </a:ext>
            </a:extLst>
          </p:cNvPr>
          <p:cNvSpPr/>
          <p:nvPr/>
        </p:nvSpPr>
        <p:spPr>
          <a:xfrm>
            <a:off x="480291" y="773673"/>
            <a:ext cx="8281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9"/>
            </a:pPr>
            <a:r>
              <a:rPr lang="pt-BR" dirty="0"/>
              <a:t>Para suspender um carro de 1500 kg usa-se um elevador hidráulico, que é mostrado ao lado. Os cilindros são dotados de pistões, que podem se mover dentro deles. O pistão maior tem um cilindro com área A</a:t>
            </a:r>
            <a:r>
              <a:rPr lang="pt-BR" baseline="-25000" dirty="0"/>
              <a:t>2 </a:t>
            </a:r>
            <a:r>
              <a:rPr lang="pt-BR" dirty="0"/>
              <a:t>= 5,0x10³ cm², e o menor tem área de A</a:t>
            </a:r>
            <a:r>
              <a:rPr lang="pt-BR" baseline="-25000" dirty="0"/>
              <a:t>1</a:t>
            </a:r>
            <a:r>
              <a:rPr lang="pt-BR" dirty="0"/>
              <a:t> = 0,010m². Qual deve ser a força aplicada ao pistão menor, para equilibrar o carro?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Resposta: 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F = 294 N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DA1564-2ED7-4DB6-A118-672366879E02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386AC-A285-4BBF-98B4-3905FBA63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45" y="313630"/>
            <a:ext cx="31115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B1FD74-EF26-42E8-BC61-2D0F56EB1928}"/>
              </a:ext>
            </a:extLst>
          </p:cNvPr>
          <p:cNvSpPr/>
          <p:nvPr/>
        </p:nvSpPr>
        <p:spPr>
          <a:xfrm>
            <a:off x="540327" y="2828835"/>
            <a:ext cx="617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0"/>
            </a:pPr>
            <a:r>
              <a:rPr lang="pt-BR" dirty="0"/>
              <a:t>Para diminuir as cargas de pressão lidas pelos piezômetros da figura ao lado, optou-se em injetar um ar comprimido sobre os mesmos. Pede-se determinar as pressões p</a:t>
            </a:r>
            <a:r>
              <a:rPr lang="pt-BR" baseline="-25000" dirty="0"/>
              <a:t>1</a:t>
            </a:r>
            <a:r>
              <a:rPr lang="pt-BR" dirty="0"/>
              <a:t> e p</a:t>
            </a:r>
            <a:r>
              <a:rPr lang="pt-BR" baseline="-25000" dirty="0"/>
              <a:t>2</a:t>
            </a:r>
            <a:r>
              <a:rPr lang="pt-BR" dirty="0"/>
              <a:t>, bem como o desnível h do mercúrio.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C03301-451E-4D5F-BB31-DC3DF0F7BB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59817" y="2804971"/>
            <a:ext cx="4910512" cy="351438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36FC594-C2B3-4DFB-97B3-C53DBECC3F58}"/>
              </a:ext>
            </a:extLst>
          </p:cNvPr>
          <p:cNvSpPr/>
          <p:nvPr/>
        </p:nvSpPr>
        <p:spPr>
          <a:xfrm>
            <a:off x="725500" y="5100551"/>
            <a:ext cx="6567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às soluções dos exercícios 19 e 20 no YouTube no meu canal do YouTube Alemão MecFlu Resolve no endereço: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https://youtu.be/AB0FPe3i_UM</a:t>
            </a:r>
            <a:r>
              <a:rPr lang="pt-BR" dirty="0"/>
              <a:t> </a:t>
            </a:r>
          </a:p>
        </p:txBody>
      </p:sp>
      <p:pic>
        <p:nvPicPr>
          <p:cNvPr id="13314" name="Picture 2" descr="C:\Users\Raimundo F Ignacio\AppData\Local\Temp\SNAGHTML42fe2a42.PNG">
            <a:extLst>
              <a:ext uri="{FF2B5EF4-FFF2-40B4-BE49-F238E27FC236}">
                <a16:creationId xmlns:a16="http://schemas.microsoft.com/office/drawing/2014/main" id="{38C751D1-7097-4AAC-984A-6B20E877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9" y="4127268"/>
            <a:ext cx="856946" cy="10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A0C7F73-E9ED-48B2-AF4D-B28380166683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682BC3-67D2-402E-A09D-57881728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198" y="2712415"/>
            <a:ext cx="3612193" cy="367315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1C0A955-150E-4269-8488-089100371B58}"/>
              </a:ext>
            </a:extLst>
          </p:cNvPr>
          <p:cNvSpPr/>
          <p:nvPr/>
        </p:nvSpPr>
        <p:spPr>
          <a:xfrm>
            <a:off x="637001" y="1551709"/>
            <a:ext cx="5802069" cy="1708727"/>
          </a:xfrm>
          <a:prstGeom prst="wedgeEllipseCallout">
            <a:avLst>
              <a:gd name="adj1" fmla="val -25931"/>
              <a:gd name="adj2" fmla="val 107365"/>
            </a:avLst>
          </a:prstGeom>
          <a:solidFill>
            <a:srgbClr val="7F001B"/>
          </a:solidFill>
          <a:ln w="28575">
            <a:solidFill>
              <a:srgbClr val="7DE4F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estudante não deve esperar ganhar o peixe, mas sim deve aprender a pesca-lo!</a:t>
            </a:r>
          </a:p>
        </p:txBody>
      </p:sp>
      <p:pic>
        <p:nvPicPr>
          <p:cNvPr id="15362" name="Picture 2" descr="C:\Users\Raimundo F Ignacio\AppData\Local\Temp\SNAGHTML432da876.PNG">
            <a:extLst>
              <a:ext uri="{FF2B5EF4-FFF2-40B4-BE49-F238E27FC236}">
                <a16:creationId xmlns:a16="http://schemas.microsoft.com/office/drawing/2014/main" id="{A707653B-9A73-4C49-87BC-7CB79C4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607">
            <a:off x="1891190" y="353074"/>
            <a:ext cx="1032621" cy="12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25B8C76D-257F-4BB5-AAED-AB02499C2C93}"/>
              </a:ext>
            </a:extLst>
          </p:cNvPr>
          <p:cNvSpPr/>
          <p:nvPr/>
        </p:nvSpPr>
        <p:spPr>
          <a:xfrm>
            <a:off x="3422464" y="484910"/>
            <a:ext cx="7947500" cy="877454"/>
          </a:xfrm>
          <a:prstGeom prst="wedgeEllipseCallout">
            <a:avLst>
              <a:gd name="adj1" fmla="val -58720"/>
              <a:gd name="adj2" fmla="val 44605"/>
            </a:avLst>
          </a:prstGeom>
          <a:solidFill>
            <a:srgbClr val="002244"/>
          </a:solidFill>
          <a:ln w="38100">
            <a:solidFill>
              <a:srgbClr val="4B92D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 podem ser enviadas para:</a:t>
            </a:r>
          </a:p>
          <a:p>
            <a:pPr algn="ctr"/>
            <a:r>
              <a:rPr lang="pt-BR" dirty="0"/>
              <a:t>raimundo.ignacio@escoladavida.eng.br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BF0F2A-71CC-4649-8B4B-122BBB17DC64}"/>
              </a:ext>
            </a:extLst>
          </p:cNvPr>
          <p:cNvSpPr/>
          <p:nvPr/>
        </p:nvSpPr>
        <p:spPr>
          <a:xfrm>
            <a:off x="3943223" y="46157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O engenheiro deve saber interagir entre o fazer e o pensar.</a:t>
            </a:r>
          </a:p>
          <a:p>
            <a:pPr algn="ctr"/>
            <a:r>
              <a:rPr lang="pt-BR" dirty="0"/>
              <a:t>Além disto, deve estar apto a resolver problemas e criar oportunidades de forma sustentável e isto só ocorre se além de amar a profissão, tiver as qualidades de persistência, dedicação e disciplina no aprender sempre!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6497CFC-216D-48F4-9E5F-322CE658D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72055" y="3800135"/>
            <a:ext cx="1758186" cy="257295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9F5416F-908C-4B33-B2DF-F4D6F3808A99}"/>
              </a:ext>
            </a:extLst>
          </p:cNvPr>
          <p:cNvSpPr/>
          <p:nvPr/>
        </p:nvSpPr>
        <p:spPr>
          <a:xfrm>
            <a:off x="6649499" y="1503578"/>
            <a:ext cx="5280742" cy="2015080"/>
          </a:xfrm>
          <a:prstGeom prst="wedgeEllipseCallout">
            <a:avLst>
              <a:gd name="adj1" fmla="val 22702"/>
              <a:gd name="adj2" fmla="val 92293"/>
            </a:avLst>
          </a:prstGeom>
          <a:solidFill>
            <a:srgbClr val="002142"/>
          </a:solidFill>
          <a:ln w="28575">
            <a:solidFill>
              <a:srgbClr val="8FB5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avance no curso, após resolver os 10 problemas propostos, lembre, a obtenção das suas soluções são ginásticas para seu cérebro com o intuito de aumentar sua inteligência!</a:t>
            </a:r>
          </a:p>
        </p:txBody>
      </p:sp>
    </p:spTree>
    <p:extLst>
      <p:ext uri="{BB962C8B-B14F-4D97-AF65-F5344CB8AC3E}">
        <p14:creationId xmlns:p14="http://schemas.microsoft.com/office/powerpoint/2010/main" val="2621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atureza&#10;&#10;Descrição gerada com muito alta confiança">
            <a:extLst>
              <a:ext uri="{FF2B5EF4-FFF2-40B4-BE49-F238E27FC236}">
                <a16:creationId xmlns:a16="http://schemas.microsoft.com/office/drawing/2014/main" id="{0BB46EDF-58A1-48F2-A056-40F30E136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270" name="Picture 6" descr="C:\Users\raigi\AppData\Local\Temp\SNAGHTML3e875bc.PNG">
            <a:extLst>
              <a:ext uri="{FF2B5EF4-FFF2-40B4-BE49-F238E27FC236}">
                <a16:creationId xmlns:a16="http://schemas.microsoft.com/office/drawing/2014/main" id="{1D093D2C-7125-4A33-B7D4-B08CD60F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271" y="2852739"/>
            <a:ext cx="32194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E02C1DA6-B42B-476B-B6CB-6789E1ABC479}"/>
              </a:ext>
            </a:extLst>
          </p:cNvPr>
          <p:cNvSpPr/>
          <p:nvPr/>
        </p:nvSpPr>
        <p:spPr>
          <a:xfrm>
            <a:off x="443345" y="10"/>
            <a:ext cx="6954981" cy="2341418"/>
          </a:xfrm>
          <a:prstGeom prst="cloudCallout">
            <a:avLst>
              <a:gd name="adj1" fmla="val -36940"/>
              <a:gd name="adj2" fmla="val 84393"/>
            </a:avLst>
          </a:prstGeom>
          <a:solidFill>
            <a:srgbClr val="FC9200"/>
          </a:solidFill>
          <a:ln>
            <a:solidFill>
              <a:srgbClr val="1F0F0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tempo passa e continuo tendo como companheira a morte e como amante a vida!</a:t>
            </a:r>
          </a:p>
        </p:txBody>
      </p:sp>
    </p:spTree>
    <p:extLst>
      <p:ext uri="{BB962C8B-B14F-4D97-AF65-F5344CB8AC3E}">
        <p14:creationId xmlns:p14="http://schemas.microsoft.com/office/powerpoint/2010/main" val="37645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12AF6B-BFFD-416D-B1B8-FA8241D78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666113"/>
            <a:ext cx="5236801" cy="5571066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AB793C3A-1CE7-4D50-9F11-3FB975C70B16}"/>
              </a:ext>
            </a:extLst>
          </p:cNvPr>
          <p:cNvSpPr/>
          <p:nvPr/>
        </p:nvSpPr>
        <p:spPr>
          <a:xfrm>
            <a:off x="5486399" y="868218"/>
            <a:ext cx="6160655" cy="2272146"/>
          </a:xfrm>
          <a:prstGeom prst="wedgeEllipseCallout">
            <a:avLst>
              <a:gd name="adj1" fmla="val -57935"/>
              <a:gd name="adj2" fmla="val 22663"/>
            </a:avLst>
          </a:prstGeom>
          <a:solidFill>
            <a:srgbClr val="1C5A00"/>
          </a:solidFill>
          <a:ln>
            <a:solidFill>
              <a:srgbClr val="178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realmente ser aprendida, a aula deve motivar o estudo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diário e solitário!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FB62C4-6F00-4875-A8AB-C2A8F43A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36" y="3189914"/>
            <a:ext cx="3143643" cy="30934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0A54AA-BF89-4A95-93FD-A72F1D962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91" y="3257195"/>
            <a:ext cx="1739290" cy="30261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7B20744-26FC-4180-8A8B-15DDE8397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13" y="5558416"/>
            <a:ext cx="150127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B93BC8-600F-4617-B1FA-561E18F10ADC}"/>
              </a:ext>
            </a:extLst>
          </p:cNvPr>
          <p:cNvSpPr txBox="1"/>
          <p:nvPr/>
        </p:nvSpPr>
        <p:spPr>
          <a:xfrm>
            <a:off x="4341091" y="83127"/>
            <a:ext cx="333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1.3 - HIDROSTÁTICA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69ABCF-B98F-4049-B3DB-5E5F4059A03D}"/>
              </a:ext>
            </a:extLst>
          </p:cNvPr>
          <p:cNvSpPr txBox="1"/>
          <p:nvPr/>
        </p:nvSpPr>
        <p:spPr>
          <a:xfrm>
            <a:off x="5698837" y="5732842"/>
            <a:ext cx="649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 O FLUIDO EM REPOUSO!</a:t>
            </a:r>
          </a:p>
        </p:txBody>
      </p:sp>
      <p:pic>
        <p:nvPicPr>
          <p:cNvPr id="1028" name="Picture 4" descr="C:\Users\Raimundo F Ignacio\AppData\Local\Temp\SNAGHTML206cbdce.PNG">
            <a:extLst>
              <a:ext uri="{FF2B5EF4-FFF2-40B4-BE49-F238E27FC236}">
                <a16:creationId xmlns:a16="http://schemas.microsoft.com/office/drawing/2014/main" id="{AF727B87-2CC9-45FA-9552-F46922E2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90" y="1330036"/>
            <a:ext cx="3099377" cy="30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6377328-5CEB-4676-84FB-95BE3D0E4CE4}"/>
              </a:ext>
            </a:extLst>
          </p:cNvPr>
          <p:cNvGrpSpPr/>
          <p:nvPr/>
        </p:nvGrpSpPr>
        <p:grpSpPr>
          <a:xfrm>
            <a:off x="767882" y="539249"/>
            <a:ext cx="4508080" cy="5973542"/>
            <a:chOff x="767882" y="539249"/>
            <a:chExt cx="4508080" cy="597354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CB949C8-A66C-4608-A9F7-C69319954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2168" y="539249"/>
              <a:ext cx="450628" cy="380115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5590CF53-1BDA-4A10-AB5F-231B6007EBD8}"/>
                </a:ext>
              </a:extLst>
            </p:cNvPr>
            <p:cNvGrpSpPr/>
            <p:nvPr/>
          </p:nvGrpSpPr>
          <p:grpSpPr>
            <a:xfrm>
              <a:off x="767882" y="754844"/>
              <a:ext cx="4508080" cy="5757947"/>
              <a:chOff x="767882" y="754844"/>
              <a:chExt cx="4508080" cy="5757947"/>
            </a:xfrm>
          </p:grpSpPr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CE1339AB-03E7-4960-A682-A05A45594C54}"/>
                  </a:ext>
                </a:extLst>
              </p:cNvPr>
              <p:cNvGrpSpPr/>
              <p:nvPr/>
            </p:nvGrpSpPr>
            <p:grpSpPr>
              <a:xfrm>
                <a:off x="767882" y="754844"/>
                <a:ext cx="4508080" cy="5757947"/>
                <a:chOff x="767882" y="754844"/>
                <a:chExt cx="4508080" cy="5757947"/>
              </a:xfrm>
            </p:grpSpPr>
            <p:pic>
              <p:nvPicPr>
                <p:cNvPr id="1026" name="Picture 2" descr="C:\Users\Raimundo F Ignacio\AppData\Local\Temp\SNAGHTML1ebbd4ea.PNG">
                  <a:extLst>
                    <a:ext uri="{FF2B5EF4-FFF2-40B4-BE49-F238E27FC236}">
                      <a16:creationId xmlns:a16="http://schemas.microsoft.com/office/drawing/2014/main" id="{100F8AFC-C2B5-4B09-88D4-4F71DBCB2D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882" y="941725"/>
                  <a:ext cx="4508080" cy="55710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607903BC-17F8-46A0-954C-BD3A99DEA6F9}"/>
                    </a:ext>
                  </a:extLst>
                </p:cNvPr>
                <p:cNvGrpSpPr/>
                <p:nvPr/>
              </p:nvGrpSpPr>
              <p:grpSpPr>
                <a:xfrm>
                  <a:off x="1540584" y="754844"/>
                  <a:ext cx="476695" cy="1552788"/>
                  <a:chOff x="1540584" y="754844"/>
                  <a:chExt cx="476695" cy="1552788"/>
                </a:xfrm>
              </p:grpSpPr>
              <p:pic>
                <p:nvPicPr>
                  <p:cNvPr id="1030" name="Picture 6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3B3E9037-2CEA-4313-9C06-4F18F9A4A8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0584" y="754844"/>
                    <a:ext cx="434021" cy="552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2" name="Picture 8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6AA7800F-D6E5-4F7C-8A04-554820FD4C2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0584" y="1251730"/>
                    <a:ext cx="476695" cy="7291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640F33CC-0B71-42B8-82D7-9467A42CB7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7553" y="1755182"/>
                    <a:ext cx="295275" cy="552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ED283544-0269-4638-B4EC-7CA48A4FE1DA}"/>
                  </a:ext>
                </a:extLst>
              </p:cNvPr>
              <p:cNvCxnSpPr/>
              <p:nvPr/>
            </p:nvCxnSpPr>
            <p:spPr>
              <a:xfrm flipV="1">
                <a:off x="2017279" y="1154545"/>
                <a:ext cx="615085" cy="1016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6C9A25-BA5A-4BC7-91CD-C68E2DB7DEF1}"/>
                  </a:ext>
                </a:extLst>
              </p:cNvPr>
              <p:cNvSpPr txBox="1"/>
              <p:nvPr/>
            </p:nvSpPr>
            <p:spPr>
              <a:xfrm>
                <a:off x="2248944" y="790977"/>
                <a:ext cx="2641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Nível constante</a:t>
                </a:r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46F1B3E4-9DF0-4CCD-9F4B-0363AB7DB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943" y="2350913"/>
            <a:ext cx="53149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122B51-719B-4FC6-AB21-08AA8476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4" descr="C:\Users\Raimundo F Ignacio\AppData\Local\Temp\SNAGHTML206cbdce.PNG">
            <a:extLst>
              <a:ext uri="{FF2B5EF4-FFF2-40B4-BE49-F238E27FC236}">
                <a16:creationId xmlns:a16="http://schemas.microsoft.com/office/drawing/2014/main" id="{E4CAA757-1459-4DBA-8EB4-D562300B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9" y="228600"/>
            <a:ext cx="1615931" cy="16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4406E688-C7F1-404B-85F5-DA297FB7F700}"/>
              </a:ext>
            </a:extLst>
          </p:cNvPr>
          <p:cNvSpPr/>
          <p:nvPr/>
        </p:nvSpPr>
        <p:spPr>
          <a:xfrm>
            <a:off x="1547875" y="1671782"/>
            <a:ext cx="2400300" cy="724621"/>
          </a:xfrm>
          <a:prstGeom prst="wedgeEllipseCallout">
            <a:avLst>
              <a:gd name="adj1" fmla="val -63915"/>
              <a:gd name="adj2" fmla="val -88029"/>
            </a:avLst>
          </a:prstGeom>
          <a:solidFill>
            <a:srgbClr val="466581"/>
          </a:solidFill>
          <a:ln>
            <a:solidFill>
              <a:srgbClr val="8EAAA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Pressão</a:t>
            </a:r>
          </a:p>
        </p:txBody>
      </p:sp>
      <p:pic>
        <p:nvPicPr>
          <p:cNvPr id="3083" name="Picture 3" descr="FT2">
            <a:extLst>
              <a:ext uri="{FF2B5EF4-FFF2-40B4-BE49-F238E27FC236}">
                <a16:creationId xmlns:a16="http://schemas.microsoft.com/office/drawing/2014/main" id="{98052C9C-56BA-4BD4-A81C-C56D3FFC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9" y="587085"/>
            <a:ext cx="36036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7B438F4-47F4-4982-8915-AB9437BA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350" y="2080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D9CCA6EF-1CDF-4140-82BA-4A0524352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84303"/>
              </p:ext>
            </p:extLst>
          </p:nvPr>
        </p:nvGraphicFramePr>
        <p:xfrm>
          <a:off x="8465497" y="2034092"/>
          <a:ext cx="2095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497" y="2034092"/>
                        <a:ext cx="20955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750AA2DD-C5AD-4032-887C-F3E3441D12ED}"/>
              </a:ext>
            </a:extLst>
          </p:cNvPr>
          <p:cNvSpPr/>
          <p:nvPr/>
        </p:nvSpPr>
        <p:spPr>
          <a:xfrm>
            <a:off x="6531945" y="921201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8F5D5F-172C-487C-B88A-7F5EE4C471A9}"/>
              </a:ext>
            </a:extLst>
          </p:cNvPr>
          <p:cNvSpPr/>
          <p:nvPr/>
        </p:nvSpPr>
        <p:spPr>
          <a:xfrm>
            <a:off x="184419" y="101601"/>
            <a:ext cx="11823162" cy="2733830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070020A-BB2F-4CDF-A9B9-FA669955DAB3}"/>
              </a:ext>
            </a:extLst>
          </p:cNvPr>
          <p:cNvSpPr/>
          <p:nvPr/>
        </p:nvSpPr>
        <p:spPr>
          <a:xfrm>
            <a:off x="184419" y="3015336"/>
            <a:ext cx="11823162" cy="361406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F112A74-3826-4604-A012-19CC4CEF4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8" y="3610985"/>
            <a:ext cx="1547160" cy="2893607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5751A764-4688-4897-BBDE-448D51101EE4}"/>
              </a:ext>
            </a:extLst>
          </p:cNvPr>
          <p:cNvSpPr/>
          <p:nvPr/>
        </p:nvSpPr>
        <p:spPr>
          <a:xfrm>
            <a:off x="1799085" y="3222168"/>
            <a:ext cx="3622312" cy="1463530"/>
          </a:xfrm>
          <a:prstGeom prst="wedgeEllipseCallout">
            <a:avLst>
              <a:gd name="adj1" fmla="val -55774"/>
              <a:gd name="adj2" fmla="val 41442"/>
            </a:avLst>
          </a:prstGeom>
          <a:solidFill>
            <a:srgbClr val="9C2E2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Vantagem do fluido em relação aos sólidos:</a:t>
            </a:r>
          </a:p>
        </p:txBody>
      </p:sp>
      <p:pic>
        <p:nvPicPr>
          <p:cNvPr id="3094" name="Picture 2" descr="FT2">
            <a:extLst>
              <a:ext uri="{FF2B5EF4-FFF2-40B4-BE49-F238E27FC236}">
                <a16:creationId xmlns:a16="http://schemas.microsoft.com/office/drawing/2014/main" id="{EF691E1F-205A-4AA3-A4FB-B7B32AFE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87" y="3158500"/>
            <a:ext cx="2239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Imagem 12419">
            <a:extLst>
              <a:ext uri="{FF2B5EF4-FFF2-40B4-BE49-F238E27FC236}">
                <a16:creationId xmlns:a16="http://schemas.microsoft.com/office/drawing/2014/main" id="{47369A66-B0BF-4916-AAC3-94657234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38" y="4244446"/>
            <a:ext cx="17224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6255E0F-2487-4A93-810C-135AAD7A6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3152" y="3079697"/>
            <a:ext cx="1755505" cy="19459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F82AAEE-C7C5-4A93-91C5-2ADB0D91B1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858" y="637105"/>
            <a:ext cx="2634295" cy="19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BBB6F6-90F5-443D-88DE-55DC1413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7" y="489536"/>
            <a:ext cx="1447925" cy="2461473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26282E6F-AE52-4BD0-98AD-2FB161AE83DF}"/>
              </a:ext>
            </a:extLst>
          </p:cNvPr>
          <p:cNvSpPr/>
          <p:nvPr/>
        </p:nvSpPr>
        <p:spPr>
          <a:xfrm>
            <a:off x="2004291" y="341754"/>
            <a:ext cx="4729018" cy="785082"/>
          </a:xfrm>
          <a:prstGeom prst="cloudCallout">
            <a:avLst>
              <a:gd name="adj1" fmla="val -59895"/>
              <a:gd name="adj2" fmla="val 30735"/>
            </a:avLst>
          </a:prstGeom>
          <a:solidFill>
            <a:srgbClr val="9C2E2A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bom lembrar que: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868C20-A8E2-477D-95BC-F601890F8BF5}"/>
              </a:ext>
            </a:extLst>
          </p:cNvPr>
          <p:cNvSpPr/>
          <p:nvPr/>
        </p:nvSpPr>
        <p:spPr>
          <a:xfrm>
            <a:off x="2396288" y="1438811"/>
            <a:ext cx="4337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pressão for constante, resulta: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758036A-8C86-47FA-978E-8E6CE3B12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43499"/>
              </p:ext>
            </p:extLst>
          </p:nvPr>
        </p:nvGraphicFramePr>
        <p:xfrm>
          <a:off x="2884997" y="2110573"/>
          <a:ext cx="2967605" cy="43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4" imgW="2044440" imgH="291960" progId="Equation.DSMT4">
                  <p:embed/>
                </p:oleObj>
              </mc:Choice>
              <mc:Fallback>
                <p:oleObj name="Equation" r:id="rId4" imgW="204444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997" y="2110573"/>
                        <a:ext cx="2967605" cy="430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A241BD8F-4C4A-4242-B8CC-2BDB3D3259EB}"/>
              </a:ext>
            </a:extLst>
          </p:cNvPr>
          <p:cNvSpPr/>
          <p:nvPr/>
        </p:nvSpPr>
        <p:spPr>
          <a:xfrm>
            <a:off x="412109" y="2951009"/>
            <a:ext cx="6179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Devemos sempre saber que pressão é diferente de força, mesmo porque mesma força pode resultar em pressões diferentes. 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Imagem 12417">
            <a:extLst>
              <a:ext uri="{FF2B5EF4-FFF2-40B4-BE49-F238E27FC236}">
                <a16:creationId xmlns:a16="http://schemas.microsoft.com/office/drawing/2014/main" id="{43680FF2-A6A0-41DE-BE5A-6F121C0D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5" y="4151868"/>
            <a:ext cx="6167322" cy="20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94F5C5-4BC3-44ED-AAAF-FABCBA158280}"/>
              </a:ext>
            </a:extLst>
          </p:cNvPr>
          <p:cNvSpPr/>
          <p:nvPr/>
        </p:nvSpPr>
        <p:spPr>
          <a:xfrm>
            <a:off x="175492" y="129309"/>
            <a:ext cx="6816436" cy="6456214"/>
          </a:xfrm>
          <a:prstGeom prst="rect">
            <a:avLst/>
          </a:prstGeom>
          <a:noFill/>
          <a:ln w="76200">
            <a:solidFill>
              <a:srgbClr val="9C2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DD16A7-2D6A-4CD2-ACAF-767B5FFC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068" y="4105578"/>
            <a:ext cx="1447925" cy="2461473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6D50A721-087C-44DE-9150-6B7E7D616B99}"/>
              </a:ext>
            </a:extLst>
          </p:cNvPr>
          <p:cNvSpPr/>
          <p:nvPr/>
        </p:nvSpPr>
        <p:spPr>
          <a:xfrm>
            <a:off x="7232619" y="355613"/>
            <a:ext cx="4791366" cy="3703392"/>
          </a:xfrm>
          <a:prstGeom prst="wedgeEllipseCallout">
            <a:avLst>
              <a:gd name="adj1" fmla="val -22903"/>
              <a:gd name="adj2" fmla="val 65069"/>
            </a:avLst>
          </a:prstGeom>
          <a:solidFill>
            <a:srgbClr val="9C2E2A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(a) temos uma pressão de 10 N/cm² e em (b) uma pressão de 20 N/cm², portanto uma mesma força de 100 N originando pressões diferentes e isto prova que força é diferente de pressão.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19E4808-0D2E-4E31-83E8-B8DC609B503A}"/>
              </a:ext>
            </a:extLst>
          </p:cNvPr>
          <p:cNvSpPr/>
          <p:nvPr/>
        </p:nvSpPr>
        <p:spPr>
          <a:xfrm>
            <a:off x="7154657" y="129309"/>
            <a:ext cx="4924744" cy="6456214"/>
          </a:xfrm>
          <a:prstGeom prst="rect">
            <a:avLst/>
          </a:prstGeom>
          <a:noFill/>
          <a:ln w="76200">
            <a:solidFill>
              <a:srgbClr val="9C2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02B3C04-2214-435E-9AC0-A456322FE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15" y="4464336"/>
            <a:ext cx="1591196" cy="2084243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EDB34C4A-2B1D-4D9F-B32A-B8060C923585}"/>
              </a:ext>
            </a:extLst>
          </p:cNvPr>
          <p:cNvSpPr/>
          <p:nvPr/>
        </p:nvSpPr>
        <p:spPr>
          <a:xfrm>
            <a:off x="9199418" y="4464336"/>
            <a:ext cx="1591196" cy="985119"/>
          </a:xfrm>
          <a:prstGeom prst="wedgeEllipseCallout">
            <a:avLst>
              <a:gd name="adj1" fmla="val 59271"/>
              <a:gd name="adj2" fmla="val 45623"/>
            </a:avLst>
          </a:prstGeom>
          <a:solidFill>
            <a:srgbClr val="A57D2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Entendi!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1A3BB19-7DCF-413B-B130-216B4064B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89496"/>
              </p:ext>
            </p:extLst>
          </p:nvPr>
        </p:nvGraphicFramePr>
        <p:xfrm>
          <a:off x="9063853" y="5604164"/>
          <a:ext cx="1135202" cy="78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8" imgW="583920" imgH="406080" progId="Equation.DSMT4">
                  <p:embed/>
                </p:oleObj>
              </mc:Choice>
              <mc:Fallback>
                <p:oleObj name="Equation" r:id="rId8" imgW="583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63853" y="5604164"/>
                        <a:ext cx="1135202" cy="78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37508E-FFF4-4901-836B-70E746A3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906575"/>
            <a:ext cx="3871295" cy="3414056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6CF7C18-B445-4C38-AED6-41A780ACB38B}"/>
              </a:ext>
            </a:extLst>
          </p:cNvPr>
          <p:cNvSpPr/>
          <p:nvPr/>
        </p:nvSpPr>
        <p:spPr>
          <a:xfrm>
            <a:off x="2549239" y="200601"/>
            <a:ext cx="6332154" cy="1939637"/>
          </a:xfrm>
          <a:prstGeom prst="wedgeEllipseCallout">
            <a:avLst>
              <a:gd name="adj1" fmla="val -64362"/>
              <a:gd name="adj2" fmla="val 40119"/>
            </a:avLst>
          </a:prstGeom>
          <a:solidFill>
            <a:srgbClr val="404366"/>
          </a:solidFill>
          <a:ln w="28575">
            <a:solidFill>
              <a:srgbClr val="F704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ponto, vou recordar os conceitos de escala efetiva de pressão e a pressão em um ponto fluido continuo e em repouso.</a:t>
            </a:r>
          </a:p>
        </p:txBody>
      </p:sp>
      <p:pic>
        <p:nvPicPr>
          <p:cNvPr id="5122" name="Picture 2" descr="C:\Users\Raimundo F Ignacio\AppData\Local\Temp\SNAGHTML2bddc8b5.PNG">
            <a:extLst>
              <a:ext uri="{FF2B5EF4-FFF2-40B4-BE49-F238E27FC236}">
                <a16:creationId xmlns:a16="http://schemas.microsoft.com/office/drawing/2014/main" id="{FD4081E4-4854-4C5C-8F97-E2A320F2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3979" y="3429000"/>
            <a:ext cx="34194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72CB863A-41E1-4477-AA69-126B52529C34}"/>
              </a:ext>
            </a:extLst>
          </p:cNvPr>
          <p:cNvSpPr/>
          <p:nvPr/>
        </p:nvSpPr>
        <p:spPr>
          <a:xfrm>
            <a:off x="3389745" y="2456873"/>
            <a:ext cx="6040582" cy="3057525"/>
          </a:xfrm>
          <a:prstGeom prst="wedgeEllipseCallout">
            <a:avLst>
              <a:gd name="adj1" fmla="val 56029"/>
              <a:gd name="adj2" fmla="val 15677"/>
            </a:avLst>
          </a:prstGeom>
          <a:solidFill>
            <a:srgbClr val="1A4CE1"/>
          </a:solidFill>
          <a:ln w="19050">
            <a:solidFill>
              <a:srgbClr val="A57D2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1.5 - Escala efetiva é aquela que adota como zero a pressão atmosférica local, portanto, nesta escala existem pressões negativas (menores que a pressão atmosférica), nulas (iguais a pressão atmosférica) e positivas (maiores que a pressão atmosférica).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6235C9-DC6F-42D7-9869-40F5C17DE1FB}"/>
              </a:ext>
            </a:extLst>
          </p:cNvPr>
          <p:cNvSpPr txBox="1"/>
          <p:nvPr/>
        </p:nvSpPr>
        <p:spPr>
          <a:xfrm rot="347986">
            <a:off x="9142990" y="5767832"/>
            <a:ext cx="240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C19DB4-0649-4FFD-9906-BE8AD627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55" y="5095681"/>
            <a:ext cx="1486107" cy="1390844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24C3B5D9-404C-4D30-A799-36EF109A3D71}"/>
              </a:ext>
            </a:extLst>
          </p:cNvPr>
          <p:cNvSpPr/>
          <p:nvPr/>
        </p:nvSpPr>
        <p:spPr>
          <a:xfrm>
            <a:off x="1367208" y="4812144"/>
            <a:ext cx="2327337" cy="835847"/>
          </a:xfrm>
          <a:prstGeom prst="wedgeEllipseCallout">
            <a:avLst>
              <a:gd name="adj1" fmla="val -47423"/>
              <a:gd name="adj2" fmla="val 63605"/>
            </a:avLst>
          </a:prstGeom>
          <a:solidFill>
            <a:srgbClr val="474B6F"/>
          </a:solidFill>
          <a:ln w="38100">
            <a:solidFill>
              <a:srgbClr val="820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PERFEITO!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F9CD2D7-3E8D-43E0-9D57-0C5449423D95}"/>
              </a:ext>
            </a:extLst>
          </p:cNvPr>
          <p:cNvSpPr/>
          <p:nvPr/>
        </p:nvSpPr>
        <p:spPr>
          <a:xfrm>
            <a:off x="138546" y="200601"/>
            <a:ext cx="11914908" cy="6285924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4DE06B3-7FEB-4D78-A586-86508FE5E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1" y="811528"/>
            <a:ext cx="1910029" cy="17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2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2418">
            <a:extLst>
              <a:ext uri="{FF2B5EF4-FFF2-40B4-BE49-F238E27FC236}">
                <a16:creationId xmlns:a16="http://schemas.microsoft.com/office/drawing/2014/main" id="{A30C127F-2B0B-4108-8E3B-77535D6B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69" y="790476"/>
            <a:ext cx="5462546" cy="3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4962C9-BFAE-4D2E-8B12-2BE19BF0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697" y="4369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D65301E-78DF-4D21-B3C0-71B4485B0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59937"/>
              </p:ext>
            </p:extLst>
          </p:nvPr>
        </p:nvGraphicFramePr>
        <p:xfrm>
          <a:off x="4140785" y="5727227"/>
          <a:ext cx="3370679" cy="6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Equation" r:id="rId5" imgW="1981080" imgH="406080" progId="Equation.DSMT4">
                  <p:embed/>
                </p:oleObj>
              </mc:Choice>
              <mc:Fallback>
                <p:oleObj name="Equation" r:id="rId5" imgW="198108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85" y="5727227"/>
                        <a:ext cx="3370679" cy="680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00428CA-F639-4320-A806-F8A18C6DB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17163"/>
              </p:ext>
            </p:extLst>
          </p:nvPr>
        </p:nvGraphicFramePr>
        <p:xfrm>
          <a:off x="4077129" y="3991010"/>
          <a:ext cx="1434519" cy="3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Equation" r:id="rId7" imgW="799920" imgH="177480" progId="Equation.DSMT4">
                  <p:embed/>
                </p:oleObj>
              </mc:Choice>
              <mc:Fallback>
                <p:oleObj name="Equation" r:id="rId7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7129" y="3991010"/>
                        <a:ext cx="1434519" cy="31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2FE0F93-3431-410D-9EB6-2E457297C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06761"/>
              </p:ext>
            </p:extLst>
          </p:nvPr>
        </p:nvGraphicFramePr>
        <p:xfrm>
          <a:off x="5826125" y="3984625"/>
          <a:ext cx="323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Equation" r:id="rId9" imgW="1803240" imgH="177480" progId="Equation.DSMT4">
                  <p:embed/>
                </p:oleObj>
              </mc:Choice>
              <mc:Fallback>
                <p:oleObj name="Equation" r:id="rId9" imgW="1803240" imgH="1774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00428CA-F639-4320-A806-F8A18C6DB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6125" y="3984625"/>
                        <a:ext cx="3238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65B04FB-79C9-49EB-9A68-347CBC62F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76717"/>
              </p:ext>
            </p:extLst>
          </p:nvPr>
        </p:nvGraphicFramePr>
        <p:xfrm>
          <a:off x="4095013" y="4540147"/>
          <a:ext cx="31019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" name="Equation" r:id="rId11" imgW="1726920" imgH="203040" progId="Equation.DSMT4">
                  <p:embed/>
                </p:oleObj>
              </mc:Choice>
              <mc:Fallback>
                <p:oleObj name="Equation" r:id="rId11" imgW="1726920" imgH="203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2FE0F93-3431-410D-9EB6-2E457297C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5013" y="4540147"/>
                        <a:ext cx="310197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204D5A6-014B-4661-B41C-B26CD1BF5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35843"/>
              </p:ext>
            </p:extLst>
          </p:nvPr>
        </p:nvGraphicFramePr>
        <p:xfrm>
          <a:off x="4077129" y="5128751"/>
          <a:ext cx="3648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" name="Equation" r:id="rId13" imgW="2031840" imgH="203040" progId="Equation.DSMT4">
                  <p:embed/>
                </p:oleObj>
              </mc:Choice>
              <mc:Fallback>
                <p:oleObj name="Equation" r:id="rId13" imgW="2031840" imgH="203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2FE0F93-3431-410D-9EB6-2E457297C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77129" y="5128751"/>
                        <a:ext cx="36480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18E587F-AA59-4FE7-AA0D-2D488919A3A6}"/>
              </a:ext>
            </a:extLst>
          </p:cNvPr>
          <p:cNvSpPr txBox="1"/>
          <p:nvPr/>
        </p:nvSpPr>
        <p:spPr>
          <a:xfrm rot="18155531">
            <a:off x="-311153" y="919815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B73D63-389A-43AB-84EC-47250BCF65E9}"/>
              </a:ext>
            </a:extLst>
          </p:cNvPr>
          <p:cNvSpPr txBox="1"/>
          <p:nvPr/>
        </p:nvSpPr>
        <p:spPr>
          <a:xfrm rot="14845070">
            <a:off x="-122253" y="5093941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06A88A-4049-47F5-9B1F-AF76E1EB9D70}"/>
              </a:ext>
            </a:extLst>
          </p:cNvPr>
          <p:cNvSpPr txBox="1"/>
          <p:nvPr/>
        </p:nvSpPr>
        <p:spPr>
          <a:xfrm rot="3402560">
            <a:off x="9387811" y="919815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CE7E13-5EBE-4D55-9DB4-A1B043AE6025}"/>
              </a:ext>
            </a:extLst>
          </p:cNvPr>
          <p:cNvSpPr txBox="1"/>
          <p:nvPr/>
        </p:nvSpPr>
        <p:spPr>
          <a:xfrm rot="7051318">
            <a:off x="9322280" y="4955783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CONTÍNUO</a:t>
            </a:r>
          </a:p>
        </p:txBody>
      </p:sp>
      <p:pic>
        <p:nvPicPr>
          <p:cNvPr id="6153" name="Picture 9" descr="C:\Users\Raimundo F Ignacio\AppData\Local\Temp\SNAGHTML2bf4d2d6.PNG">
            <a:extLst>
              <a:ext uri="{FF2B5EF4-FFF2-40B4-BE49-F238E27FC236}">
                <a16:creationId xmlns:a16="http://schemas.microsoft.com/office/drawing/2014/main" id="{E16E78BA-17D7-4C62-9EFE-4356AF09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75">
            <a:off x="7588967" y="559341"/>
            <a:ext cx="1914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BAAF481-03D1-4C67-8B7D-188AA642E9A8}"/>
              </a:ext>
            </a:extLst>
          </p:cNvPr>
          <p:cNvGrpSpPr/>
          <p:nvPr/>
        </p:nvGrpSpPr>
        <p:grpSpPr>
          <a:xfrm>
            <a:off x="4360985" y="2332181"/>
            <a:ext cx="943707" cy="1599258"/>
            <a:chOff x="4360985" y="2332181"/>
            <a:chExt cx="943707" cy="1599258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05FFE74E-063D-47C6-AA19-14F6A8A03248}"/>
                </a:ext>
              </a:extLst>
            </p:cNvPr>
            <p:cNvCxnSpPr/>
            <p:nvPr/>
          </p:nvCxnSpPr>
          <p:spPr>
            <a:xfrm flipV="1">
              <a:off x="5020407" y="2340973"/>
              <a:ext cx="0" cy="516527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CDA03AF-AD88-4358-A84A-C06C7F90A3DA}"/>
                </a:ext>
              </a:extLst>
            </p:cNvPr>
            <p:cNvCxnSpPr/>
            <p:nvPr/>
          </p:nvCxnSpPr>
          <p:spPr>
            <a:xfrm flipV="1">
              <a:off x="5304692" y="2340973"/>
              <a:ext cx="0" cy="516527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01DF499F-ADE9-43AF-95CF-A258498C3C67}"/>
                </a:ext>
              </a:extLst>
            </p:cNvPr>
            <p:cNvSpPr/>
            <p:nvPr/>
          </p:nvSpPr>
          <p:spPr>
            <a:xfrm>
              <a:off x="5020407" y="2332181"/>
              <a:ext cx="284279" cy="45719"/>
            </a:xfrm>
            <a:prstGeom prst="ellipse">
              <a:avLst/>
            </a:prstGeom>
            <a:noFill/>
            <a:ln>
              <a:solidFill>
                <a:srgbClr val="F704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0CB2F289-8E3D-4A8C-8D56-3848F1093CA4}"/>
                </a:ext>
              </a:extLst>
            </p:cNvPr>
            <p:cNvCxnSpPr/>
            <p:nvPr/>
          </p:nvCxnSpPr>
          <p:spPr>
            <a:xfrm flipH="1">
              <a:off x="4360985" y="2611315"/>
              <a:ext cx="791307" cy="1320124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637951-3508-4279-9E80-F446C34B3EDE}"/>
              </a:ext>
            </a:extLst>
          </p:cNvPr>
          <p:cNvSpPr txBox="1"/>
          <p:nvPr/>
        </p:nvSpPr>
        <p:spPr>
          <a:xfrm>
            <a:off x="4360985" y="184638"/>
            <a:ext cx="31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– Pressão em um ponto fluido</a:t>
            </a:r>
          </a:p>
        </p:txBody>
      </p:sp>
    </p:spTree>
    <p:extLst>
      <p:ext uri="{BB962C8B-B14F-4D97-AF65-F5344CB8AC3E}">
        <p14:creationId xmlns:p14="http://schemas.microsoft.com/office/powerpoint/2010/main" val="35697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D22F4D4-D2A0-4B47-987A-1228003062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 descr="Uma imagem contendo captura de tela&#10;&#10;Descrição gerada com muito alta confiança">
              <a:extLst>
                <a:ext uri="{FF2B5EF4-FFF2-40B4-BE49-F238E27FC236}">
                  <a16:creationId xmlns:a16="http://schemas.microsoft.com/office/drawing/2014/main" id="{174F1D11-2977-4374-97AA-35EC58EF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5862780C-AF84-4A1C-8FE8-A4B39351A5C6}"/>
                </a:ext>
              </a:extLst>
            </p:cNvPr>
            <p:cNvCxnSpPr/>
            <p:nvPr/>
          </p:nvCxnSpPr>
          <p:spPr>
            <a:xfrm>
              <a:off x="6885710" y="3281488"/>
              <a:ext cx="0" cy="325785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Imagem 7">
            <a:extLst>
              <a:ext uri="{FF2B5EF4-FFF2-40B4-BE49-F238E27FC236}">
                <a16:creationId xmlns:a16="http://schemas.microsoft.com/office/drawing/2014/main" id="{9EC73525-5A25-4945-852B-ECA32E36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3" y="421164"/>
            <a:ext cx="2182181" cy="21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976907D-2C60-4469-BE9A-82139147A71A}"/>
              </a:ext>
            </a:extLst>
          </p:cNvPr>
          <p:cNvSpPr/>
          <p:nvPr/>
        </p:nvSpPr>
        <p:spPr>
          <a:xfrm>
            <a:off x="393604" y="2705108"/>
            <a:ext cx="273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Stevin (1548 - 1620)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ADC8FA-1870-4632-8C52-A39AA794FBB0}"/>
              </a:ext>
            </a:extLst>
          </p:cNvPr>
          <p:cNvSpPr/>
          <p:nvPr/>
        </p:nvSpPr>
        <p:spPr>
          <a:xfrm>
            <a:off x="3774539" y="766116"/>
            <a:ext cx="259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compreensão de seu teorema, consideramos um fluido contínuo, incompressível, em repouso e que apresenta um peso específico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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conhecido.</a:t>
            </a:r>
          </a:p>
        </p:txBody>
      </p:sp>
      <p:pic>
        <p:nvPicPr>
          <p:cNvPr id="3077" name="Picture 5" descr="C:\Users\raigi\AppData\Local\Temp\SNAGHTMLad9a3af.PNG">
            <a:extLst>
              <a:ext uri="{FF2B5EF4-FFF2-40B4-BE49-F238E27FC236}">
                <a16:creationId xmlns:a16="http://schemas.microsoft.com/office/drawing/2014/main" id="{59104F08-8C5F-479C-ADC0-808C306C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586778"/>
            <a:ext cx="3190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 de texto 10">
            <a:extLst>
              <a:ext uri="{FF2B5EF4-FFF2-40B4-BE49-F238E27FC236}">
                <a16:creationId xmlns:a16="http://schemas.microsoft.com/office/drawing/2014/main" id="{A36CD7D2-8152-40E2-BD6E-88B80125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6779" y="766116"/>
            <a:ext cx="128414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kumimoji="0" lang="pt-BR" altLang="pt-B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cte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7F8299-9F53-427D-8C1F-705B591A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23091B3-34D3-48FD-B6FB-4056FB4693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39750" y="3840555"/>
          <a:ext cx="2781953" cy="206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ção" r:id="rId6" imgW="1574640" imgH="1155600" progId="Equation.3">
                  <p:embed/>
                </p:oleObj>
              </mc:Choice>
              <mc:Fallback>
                <p:oleObj name="Equação" r:id="rId6" imgW="1574640" imgH="1155600" progId="Equation.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23091B3-34D3-48FD-B6FB-4056FB469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750" y="3840555"/>
                        <a:ext cx="2781953" cy="2060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560266EF-8539-4044-91EA-459803B422D7}"/>
              </a:ext>
            </a:extLst>
          </p:cNvPr>
          <p:cNvSpPr/>
          <p:nvPr/>
        </p:nvSpPr>
        <p:spPr>
          <a:xfrm>
            <a:off x="789710" y="367036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Enunciado do teorema de Stevin: 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diferença de pressão entre dois pontos fluidos, pertencente a um fluido contínuo, incompressível e em repouso é igual ao produto do seu peso específico pela diferença de cotas entre os pontos. ”</a:t>
            </a:r>
          </a:p>
        </p:txBody>
      </p:sp>
    </p:spTree>
    <p:extLst>
      <p:ext uri="{BB962C8B-B14F-4D97-AF65-F5344CB8AC3E}">
        <p14:creationId xmlns:p14="http://schemas.microsoft.com/office/powerpoint/2010/main" val="11062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1756</Words>
  <Application>Microsoft Office PowerPoint</Application>
  <PresentationFormat>Widescreen</PresentationFormat>
  <Paragraphs>105</Paragraphs>
  <Slides>25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79</cp:revision>
  <dcterms:created xsi:type="dcterms:W3CDTF">2018-07-29T09:16:04Z</dcterms:created>
  <dcterms:modified xsi:type="dcterms:W3CDTF">2018-10-13T13:51:32Z</dcterms:modified>
</cp:coreProperties>
</file>